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D9BDB-D49E-0C48-A4D8-0DD07F1F314B}" v="526" dt="2021-02-18T10:00:16.563"/>
    <p1510:client id="{7A8E0D93-3D82-64ED-DF50-78676AE42356}" v="2778" dt="2021-02-18T10:03:12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2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7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2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6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Document 76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00B676B-90EE-A34E-84BA-5DB75361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just"/>
            <a:r>
              <a:rPr lang="fr-FR" sz="4800" dirty="0">
                <a:solidFill>
                  <a:schemeClr val="tx2">
                    <a:alpha val="80000"/>
                  </a:schemeClr>
                </a:solidFill>
              </a:rPr>
              <a:t>Programmation jeu IA - Élective2</a:t>
            </a:r>
            <a:endParaRPr lang="fr-FR" sz="4800" dirty="0">
              <a:solidFill>
                <a:srgbClr val="12154E">
                  <a:alpha val="80000"/>
                </a:srgbClr>
              </a:solidFill>
              <a:cs typeface="Posterama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D2E503-1C51-A443-88A5-4D9D2E1C3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fr-FR">
                <a:solidFill>
                  <a:schemeClr val="tx2">
                    <a:alpha val="80000"/>
                  </a:schemeClr>
                </a:solidFill>
              </a:rPr>
              <a:t>Reversi</a:t>
            </a:r>
          </a:p>
        </p:txBody>
      </p:sp>
      <p:pic>
        <p:nvPicPr>
          <p:cNvPr id="1026" name="Picture 2" descr="Image result for jeu othello">
            <a:extLst>
              <a:ext uri="{FF2B5EF4-FFF2-40B4-BE49-F238E27FC236}">
                <a16:creationId xmlns:a16="http://schemas.microsoft.com/office/drawing/2014/main" id="{1FAED3D1-DDB3-4A4B-9AD6-042F457B5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1" r="11808" b="-1"/>
          <a:stretch/>
        </p:blipFill>
        <p:spPr bwMode="auto">
          <a:xfrm>
            <a:off x="6031982" y="270263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E88C2048-4BD1-47A4-9293-2D273D970C05}"/>
              </a:ext>
            </a:extLst>
          </p:cNvPr>
          <p:cNvSpPr txBox="1">
            <a:spLocks/>
          </p:cNvSpPr>
          <p:nvPr/>
        </p:nvSpPr>
        <p:spPr>
          <a:xfrm>
            <a:off x="290910" y="6315740"/>
            <a:ext cx="11097299" cy="4053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>
                <a:solidFill>
                  <a:schemeClr val="tx2">
                    <a:alpha val="80000"/>
                  </a:schemeClr>
                </a:solidFill>
              </a:rPr>
              <a:t>DASSOUKHI Saleh, KENMEGNE FEUGAING Doriane </a:t>
            </a:r>
            <a:r>
              <a:rPr lang="fr-FR" dirty="0" err="1">
                <a:solidFill>
                  <a:schemeClr val="tx2">
                    <a:alpha val="80000"/>
                  </a:schemeClr>
                </a:solidFill>
              </a:rPr>
              <a:t>laetitia</a:t>
            </a:r>
            <a:r>
              <a:rPr lang="fr-FR" dirty="0">
                <a:solidFill>
                  <a:schemeClr val="tx2">
                    <a:alpha val="80000"/>
                  </a:schemeClr>
                </a:solidFill>
              </a:rPr>
              <a:t>, RAJARATNAM </a:t>
            </a:r>
            <a:r>
              <a:rPr lang="fr-FR" dirty="0" err="1">
                <a:solidFill>
                  <a:schemeClr val="tx2">
                    <a:alpha val="80000"/>
                  </a:schemeClr>
                </a:solidFill>
              </a:rPr>
              <a:t>Sarujan</a:t>
            </a:r>
            <a:endParaRPr lang="fr-FR">
              <a:solidFill>
                <a:srgbClr val="12154E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1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23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2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00B676B-90EE-A34E-84BA-5DB75361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75" y="-11914"/>
            <a:ext cx="10765449" cy="922372"/>
          </a:xfrm>
        </p:spPr>
        <p:txBody>
          <a:bodyPr>
            <a:normAutofit/>
          </a:bodyPr>
          <a:lstStyle/>
          <a:p>
            <a:pPr algn="just"/>
            <a:r>
              <a:rPr lang="fr-FR" sz="4800" dirty="0">
                <a:solidFill>
                  <a:schemeClr val="tx2">
                    <a:alpha val="80000"/>
                  </a:schemeClr>
                </a:solidFill>
              </a:rPr>
              <a:t>Règles du jeu Reversi/Othello</a:t>
            </a:r>
            <a:endParaRPr lang="fr-FR" sz="4800" dirty="0">
              <a:solidFill>
                <a:srgbClr val="12154E">
                  <a:alpha val="80000"/>
                </a:srgbClr>
              </a:solidFill>
              <a:cs typeface="Posterama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D2E503-1C51-A443-88A5-4D9D2E1C3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650" y="1284818"/>
            <a:ext cx="11268356" cy="52741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buClr>
                <a:schemeClr val="accent6">
                  <a:lumMod val="50000"/>
                </a:schemeClr>
              </a:buClr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Le jeu d’Othello se déroule sur un </a:t>
            </a:r>
            <a:r>
              <a:rPr lang="fr-FR" sz="1400" dirty="0" err="1">
                <a:solidFill>
                  <a:schemeClr val="tx2">
                    <a:alpha val="80000"/>
                  </a:schemeClr>
                </a:solidFill>
              </a:rPr>
              <a:t>othellier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 de 64 cases, entre deux joueurs.</a:t>
            </a:r>
            <a:endParaRPr lang="fr-FR"/>
          </a:p>
          <a:p>
            <a:pPr algn="just"/>
            <a:endParaRPr lang="fr-FR" sz="1400" b="1" u="sng" dirty="0">
              <a:solidFill>
                <a:srgbClr val="12154E">
                  <a:alpha val="80000"/>
                </a:srgbClr>
              </a:solidFill>
            </a:endParaRPr>
          </a:p>
          <a:p>
            <a:pPr algn="just"/>
            <a:r>
              <a:rPr lang="fr-FR" sz="1400" b="1" u="sng" dirty="0">
                <a:solidFill>
                  <a:schemeClr val="tx2">
                    <a:alpha val="80000"/>
                  </a:schemeClr>
                </a:solidFill>
              </a:rPr>
              <a:t>But du jeu :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 Posséder plus de pions de sa couleur en fin de partie.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  <a:p>
            <a:pPr algn="just"/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Trois conditions sont nécessaires pour poser un pion :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  <a:p>
            <a:pPr marL="571500" indent="-57150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Le pion doit être posé sur une case vide.</a:t>
            </a:r>
          </a:p>
          <a:p>
            <a:pPr marL="571500" indent="-57150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La case doit être adjacente à un pion adverse (N, S, O, E, NO, NE, SO, SE)</a:t>
            </a:r>
          </a:p>
          <a:p>
            <a:pPr marL="571500" indent="-57150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Ø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Retourner un pion en englobant un pion adversaire avec le plus de pion possible</a:t>
            </a:r>
          </a:p>
          <a:p>
            <a:pPr algn="just">
              <a:buClr>
                <a:srgbClr val="178E74"/>
              </a:buClr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On répète ces 3 conditions jusqu'à la fin du jeu.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  <a:p>
            <a:pPr algn="just"/>
            <a:endParaRPr lang="fr-FR" sz="1400" dirty="0">
              <a:solidFill>
                <a:srgbClr val="12154E">
                  <a:alpha val="80000"/>
                </a:srgbClr>
              </a:solidFill>
              <a:ea typeface="+mn-lt"/>
              <a:cs typeface="+mn-lt"/>
            </a:endParaRPr>
          </a:p>
          <a:p>
            <a:pPr algn="just"/>
            <a:r>
              <a:rPr lang="fr-FR" sz="1400" b="1" u="sng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Fin du jeu :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 Aucun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 coup légal n’est possible de la part des deux joueurs. 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  <a:p>
            <a:pPr algn="just"/>
            <a:r>
              <a:rPr lang="fr-FR" sz="1400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Trois conditions sont nécessaires pour poser un pion :</a:t>
            </a:r>
            <a:endParaRPr lang="fr-FR" sz="1400" dirty="0">
              <a:solidFill>
                <a:srgbClr val="12154E">
                  <a:alpha val="80000"/>
                </a:srgbClr>
              </a:solidFill>
              <a:ea typeface="+mn-lt"/>
              <a:cs typeface="+mn-lt"/>
            </a:endParaRPr>
          </a:p>
          <a:p>
            <a:pPr marL="571500" indent="-571500" algn="just">
              <a:buClr>
                <a:schemeClr val="accent6">
                  <a:lumMod val="75000"/>
                </a:schemeClr>
              </a:buClr>
              <a:buFont typeface="Wingdings"/>
              <a:buChar char="Ø"/>
            </a:pPr>
            <a:r>
              <a:rPr lang="fr-FR" sz="1400" b="1" dirty="0">
                <a:solidFill>
                  <a:schemeClr val="tx2">
                    <a:alpha val="80000"/>
                  </a:schemeClr>
                </a:solidFill>
              </a:rPr>
              <a:t>Plus de place/Pions :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 Cela arrive généralement lorsque les 64 cases sont occupées.</a:t>
            </a:r>
            <a:endParaRPr lang="fr-FR" sz="1400">
              <a:solidFill>
                <a:schemeClr val="tx2">
                  <a:alpha val="80000"/>
                </a:schemeClr>
              </a:solidFill>
            </a:endParaRPr>
          </a:p>
          <a:p>
            <a:pPr marL="571500" indent="-571500" algn="just">
              <a:buClr>
                <a:schemeClr val="accent6">
                  <a:lumMod val="75000"/>
                </a:schemeClr>
              </a:buClr>
              <a:buFont typeface="Wingdings"/>
              <a:buChar char="Ø"/>
            </a:pPr>
            <a:r>
              <a:rPr lang="fr-FR" sz="1400" b="1" dirty="0">
                <a:solidFill>
                  <a:schemeClr val="tx2">
                    <a:alpha val="80000"/>
                  </a:schemeClr>
                </a:solidFill>
              </a:rPr>
              <a:t>Une seule couleur :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 Mais il se peut qu’il reste des cases vides où personne ne peut jouer : par exemple lorsque tous les pions deviennent d’une même couleur après un retournement</a:t>
            </a:r>
            <a:endParaRPr lang="fr-FR" sz="1400">
              <a:solidFill>
                <a:schemeClr val="tx2">
                  <a:alpha val="80000"/>
                </a:schemeClr>
              </a:solidFill>
            </a:endParaRPr>
          </a:p>
          <a:p>
            <a:pPr marL="571500" indent="-571500" algn="just">
              <a:buClr>
                <a:schemeClr val="accent6">
                  <a:lumMod val="75000"/>
                </a:schemeClr>
              </a:buClr>
              <a:buFont typeface="Wingdings"/>
              <a:buChar char="Ø"/>
            </a:pPr>
            <a:r>
              <a:rPr lang="fr-FR" sz="1400" b="1" dirty="0">
                <a:solidFill>
                  <a:schemeClr val="tx2">
                    <a:alpha val="80000"/>
                  </a:schemeClr>
                </a:solidFill>
              </a:rPr>
              <a:t>Aucun retournement possible : 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Aucun des deux joueurs ne peut jouer</a:t>
            </a:r>
            <a:endParaRPr lang="fr-FR" sz="1400">
              <a:solidFill>
                <a:schemeClr val="tx2">
                  <a:alpha val="80000"/>
                </a:schemeClr>
              </a:solidFill>
            </a:endParaRPr>
          </a:p>
          <a:p>
            <a:pPr algn="just">
              <a:buClr>
                <a:srgbClr val="FFFFFF"/>
              </a:buClr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On compte alors les pions pour déterminer le score du vainqueur. Les cases vides sont attribuées au vainqueur. 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62C9CDC7-0C10-4440-A395-D6122808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335" y="1285568"/>
            <a:ext cx="3136490" cy="31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4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23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2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00B676B-90EE-A34E-84BA-5DB75361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75" y="-6998"/>
            <a:ext cx="11984649" cy="917456"/>
          </a:xfrm>
        </p:spPr>
        <p:txBody>
          <a:bodyPr>
            <a:noAutofit/>
          </a:bodyPr>
          <a:lstStyle/>
          <a:p>
            <a:pPr algn="just"/>
            <a:r>
              <a:rPr lang="fr-FR" sz="4800" dirty="0">
                <a:solidFill>
                  <a:schemeClr val="tx2">
                    <a:alpha val="80000"/>
                  </a:schemeClr>
                </a:solidFill>
              </a:rPr>
              <a:t>Explication de l'implémentation du jeu</a:t>
            </a:r>
            <a:endParaRPr lang="fr-FR" sz="4800" dirty="0">
              <a:solidFill>
                <a:schemeClr val="tx2">
                  <a:alpha val="80000"/>
                </a:schemeClr>
              </a:solidFill>
              <a:cs typeface="Posterama"/>
            </a:endParaRP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196EF51-09DC-4774-94D3-697079276E7E}"/>
              </a:ext>
            </a:extLst>
          </p:cNvPr>
          <p:cNvSpPr txBox="1">
            <a:spLocks/>
          </p:cNvSpPr>
          <p:nvPr/>
        </p:nvSpPr>
        <p:spPr>
          <a:xfrm>
            <a:off x="230650" y="1284818"/>
            <a:ext cx="11268356" cy="5274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Implémentation du jeu </a:t>
            </a:r>
            <a:r>
              <a:rPr lang="fr-FR" sz="1400" b="1" u="sng" dirty="0">
                <a:solidFill>
                  <a:schemeClr val="tx2">
                    <a:alpha val="80000"/>
                  </a:schemeClr>
                </a:solidFill>
              </a:rPr>
              <a:t>sans IA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:</a:t>
            </a:r>
            <a:endParaRPr lang="fr-FR">
              <a:solidFill>
                <a:schemeClr val="tx2">
                  <a:alpha val="80000"/>
                </a:schemeClr>
              </a:solidFill>
            </a:endParaRPr>
          </a:p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Arial"/>
              <a:buChar char="•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Création du plateau du jeu:</a:t>
            </a:r>
            <a:endParaRPr lang="fr-FR" sz="1400">
              <a:solidFill>
                <a:schemeClr val="tx2">
                  <a:alpha val="80000"/>
                </a:schemeClr>
              </a:solidFill>
            </a:endParaRPr>
          </a:p>
          <a:p>
            <a:pPr marL="742950" lvl="1" indent="-2857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Création du plateau 8x8</a:t>
            </a:r>
          </a:p>
          <a:p>
            <a:pPr marL="742950" lvl="1" indent="-2857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Placer des cellules</a:t>
            </a:r>
          </a:p>
          <a:p>
            <a:pPr marL="742950" lvl="1" indent="-2857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Vérifier si placement est légal</a:t>
            </a:r>
          </a:p>
          <a:p>
            <a:pPr marL="742950" lvl="1" indent="-2857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Appliquer les modifications des cellules</a:t>
            </a:r>
          </a:p>
          <a:p>
            <a:pPr marL="742950" lvl="1" indent="-285750" algn="just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Retourner le tableau avec les cellules</a:t>
            </a:r>
          </a:p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Création des pions:</a:t>
            </a:r>
            <a:endParaRPr lang="fr-FR" sz="1400">
              <a:solidFill>
                <a:schemeClr val="tx2">
                  <a:alpha val="80000"/>
                </a:schemeClr>
              </a:solidFill>
              <a:ea typeface="+mn-lt"/>
              <a:cs typeface="+mn-lt"/>
            </a:endParaRPr>
          </a:p>
          <a:p>
            <a:pPr marL="742950" lvl="1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Créer une cellule (Blanc, noir)</a:t>
            </a:r>
          </a:p>
          <a:p>
            <a:pPr marL="742950" lvl="1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Récupérer type de cellules</a:t>
            </a:r>
          </a:p>
          <a:p>
            <a:pPr marL="742950" lvl="1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Extraire les coordonnées de la cellule</a:t>
            </a:r>
          </a:p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Extraction des vecteurs:</a:t>
            </a:r>
            <a:endParaRPr lang="fr-FR" sz="1400" dirty="0">
              <a:solidFill>
                <a:srgbClr val="12154E">
                  <a:alpha val="80000"/>
                </a:srgbClr>
              </a:solidFill>
              <a:ea typeface="+mn-lt"/>
              <a:cs typeface="+mn-lt"/>
            </a:endParaRPr>
          </a:p>
          <a:p>
            <a:pPr marL="742950" lvl="1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  <a:ea typeface="+mn-lt"/>
                <a:cs typeface="+mn-lt"/>
              </a:rPr>
              <a:t>Récupérer, Générer, Créer  tous les vecteurs possibles à partir d'une cellule</a:t>
            </a:r>
            <a:endParaRPr lang="fr-FR" sz="1400" dirty="0">
              <a:ea typeface="+mn-lt"/>
              <a:cs typeface="+mn-lt"/>
            </a:endParaRPr>
          </a:p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Création du jeu: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  <a:p>
            <a:pPr marL="742950" lvl="1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rgbClr val="12154E"/>
                </a:solidFill>
              </a:rPr>
              <a:t>Exécuter le jeu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  <a:p>
            <a:pPr algn="just">
              <a:buClr>
                <a:schemeClr val="accent6">
                  <a:lumMod val="75000"/>
                </a:schemeClr>
              </a:buClr>
            </a:pPr>
            <a:endParaRPr lang="fr-FR" sz="1400">
              <a:solidFill>
                <a:srgbClr val="12154E">
                  <a:alpha val="80000"/>
                </a:srgbClr>
              </a:solidFill>
            </a:endParaRPr>
          </a:p>
          <a:p>
            <a:pPr algn="just">
              <a:buClr>
                <a:schemeClr val="accent6">
                  <a:lumMod val="75000"/>
                </a:schemeClr>
              </a:buClr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Implémentation du jeu </a:t>
            </a:r>
            <a:r>
              <a:rPr lang="fr-FR" sz="1400" b="1" u="sng" dirty="0">
                <a:solidFill>
                  <a:schemeClr val="tx2">
                    <a:alpha val="80000"/>
                  </a:schemeClr>
                </a:solidFill>
              </a:rPr>
              <a:t>avec IA</a:t>
            </a:r>
            <a:r>
              <a:rPr lang="fr-FR" sz="1400" dirty="0">
                <a:solidFill>
                  <a:schemeClr val="tx2">
                    <a:alpha val="80000"/>
                  </a:schemeClr>
                </a:solidFill>
              </a:rPr>
              <a:t>:</a:t>
            </a:r>
            <a:endParaRPr lang="fr-FR" sz="1400" dirty="0">
              <a:solidFill>
                <a:srgbClr val="12154E">
                  <a:alpha val="80000"/>
                </a:srgbClr>
              </a:solidFill>
            </a:endParaRPr>
          </a:p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Arial,Sans-Serif"/>
              <a:buChar char="•"/>
            </a:pPr>
            <a:r>
              <a:rPr lang="fr-FR" sz="1400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Implémentation du jeu avec IA (Minimax)</a:t>
            </a:r>
            <a:endParaRPr lang="fr-FR" dirty="0">
              <a:solidFill>
                <a:srgbClr val="12154E">
                  <a:alpha val="80000"/>
                </a:srgbClr>
              </a:solidFill>
            </a:endParaRPr>
          </a:p>
        </p:txBody>
      </p:sp>
      <p:pic>
        <p:nvPicPr>
          <p:cNvPr id="22" name="Image 22">
            <a:extLst>
              <a:ext uri="{FF2B5EF4-FFF2-40B4-BE49-F238E27FC236}">
                <a16:creationId xmlns:a16="http://schemas.microsoft.com/office/drawing/2014/main" id="{0E882AC1-EBFB-4A1C-BA6C-CCA0FCF9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554" y="1135169"/>
            <a:ext cx="3140482" cy="35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5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" name="Rectangle 10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30" name="Picture 129" descr="Deux dés dans les airs">
            <a:extLst>
              <a:ext uri="{FF2B5EF4-FFF2-40B4-BE49-F238E27FC236}">
                <a16:creationId xmlns:a16="http://schemas.microsoft.com/office/drawing/2014/main" id="{BCDA0F4C-D1CF-419B-BC4A-D9873A9A2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213" name="Group 109">
            <a:extLst>
              <a:ext uri="{FF2B5EF4-FFF2-40B4-BE49-F238E27FC236}">
                <a16:creationId xmlns:a16="http://schemas.microsoft.com/office/drawing/2014/main" id="{C93AB6F9-99DF-415B-96A4-7160B577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D0CC45C-CCAB-4A7C-B33D-84ABB8693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111">
              <a:extLst>
                <a:ext uri="{FF2B5EF4-FFF2-40B4-BE49-F238E27FC236}">
                  <a16:creationId xmlns:a16="http://schemas.microsoft.com/office/drawing/2014/main" id="{8874C06D-399A-4BAA-B0E7-B55764CC1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C4829C4-3E7F-42E6-B0AC-12E562C9A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113">
              <a:extLst>
                <a:ext uri="{FF2B5EF4-FFF2-40B4-BE49-F238E27FC236}">
                  <a16:creationId xmlns:a16="http://schemas.microsoft.com/office/drawing/2014/main" id="{08D3CD5A-CC76-449E-8201-36100E44D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596BFDB-0E89-4726-8740-23247A96E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115">
              <a:extLst>
                <a:ext uri="{FF2B5EF4-FFF2-40B4-BE49-F238E27FC236}">
                  <a16:creationId xmlns:a16="http://schemas.microsoft.com/office/drawing/2014/main" id="{7395F396-A800-4D94-AA0F-5AD09E37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57FF3EC-7181-4E27-A7A6-DB4655B10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3A5A6F8-A667-410D-BECB-C610733F0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60B875F-A2D1-419D-A7F1-381B33D42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B5344BB-AFBB-4C99-A49A-9F300421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2BAC207-A217-4064-9C43-8DBD742D0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816C2C6-5594-4867-A2AD-5B34E929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FB06500-F969-4448-B413-83B5FEA97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6CA7F00-258B-4EDE-924E-F703C6EE6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7E09A08-F290-4A17-BC91-E0A577643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5250DB6-316F-43F4-A62E-777F2306D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A860293-6063-4188-B8DD-9B6DCE5D2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6F0D5E7-B042-4211-872B-FC93C7860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59604E9-BB25-4D53-8D35-BAD786A0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C6DBC3F-DBBC-484D-819C-BBDD6B30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D340BE-56DC-40A0-A0D3-2A0704AB3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E598E4C-A0B1-4A0D-9870-F0011F3C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3F4BD7-CDE1-422F-BC4C-0362418BD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694E10-99CB-4916-9CA3-CD347BC5B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06CCCF9-74DC-4FA6-913D-AA94F671E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1C22D95-08E5-48EF-940C-7703E389E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C8CD58B-05D9-44B9-A9B3-AC3596D6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9FCB7D7-C8E5-419A-81F1-6422F747E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7692ACE-18A6-4279-BAB6-A02F9B8A8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ctangle 185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0B676B-90EE-A34E-84BA-5DB75361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20947"/>
            <a:ext cx="9144000" cy="2940679"/>
          </a:xfrm>
        </p:spPr>
        <p:txBody>
          <a:bodyPr anchor="t">
            <a:normAutofit/>
          </a:bodyPr>
          <a:lstStyle/>
          <a:p>
            <a:r>
              <a:rPr lang="fr-FR" dirty="0">
                <a:cs typeface="Posterama"/>
              </a:rPr>
              <a:t>Démo </a:t>
            </a:r>
          </a:p>
        </p:txBody>
      </p:sp>
    </p:spTree>
    <p:extLst>
      <p:ext uri="{BB962C8B-B14F-4D97-AF65-F5344CB8AC3E}">
        <p14:creationId xmlns:p14="http://schemas.microsoft.com/office/powerpoint/2010/main" val="57624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5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7" name="Group 67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Freeform: Shape 98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1" name="Freeform: Shape 10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Freeform: Shape 102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4" name="Group 104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6" name="Rectangle 13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ectangle 137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9" name="Right Triangle 139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4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6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7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00B676B-90EE-A34E-84BA-5DB75361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28907"/>
            <a:ext cx="495299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Conclusions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196EF51-09DC-4774-94D3-697079276E7E}"/>
              </a:ext>
            </a:extLst>
          </p:cNvPr>
          <p:cNvSpPr txBox="1">
            <a:spLocks/>
          </p:cNvSpPr>
          <p:nvPr/>
        </p:nvSpPr>
        <p:spPr>
          <a:xfrm>
            <a:off x="457200" y="2428586"/>
            <a:ext cx="5718593" cy="38457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1800" b="1" u="sng" dirty="0">
                <a:solidFill>
                  <a:schemeClr val="tx2"/>
                </a:solidFill>
              </a:rPr>
              <a:t>Observations 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  <a:p>
            <a:pPr marL="285750" indent="-28575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Arial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Points </a:t>
            </a:r>
            <a:r>
              <a:rPr lang="en-US" sz="1800" err="1">
                <a:solidFill>
                  <a:schemeClr val="tx2"/>
                </a:solidFill>
              </a:rPr>
              <a:t>positifs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  <a:endParaRPr lang="en-US" sz="1800">
              <a:solidFill>
                <a:schemeClr val="tx2"/>
              </a:solidFill>
            </a:endParaRPr>
          </a:p>
          <a:p>
            <a:pPr marL="742950" lvl="1" indent="-28575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Arial"/>
              <a:buChar char="•"/>
            </a:pPr>
            <a:r>
              <a:rPr lang="en-US" sz="1400" dirty="0" err="1">
                <a:solidFill>
                  <a:schemeClr val="tx2"/>
                </a:solidFill>
              </a:rPr>
              <a:t>Projet</a:t>
            </a:r>
            <a:r>
              <a:rPr lang="en-US" sz="1400" dirty="0">
                <a:solidFill>
                  <a:schemeClr val="tx2"/>
                </a:solidFill>
              </a:rPr>
              <a:t> </a:t>
            </a:r>
            <a:r>
              <a:rPr lang="en-US" sz="1400" dirty="0" err="1">
                <a:solidFill>
                  <a:schemeClr val="tx2"/>
                </a:solidFill>
              </a:rPr>
              <a:t>intéressant</a:t>
            </a:r>
            <a:endParaRPr lang="en-US" sz="1400">
              <a:solidFill>
                <a:schemeClr val="tx2"/>
              </a:solidFill>
            </a:endParaRPr>
          </a:p>
          <a:p>
            <a:pPr marL="742950" lvl="1" indent="-28575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Arial"/>
              <a:buChar char="•"/>
            </a:pPr>
            <a:r>
              <a:rPr lang="en-US" sz="1400" dirty="0" err="1">
                <a:solidFill>
                  <a:schemeClr val="tx2"/>
                </a:solidFill>
              </a:rPr>
              <a:t>Nombreux</a:t>
            </a:r>
            <a:r>
              <a:rPr lang="en-US" sz="1400" dirty="0">
                <a:solidFill>
                  <a:schemeClr val="tx2"/>
                </a:solidFill>
              </a:rPr>
              <a:t> concepts </a:t>
            </a:r>
            <a:r>
              <a:rPr lang="en-US" sz="1400" dirty="0" err="1">
                <a:solidFill>
                  <a:schemeClr val="tx2"/>
                </a:solidFill>
              </a:rPr>
              <a:t>populaires</a:t>
            </a:r>
            <a:r>
              <a:rPr lang="en-US" sz="1400" dirty="0">
                <a:solidFill>
                  <a:schemeClr val="tx2"/>
                </a:solidFill>
              </a:rPr>
              <a:t> de </a:t>
            </a:r>
            <a:r>
              <a:rPr lang="en-US" sz="1400" dirty="0" err="1">
                <a:solidFill>
                  <a:schemeClr val="tx2"/>
                </a:solidFill>
              </a:rPr>
              <a:t>ce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langage</a:t>
            </a:r>
            <a:endParaRPr lang="en-US" sz="1400">
              <a:solidFill>
                <a:schemeClr val="tx2"/>
              </a:solidFill>
            </a:endParaRPr>
          </a:p>
          <a:p>
            <a:pPr marL="742950" lvl="1" indent="-28575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Gestion de </a:t>
            </a:r>
            <a:r>
              <a:rPr lang="en-US" sz="1400" dirty="0" err="1">
                <a:solidFill>
                  <a:schemeClr val="tx2"/>
                </a:solidFill>
              </a:rPr>
              <a:t>groupe</a:t>
            </a:r>
            <a:endParaRPr lang="en-US" sz="1400">
              <a:solidFill>
                <a:schemeClr val="tx2"/>
              </a:solidFill>
            </a:endParaRPr>
          </a:p>
          <a:p>
            <a:pPr marL="742950" lvl="1" indent="-28575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Arial"/>
              <a:buChar char="•"/>
            </a:pPr>
            <a:endParaRPr lang="en-US" sz="140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</a:pPr>
            <a:r>
              <a:rPr lang="en-US" sz="1800" b="1" u="sng" dirty="0" err="1">
                <a:solidFill>
                  <a:schemeClr val="tx2"/>
                </a:solidFill>
              </a:rPr>
              <a:t>Piste</a:t>
            </a:r>
            <a:r>
              <a:rPr lang="en-US" sz="1800" b="1" u="sng" dirty="0">
                <a:solidFill>
                  <a:schemeClr val="tx2"/>
                </a:solidFill>
              </a:rPr>
              <a:t> </a:t>
            </a:r>
            <a:r>
              <a:rPr lang="en-US" sz="1800" b="1" u="sng" dirty="0" err="1">
                <a:solidFill>
                  <a:schemeClr val="tx2"/>
                </a:solidFill>
              </a:rPr>
              <a:t>d’amélioration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  <a:endParaRPr lang="en-US" sz="1800">
              <a:solidFill>
                <a:schemeClr val="tx2"/>
              </a:solidFill>
            </a:endParaRPr>
          </a:p>
          <a:p>
            <a:pPr marL="285750" indent="-285750" algn="just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Arial"/>
              <a:buChar char="•"/>
            </a:pPr>
            <a:r>
              <a:rPr lang="en-US" sz="1800" err="1">
                <a:solidFill>
                  <a:schemeClr val="tx2"/>
                </a:solidFill>
              </a:rPr>
              <a:t>Implémentation</a:t>
            </a:r>
            <a:r>
              <a:rPr lang="en-US" sz="1800" dirty="0">
                <a:solidFill>
                  <a:schemeClr val="tx2"/>
                </a:solidFill>
              </a:rPr>
              <a:t> d’un </a:t>
            </a:r>
            <a:r>
              <a:rPr lang="en-US" sz="1800" err="1">
                <a:solidFill>
                  <a:schemeClr val="tx2"/>
                </a:solidFill>
              </a:rPr>
              <a:t>algorithme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d’apprentissage</a:t>
            </a:r>
            <a:r>
              <a:rPr lang="en-US" sz="1800" dirty="0">
                <a:solidFill>
                  <a:schemeClr val="tx2"/>
                </a:solidFill>
              </a:rPr>
              <a:t> par </a:t>
            </a:r>
            <a:r>
              <a:rPr lang="en-US" sz="1800" err="1">
                <a:solidFill>
                  <a:schemeClr val="tx2"/>
                </a:solidFill>
              </a:rPr>
              <a:t>renforcement</a:t>
            </a: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CA3D7558-4BAD-4F2C-A9F5-0F194BE72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" r="324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060888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SineVTI</vt:lpstr>
      <vt:lpstr>Programmation jeu IA - Élective2</vt:lpstr>
      <vt:lpstr>Règles du jeu Reversi/Othello</vt:lpstr>
      <vt:lpstr>Explication de l'implémentation du jeu</vt:lpstr>
      <vt:lpstr>Démo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jeu IA:élective2</dc:title>
  <dc:creator>KENMEGNE FEUGAING  Doriane laetitia</dc:creator>
  <cp:revision>1125</cp:revision>
  <dcterms:created xsi:type="dcterms:W3CDTF">2021-02-18T08:22:58Z</dcterms:created>
  <dcterms:modified xsi:type="dcterms:W3CDTF">2021-02-18T10:03:39Z</dcterms:modified>
</cp:coreProperties>
</file>