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086168" y="1897472"/>
            <a:ext cx="7334250" cy="948978"/>
          </a:xfrm>
          <a:prstGeom prst="rect">
            <a:avLst/>
          </a:prstGeom>
        </p:spPr>
        <p:txBody>
          <a:bodyPr vert="horz" wrap="square" lIns="0" tIns="12700" rIns="0" bIns="0" rtlCol="0">
            <a:spAutoFit/>
          </a:bodyPr>
          <a:lstStyle/>
          <a:p>
            <a:pPr marL="12700">
              <a:spcBef>
                <a:spcPts val="100"/>
              </a:spcBef>
            </a:pPr>
            <a:r>
              <a:rPr lang="en-IN" sz="3600" dirty="0">
                <a:latin typeface="Arial Black" panose="020B0A04020102020204" pitchFamily="34" charset="0"/>
              </a:rPr>
              <a:t>ASHWIN RS</a:t>
            </a: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F697C67A-4506-8453-53D8-92FF4900F86D}"/>
              </a:ext>
            </a:extLst>
          </p:cNvPr>
          <p:cNvSpPr txBox="1"/>
          <p:nvPr/>
        </p:nvSpPr>
        <p:spPr>
          <a:xfrm>
            <a:off x="6553200" y="2612822"/>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767222" y="1646304"/>
            <a:ext cx="107512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Our facial emotion detection system demonstrates high accuracy and real-time performance, proving its potential for transforming human-computer interaction. Through thorough testing, it consistently classifies diverse facial expressions accurately, showing adaptability across different conditions and demographics. Upholding ethical standards, the system ensures privacy protection and bias mitigation. These results affirm its efficacy across industries like healthcare and marketing, highlighting its role in fostering empathetic technology. In essence, our system stands as a reliable tool for understanding human emotions while upholding ethical principles and performance standards.</a:t>
            </a: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980950" y="2217390"/>
            <a:ext cx="9110788" cy="1323439"/>
          </a:xfrm>
          <a:prstGeom prst="rect">
            <a:avLst/>
          </a:prstGeom>
          <a:noFill/>
        </p:spPr>
        <p:txBody>
          <a:bodyPr wrap="square" rtlCol="0">
            <a:spAutoFit/>
          </a:bodyPr>
          <a:lstStyle/>
          <a:p>
            <a:pPr algn="l"/>
            <a:r>
              <a:rPr lang="en-US" sz="4000" b="0" i="0" dirty="0">
                <a:solidFill>
                  <a:srgbClr val="444444"/>
                </a:solidFill>
                <a:effectLst/>
                <a:latin typeface="Georgia" panose="02040502050405020303" pitchFamily="18" charset="0"/>
              </a:rPr>
              <a:t>FACIAL EMOTION DETECTION</a:t>
            </a: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39775" y="1433338"/>
            <a:ext cx="5827236" cy="461665"/>
          </a:xfrm>
          <a:prstGeom prst="rect">
            <a:avLst/>
          </a:prstGeom>
          <a:noFill/>
        </p:spPr>
        <p:txBody>
          <a:bodyPr wrap="none" rtlCol="0">
            <a:spAutoFit/>
          </a:bodyPr>
          <a:lstStyle/>
          <a:p>
            <a:pPr algn="l"/>
            <a:r>
              <a:rPr lang="en-US" sz="2400" dirty="0"/>
              <a:t>TOPIC: FACIAL EMOTION DETECTION</a:t>
            </a:r>
            <a:r>
              <a:rPr lang="en-US" sz="2400" b="0" i="0" dirty="0">
                <a:solidFill>
                  <a:srgbClr val="444444"/>
                </a:solidFill>
                <a:effectLst/>
                <a:latin typeface="Georgia" panose="02040502050405020303" pitchFamily="18" charset="0"/>
              </a:rPr>
              <a:t> </a:t>
            </a:r>
          </a:p>
        </p:txBody>
      </p:sp>
      <p:sp>
        <p:nvSpPr>
          <p:cNvPr id="12" name="TextBox 11">
            <a:extLst>
              <a:ext uri="{FF2B5EF4-FFF2-40B4-BE49-F238E27FC236}">
                <a16:creationId xmlns:a16="http://schemas.microsoft.com/office/drawing/2014/main" id="{D8D87BDE-E908-5ED8-AD5C-41965E89A630}"/>
              </a:ext>
            </a:extLst>
          </p:cNvPr>
          <p:cNvSpPr txBox="1"/>
          <p:nvPr/>
        </p:nvSpPr>
        <p:spPr>
          <a:xfrm>
            <a:off x="834073" y="2137664"/>
            <a:ext cx="6938328" cy="2862322"/>
          </a:xfrm>
          <a:prstGeom prst="rect">
            <a:avLst/>
          </a:prstGeom>
          <a:noFill/>
        </p:spPr>
        <p:txBody>
          <a:bodyPr wrap="square" rtlCol="0">
            <a:spAutoFit/>
          </a:bodyPr>
          <a:lstStyle/>
          <a:p>
            <a:r>
              <a:rPr lang="en-US" dirty="0">
                <a:solidFill>
                  <a:schemeClr val="tx1">
                    <a:lumMod val="95000"/>
                    <a:lumOff val="5000"/>
                  </a:schemeClr>
                </a:solidFill>
              </a:rPr>
              <a:t>Facial emotion detection faces challenges in interpreting subtle expressions accurately, particularly across diverse cultures. Real-time processing demands efficient algorithms to enable timely responses in applications like human-robot interaction. Maintaining data privacy and security while leveraging large datasets for training remains critical. Robustness to environmental factors such as lighting and occlusions is essential for real-world deployment. Ethical considerations, including biases and privacy infringements, must be addressed to ensure responsible usage and user acceptance.</a:t>
            </a:r>
            <a:endParaRPr lang="en-IN" dirty="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752065" y="2136338"/>
            <a:ext cx="7659400" cy="2862322"/>
          </a:xfrm>
          <a:prstGeom prst="rect">
            <a:avLst/>
          </a:prstGeom>
          <a:noFill/>
        </p:spPr>
        <p:txBody>
          <a:bodyPr wrap="square" rtlCol="0">
            <a:spAutoFit/>
          </a:bodyPr>
          <a:lstStyle/>
          <a:p>
            <a:r>
              <a:rPr lang="en-US" sz="2000" dirty="0"/>
              <a:t>This project aims to develop a facial emotion detection system using deep learning techniques. It involves data collection, model development, and real-time implementation to accurately recognize emotions from facial expressions. The system will be evaluated for accuracy, speed, and robustness in various scenarios. Ethical considerations will be addressed to ensure responsible deployment, focusing on privacy protection and bias mitigation. The project aims to contribute to advancements in human-computer interaction and psychological research.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558164" y="1946255"/>
            <a:ext cx="7519035" cy="3416320"/>
          </a:xfrm>
          <a:prstGeom prst="rect">
            <a:avLst/>
          </a:prstGeom>
          <a:noFill/>
        </p:spPr>
        <p:txBody>
          <a:bodyPr wrap="square" rtlCol="0">
            <a:spAutoFit/>
          </a:bodyPr>
          <a:lstStyle/>
          <a:p>
            <a:r>
              <a:rPr lang="en-US" sz="2400" dirty="0">
                <a:solidFill>
                  <a:schemeClr val="tx1">
                    <a:lumMod val="95000"/>
                    <a:lumOff val="5000"/>
                  </a:schemeClr>
                </a:solidFill>
              </a:rPr>
              <a:t>End users for facial emotion detection technology encompass technology companies integrating it into products, healthcare providers for mental health assessments, educational institutions for personalized learning, security agencies for surveillance, and marketing firms for consumer behavior analysis. Individual consumers also utilize it for entertainment and personal development, reflecting its diverse applications across industries and sectors.</a:t>
            </a:r>
            <a:endParaRPr lang="en-IN" sz="2400"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2890262" y="2095500"/>
            <a:ext cx="6691888" cy="3416320"/>
          </a:xfrm>
          <a:prstGeom prst="rect">
            <a:avLst/>
          </a:prstGeom>
          <a:noFill/>
        </p:spPr>
        <p:txBody>
          <a:bodyPr wrap="square" rtlCol="0">
            <a:spAutoFit/>
          </a:bodyPr>
          <a:lstStyle/>
          <a:p>
            <a:r>
              <a:rPr lang="en-US" dirty="0">
                <a:solidFill>
                  <a:schemeClr val="bg2">
                    <a:lumMod val="10000"/>
                  </a:schemeClr>
                </a:solidFill>
              </a:rPr>
              <a:t>Our facial emotion detection system offers precise real-time analysis of facial expressions, ensuring accurate interpretation of emotions. With adaptability across industries like healthcare, education, and marketing, it caters to diverse user needs. We prioritize ethical considerations, implementing privacy safeguards and bias mitigation techniques for responsible deployment. By enhancing human-computer interaction, our solution fosters improved user experiences in various technological environments. Ultimately, our system empowers organizations and individuals to understand and respond to human emotions effectively, driving empathy-driven technology forward.</a:t>
            </a:r>
            <a:endParaRPr lang="en-IN"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2422334" y="2395389"/>
            <a:ext cx="7347332" cy="3416320"/>
          </a:xfrm>
          <a:prstGeom prst="rect">
            <a:avLst/>
          </a:prstGeom>
          <a:noFill/>
        </p:spPr>
        <p:txBody>
          <a:bodyPr wrap="square" rtlCol="0">
            <a:spAutoFit/>
          </a:bodyPr>
          <a:lstStyle/>
          <a:p>
            <a:r>
              <a:rPr lang="en-US" dirty="0"/>
              <a:t>The wow factor in our facial emotion detection solution lies in its seamless integration of cutting-edge deep learning algorithms, enabling lightning-fast real-time analysis of facial expressions with unparalleled accuracy. This translates into immediate and precise feedback in diverse applications, from personalized learning to mental health monitoring, revolutionizing how we interact with technology. Moreover, our unwavering commitment to ethical standards ensures user trust and confidence, setting a new benchmark for responsible deployment of AI-powered emotion recognition systems. In essence, our solution not only enhances human-computer interaction but also fosters a deeper understanding of human emotions, paving the way for a more empathetic and connected world.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232168"/>
            <a:ext cx="6477000" cy="4734629"/>
          </a:xfrm>
          <a:prstGeom prst="rect">
            <a:avLst/>
          </a:prstGeom>
        </p:spPr>
        <p:txBody>
          <a:bodyPr vert="horz" wrap="square" lIns="0" tIns="12700" rIns="0" bIns="0" rtlCol="0">
            <a:spAutoFit/>
          </a:bodyPr>
          <a:lstStyle/>
          <a:p>
            <a:pPr algn="l">
              <a:buFont typeface="+mj-lt"/>
              <a:buAutoNum type="arabicPeriod"/>
            </a:pPr>
            <a:r>
              <a:rPr lang="en-US" sz="2400" b="1" i="0" dirty="0">
                <a:solidFill>
                  <a:schemeClr val="tx1">
                    <a:lumMod val="95000"/>
                    <a:lumOff val="5000"/>
                  </a:schemeClr>
                </a:solidFill>
                <a:effectLst/>
                <a:latin typeface="Söhne"/>
              </a:rPr>
              <a:t>Data Preprocessing</a:t>
            </a:r>
            <a:r>
              <a:rPr lang="en-US" sz="2400" b="0" i="0" dirty="0">
                <a:solidFill>
                  <a:schemeClr val="tx1">
                    <a:lumMod val="95000"/>
                    <a:lumOff val="5000"/>
                  </a:schemeClr>
                </a:solidFill>
                <a:effectLst/>
                <a:latin typeface="Söhne"/>
              </a:rPr>
              <a:t>: Clean and standardize the data, and apply augmentation techniques to increase diversity.</a:t>
            </a:r>
          </a:p>
          <a:p>
            <a:pPr algn="l">
              <a:buFont typeface="+mj-lt"/>
              <a:buAutoNum type="arabicPeriod"/>
            </a:pPr>
            <a:r>
              <a:rPr lang="en-US" sz="2400" b="1" i="0" dirty="0">
                <a:solidFill>
                  <a:schemeClr val="tx1">
                    <a:lumMod val="95000"/>
                    <a:lumOff val="5000"/>
                  </a:schemeClr>
                </a:solidFill>
                <a:effectLst/>
                <a:latin typeface="Söhne"/>
              </a:rPr>
              <a:t>Feature Selection and Engineering</a:t>
            </a:r>
            <a:r>
              <a:rPr lang="en-US" sz="2400" b="0" i="0" dirty="0">
                <a:solidFill>
                  <a:schemeClr val="tx1">
                    <a:lumMod val="95000"/>
                    <a:lumOff val="5000"/>
                  </a:schemeClr>
                </a:solidFill>
                <a:effectLst/>
                <a:latin typeface="Söhne"/>
              </a:rPr>
              <a:t>: Extract relevant features and reduce dimensionality for better representation.</a:t>
            </a:r>
          </a:p>
          <a:p>
            <a:pPr algn="l">
              <a:buFont typeface="+mj-lt"/>
              <a:buAutoNum type="arabicPeriod"/>
            </a:pPr>
            <a:r>
              <a:rPr lang="en-US" sz="2400" b="1" i="0" dirty="0">
                <a:solidFill>
                  <a:schemeClr val="tx1">
                    <a:lumMod val="95000"/>
                    <a:lumOff val="5000"/>
                  </a:schemeClr>
                </a:solidFill>
                <a:effectLst/>
                <a:latin typeface="Söhne"/>
              </a:rPr>
              <a:t>Model Training</a:t>
            </a:r>
            <a:r>
              <a:rPr lang="en-US" sz="2400" b="0" i="0" dirty="0">
                <a:solidFill>
                  <a:schemeClr val="tx1">
                    <a:lumMod val="95000"/>
                    <a:lumOff val="5000"/>
                  </a:schemeClr>
                </a:solidFill>
                <a:effectLst/>
                <a:latin typeface="Söhne"/>
              </a:rPr>
              <a:t>: Choose suitable models and optimize hyperparameters to effectively learn patterns.</a:t>
            </a:r>
          </a:p>
          <a:p>
            <a:pPr algn="l">
              <a:buFont typeface="+mj-lt"/>
              <a:buAutoNum type="arabicPeriod"/>
            </a:pPr>
            <a:r>
              <a:rPr lang="en-US" sz="2400" b="1" i="0" dirty="0">
                <a:solidFill>
                  <a:schemeClr val="tx1">
                    <a:lumMod val="95000"/>
                    <a:lumOff val="5000"/>
                  </a:schemeClr>
                </a:solidFill>
                <a:effectLst/>
                <a:latin typeface="Söhne"/>
              </a:rPr>
              <a:t>Model Evaluation</a:t>
            </a:r>
            <a:r>
              <a:rPr lang="en-US" sz="2400" b="0" i="0" dirty="0">
                <a:solidFill>
                  <a:schemeClr val="tx1">
                    <a:lumMod val="95000"/>
                    <a:lumOff val="5000"/>
                  </a:schemeClr>
                </a:solidFill>
                <a:effectLst/>
                <a:latin typeface="Söhne"/>
              </a:rPr>
              <a:t>: Assess model performance using various metrics and cross-validation techniques to ensure generalization.</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694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Bahnschrift</vt:lpstr>
      <vt:lpstr>Calibri</vt:lpstr>
      <vt:lpstr>Georgia</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Mohaseena I</cp:lastModifiedBy>
  <cp:revision>4</cp:revision>
  <dcterms:created xsi:type="dcterms:W3CDTF">2024-03-30T07:02:28Z</dcterms:created>
  <dcterms:modified xsi:type="dcterms:W3CDTF">2024-03-31T07:57:38Z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