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79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241" autoAdjust="0"/>
  </p:normalViewPr>
  <p:slideViewPr>
    <p:cSldViewPr snapToGrid="0">
      <p:cViewPr varScale="1">
        <p:scale>
          <a:sx n="79" d="100"/>
          <a:sy n="79" d="100"/>
        </p:scale>
        <p:origin x="7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714" y="2170339"/>
            <a:ext cx="10515600" cy="927123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n-lt"/>
              </a:rPr>
              <a:t>Doubly stochastic gradient descent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23714" y="3292503"/>
            <a:ext cx="9582736" cy="118683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EEE 606: Adaptive Signal Processing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Rajesh Sathya Kumar, M.S. Computer Science, On-Campus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7" y="1406366"/>
            <a:ext cx="3291088" cy="4718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and implement stochastic gradient descent in quantum computation</a:t>
            </a: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Compare that will classical (vanilla) gradient descent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Variational Quantum 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Eigensolver</a:t>
            </a: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(VQE)</a:t>
            </a: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 Quantum doubly stochastic gradient descent (QSGD) using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pennylane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VQE</a:t>
            </a: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Compare the convergence curve with vanilla gradient descent</a:t>
            </a: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ECE77-F08E-541F-9177-BDF7EF68EC13}"/>
              </a:ext>
            </a:extLst>
          </p:cNvPr>
          <p:cNvSpPr txBox="1"/>
          <p:nvPr/>
        </p:nvSpPr>
        <p:spPr>
          <a:xfrm>
            <a:off x="3891064" y="1406367"/>
            <a:ext cx="360740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2. Hybrid Neural Network + QSGD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algn="just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Implement a Neural network with a Quantum Convolutional Layer using QSGD optimizer using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pennylane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algn="just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Compare its convergence curve with Vanilla GD</a:t>
            </a:r>
          </a:p>
          <a:p>
            <a:pPr lvl="0" algn="just">
              <a:spcAft>
                <a:spcPts val="600"/>
              </a:spcAft>
              <a:defRPr/>
            </a:pP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 The recorded video will discuss about the theory and results of QSGD for the above problems</a:t>
            </a:r>
          </a:p>
          <a:p>
            <a:pPr lvl="0" algn="just">
              <a:spcAft>
                <a:spcPts val="600"/>
              </a:spcAft>
              <a:defRPr/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Reference Paper:</a:t>
            </a:r>
          </a:p>
          <a:p>
            <a:pPr marL="342900" lvl="0" indent="-342900" algn="just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Ryan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Sweke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Frederik Wilde, Johannes Jakob Meyer, Maria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Schuld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Paul K.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Fährmann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Barthélémy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Meynard-Piganeau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Jens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Eisert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“Stochastic gradient descent for hybrid quantum-classical optimization.”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arXiv:1910.01155, 2019.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E698EA-2C0B-7AF2-F3FC-EF56A7F53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3" r="9277"/>
          <a:stretch/>
        </p:blipFill>
        <p:spPr bwMode="auto">
          <a:xfrm>
            <a:off x="7655328" y="1406367"/>
            <a:ext cx="4152493" cy="471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1D3F81-17EE-7CA2-169E-0B73B734E9A5}"/>
              </a:ext>
            </a:extLst>
          </p:cNvPr>
          <p:cNvSpPr txBox="1"/>
          <p:nvPr/>
        </p:nvSpPr>
        <p:spPr>
          <a:xfrm>
            <a:off x="8053553" y="6221803"/>
            <a:ext cx="3550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General structure of a Hybrid quantum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Preliminary 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2A7A5E-C2CA-6DA9-0269-360A8214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374" y="1624899"/>
            <a:ext cx="4916550" cy="129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090992-E1E7-C3A0-3D61-55DC6A9454DE}"/>
              </a:ext>
            </a:extLst>
          </p:cNvPr>
          <p:cNvSpPr txBox="1"/>
          <p:nvPr/>
        </p:nvSpPr>
        <p:spPr>
          <a:xfrm>
            <a:off x="709715" y="1420238"/>
            <a:ext cx="33953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Theory: VQE:</a:t>
            </a:r>
          </a:p>
          <a:p>
            <a:endParaRPr lang="en-US" dirty="0"/>
          </a:p>
          <a:p>
            <a:pPr algn="just"/>
            <a:r>
              <a:rPr lang="en-US" sz="1400" dirty="0"/>
              <a:t>We are given a Hamiltonian (Energy operator of a system) and we are trying to minimize the energy of the system using QSGD.</a:t>
            </a: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81447F-01E3-690F-7A92-C1DB5D2D2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2" y="3238950"/>
            <a:ext cx="2882483" cy="464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10281F-E2BA-5C5C-1A09-87FB4B967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24" y="4048390"/>
            <a:ext cx="2879241" cy="434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61089E-D2E4-1E8B-79E7-C8A50134E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78" y="4849621"/>
            <a:ext cx="2837087" cy="350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FC6E49-3FF7-8E89-C8F8-7D5958694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636" y="5579939"/>
            <a:ext cx="2837087" cy="746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E038F9-0501-F77C-8424-403467F94481}"/>
              </a:ext>
            </a:extLst>
          </p:cNvPr>
          <p:cNvSpPr txBox="1"/>
          <p:nvPr/>
        </p:nvSpPr>
        <p:spPr>
          <a:xfrm>
            <a:off x="833482" y="2931173"/>
            <a:ext cx="2013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Gradient Update rule: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8459CB-331C-CDF1-6102-8127FF001247}"/>
              </a:ext>
            </a:extLst>
          </p:cNvPr>
          <p:cNvSpPr txBox="1"/>
          <p:nvPr/>
        </p:nvSpPr>
        <p:spPr>
          <a:xfrm>
            <a:off x="833482" y="3711075"/>
            <a:ext cx="2414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Expectation of an operator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A79DFA-D682-2CB6-EAED-05C33217D30D}"/>
              </a:ext>
            </a:extLst>
          </p:cNvPr>
          <p:cNvSpPr txBox="1"/>
          <p:nvPr/>
        </p:nvSpPr>
        <p:spPr>
          <a:xfrm>
            <a:off x="865908" y="4519571"/>
            <a:ext cx="3601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Loss function for a parameterized circuit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9CBD5-EBFF-CF2B-D4EB-0D8F22B283C6}"/>
              </a:ext>
            </a:extLst>
          </p:cNvPr>
          <p:cNvSpPr txBox="1"/>
          <p:nvPr/>
        </p:nvSpPr>
        <p:spPr>
          <a:xfrm>
            <a:off x="865907" y="5214745"/>
            <a:ext cx="3463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Hamiltonian as a sum of </a:t>
            </a:r>
            <a:r>
              <a:rPr lang="en-US" sz="1400" b="1" dirty="0" err="1"/>
              <a:t>pauli</a:t>
            </a:r>
            <a:r>
              <a:rPr lang="en-US" sz="1400" b="1" dirty="0"/>
              <a:t> matrices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1430E-8B43-B90F-766B-D943DED68730}"/>
              </a:ext>
            </a:extLst>
          </p:cNvPr>
          <p:cNvSpPr txBox="1"/>
          <p:nvPr/>
        </p:nvSpPr>
        <p:spPr>
          <a:xfrm>
            <a:off x="4587372" y="1255567"/>
            <a:ext cx="412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Variational Quantum Circuit (ansatz)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015A89F-DB28-EE18-F397-777EBD6A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372" y="3238950"/>
            <a:ext cx="7089635" cy="354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9D31BCE-26DF-5633-B848-4A0C09F63D73}"/>
              </a:ext>
            </a:extLst>
          </p:cNvPr>
          <p:cNvSpPr txBox="1"/>
          <p:nvPr/>
        </p:nvSpPr>
        <p:spPr>
          <a:xfrm>
            <a:off x="4534944" y="2869618"/>
            <a:ext cx="382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QGSD vs Vanilla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b="1" i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Anticipated Results</a:t>
            </a:r>
          </a:p>
          <a:p>
            <a:pPr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VQE</a:t>
            </a:r>
          </a:p>
          <a:p>
            <a:pPr marL="171450" indent="-17145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convergence curve is not as smooth as the vanilla gradient descent, but converges to the correct optimum</a:t>
            </a:r>
          </a:p>
          <a:p>
            <a:pPr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MNIST</a:t>
            </a:r>
          </a:p>
          <a:p>
            <a:pPr marL="285750" indent="-28575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Similarly, we should have the results converge to an optimum with a non-smooth curve</a:t>
            </a:r>
          </a:p>
          <a:p>
            <a:pPr marL="285750" indent="-28575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Accuracy might be slightly lesser than vanilla gradient descent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CE1CD9F-32AB-5DBE-2A34-457DFEB22848}"/>
              </a:ext>
            </a:extLst>
          </p:cNvPr>
          <p:cNvSpPr txBox="1">
            <a:spLocks/>
          </p:cNvSpPr>
          <p:nvPr/>
        </p:nvSpPr>
        <p:spPr>
          <a:xfrm>
            <a:off x="6481967" y="1431010"/>
            <a:ext cx="4557164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600" b="1" i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Major Takeaway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can be successfully implemented using quantum circuits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QSGD algorithm optimizes to a local minima, but the convergence curve is not as smooth as the vanilla gradient descent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have to use moving averages to properly minimize the loss function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600" b="1" i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Learnings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Understood the theory of stochastic gradient descent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Learnt how to encode a stochastic optimizer for VQE problem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114</TotalTime>
  <Words>348</Words>
  <Application>Microsoft Office PowerPoint</Application>
  <PresentationFormat>Widescreen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Wingdings</vt:lpstr>
      <vt:lpstr>WelcomeDoc</vt:lpstr>
      <vt:lpstr>Doubly stochastic gradient descent</vt:lpstr>
      <vt:lpstr>Overview</vt:lpstr>
      <vt:lpstr>Preliminary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stochastic gradient descent</dc:title>
  <dc:creator>Rajesh Sathya Kumar (Student)</dc:creator>
  <cp:keywords/>
  <cp:lastModifiedBy>Rajesh Sathya Kumar (Student)</cp:lastModifiedBy>
  <cp:revision>2</cp:revision>
  <dcterms:created xsi:type="dcterms:W3CDTF">2022-11-29T20:33:53Z</dcterms:created>
  <dcterms:modified xsi:type="dcterms:W3CDTF">2022-11-30T00:30:48Z</dcterms:modified>
  <cp:version/>
</cp:coreProperties>
</file>