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4"/>
  </p:sldMasterIdLst>
  <p:notesMasterIdLst>
    <p:notesMasterId r:id="rId17"/>
  </p:notesMasterIdLst>
  <p:sldIdLst>
    <p:sldId id="3837" r:id="rId5"/>
    <p:sldId id="3826" r:id="rId6"/>
    <p:sldId id="3835" r:id="rId7"/>
    <p:sldId id="3836" r:id="rId8"/>
    <p:sldId id="3838" r:id="rId9"/>
    <p:sldId id="3839" r:id="rId10"/>
    <p:sldId id="3840" r:id="rId11"/>
    <p:sldId id="3841" r:id="rId12"/>
    <p:sldId id="3842" r:id="rId13"/>
    <p:sldId id="3843" r:id="rId14"/>
    <p:sldId id="3844" r:id="rId15"/>
    <p:sldId id="38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3C63-75B4-1555-035A-DAD7AD813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E1853-2249-8573-2075-C41DE6DB8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7E15F-1732-A16A-77D6-0310E1C4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1DA-50E0-45AE-B92B-0CD413B3035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A0DB2-6299-E1D6-F84B-26667A80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A5E84-D683-4019-EA6B-3B9D6D03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1F0F-44F5-41BA-9063-85F44E4D92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E1B16AA9-D085-AB4F-1F9A-C48559B24E9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F36DD-3A5C-DC01-007F-61C126862C44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751700-1A51-EE20-FE57-7815C2538B9C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7FCB625-ED22-23D4-721C-EE47551366EE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ABEA8F-9978-1355-FC50-DE91DFBA5B9D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0EEE683-3608-B7CE-F4AA-7217FD474370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2B42CA5-6990-9D98-9F76-B47F5D0999AC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3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117F-8C5A-7E05-FD10-CA9D6623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E3E16-AF04-0E15-0549-F32890A46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7396-7829-377F-D40B-70878165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A5F42-C579-4790-9EB9-32C55200B3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65BD-4D93-77C8-4B59-AC5A58F4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5BE9-C317-C411-5E4E-16920F92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08032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8BD1E-203B-7619-55B8-359C88AF4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DAB8A-527A-27C4-25B5-95F3E0288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B1576-3E98-14C5-D708-786207E5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A5F42-C579-4790-9EB9-32C55200B3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2704A-67ED-3089-E071-BEA9E08E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3279C-2E0E-022A-D5FD-7BFD402F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9498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253996D9-0037-4441-A18B-CC61B8FAE1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2F488541-519A-4BD6-AEA7-FF7E850F22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F1CC-90E2-8A68-C8B1-FE6A4F2B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8B96-06F8-1474-2873-EB28B00F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6A5B-6C26-D427-6DFB-F681C90F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A5F42-C579-4790-9EB9-32C55200B3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8924-2B94-4DB9-6808-40AB1B1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E808C-DF98-C79F-3B3F-60E4385A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8876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5D33-8DFB-BEB5-09B8-F20006C6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B2C6B-B4F1-8471-1ABA-CD9748284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5BEC-CA45-22B7-89CD-0DE6493D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1DA-50E0-45AE-B92B-0CD413B3035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24AC-D876-0D2B-DA8E-9CB8F70D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CE30B-6FDD-B356-9C98-203ADACB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1F0F-44F5-41BA-9063-85F44E4D92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2677E3-675A-F576-8FD5-6555E1050FC9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EE14B1F-2609-29E1-2A76-5F332CD51954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6A1AF2-7E74-1E5E-BA38-BE8BB3C10EF7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5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2FFE-9921-E63F-A6C5-23B32193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C2515-2C43-69A8-841D-6F957AACB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6391-48AC-3D28-DA93-3EF1E4F14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FA86E-C683-E250-09CA-F620DA04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A5F42-C579-4790-9EB9-32C55200B3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BD5FC-E958-31CD-D07F-83126564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2A471-B2EA-3368-7519-CF749A37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368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3C14-BC2E-3CE9-7724-100E9B1B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2E0FD-800A-CA86-E7A6-092EA5D3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4B0FE-54C0-6255-1805-2D01BAAFB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9D6B3-B72F-8CCD-D7CE-1F64D7CFF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9A597-CDD6-44E8-A9BE-4ABEFB55E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C84B2-D733-1EB4-D9B0-2CECA4F4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A5F42-C579-4790-9EB9-32C55200B3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29866-DEDA-D205-D2D8-DEB13D31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B00F5-E2DA-F873-F29B-06ED6DA7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4105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807E-CA48-C7A1-A43D-4A912A20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A0ABF-FFB3-7380-8E14-2DE6B7C1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488541-519A-4BD6-AEA7-FF7E850F22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FD6F8-9FB5-1FE8-9740-F4183487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CC6CC-0F67-E98D-7F76-B75F3081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6C4D3-59EE-590E-E749-92BF3EFB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97A18E-3935-4420-868D-C59DC362DA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64118-3B60-0AE6-DD3C-DD6894B0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642A2-ABEB-D1B9-C0AA-9948563A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05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0CF7-CC2E-BC97-8707-C962FF58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2954-02B0-7063-FC4C-7401C7024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DD1DF-627A-008E-1A7D-ECD8B5716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27E32-45FB-60AA-7702-ABC27F3B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A5F42-C579-4790-9EB9-32C55200B3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572F0-2927-B302-1823-59CCCD53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A9B7A-3555-F420-9D3E-ED0C833F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915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8843-D879-9421-F554-FBC338E6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C41F2-480A-1468-F78B-EBEA4477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E5E86-7919-4772-E6FE-6771EA826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B798-09FF-0557-A08B-617F054B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84A49D-D59F-4054-9744-9700A397B23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A11B9-6F35-2BBE-0C14-C2B280A7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8F81C-D025-B01B-3A7F-7BA8A8DF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7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A224F-7487-8A21-4484-7F32BE77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DCFBA-1966-610D-783D-18EAE919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6326-5A85-97C3-024A-C05EC793C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8A5F42-C579-4790-9EB9-32C55200B3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FF3B3-F728-AC79-E13F-1B953248C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DBF4-BBB5-8416-7DA2-D91FF2257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7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782" r:id="rId12"/>
    <p:sldLayoutId id="2147483788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textbook/ch-machine-learning/machine-learning-qiskit-pytorch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nnylane.ai/qml/glossary/quantum_embedding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10.01155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nnylane.ai/qml/demos/tutorial_quantum_natural_gradien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pennylane.ai/qml/glossary/parameter_shift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nnylane.ai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1163C-4DFF-4B56-AD92-D8A8C281262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12/1/2022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Doubly stochastic gradient descent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89585E-6659-9014-70DB-67A563E1ABB1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latin typeface="+mn-lt"/>
              </a:rPr>
              <a:t>Doubly stochastic gradient descent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C926A7-EE32-FF3C-A2DE-CB7926EDC6A9}"/>
              </a:ext>
            </a:extLst>
          </p:cNvPr>
          <p:cNvSpPr txBox="1">
            <a:spLocks/>
          </p:cNvSpPr>
          <p:nvPr/>
        </p:nvSpPr>
        <p:spPr>
          <a:xfrm>
            <a:off x="4038600" y="3446733"/>
            <a:ext cx="6592824" cy="138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/>
              <a:t>EEE 606: Adaptive Signal Processing</a:t>
            </a:r>
          </a:p>
          <a:p>
            <a:pPr marL="0" indent="0" algn="r">
              <a:buNone/>
            </a:pPr>
            <a:r>
              <a:rPr lang="en-US" dirty="0"/>
              <a:t>Rajesh, </a:t>
            </a:r>
            <a:r>
              <a:rPr lang="en-US" sz="2400" dirty="0"/>
              <a:t>M.S. CS, On-Campus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6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04BB-E04F-449B-A78C-98907CCB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5"/>
            <a:ext cx="10515600" cy="700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Quantum Neural Networks (QNN)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0044-B7DC-70DD-35DE-8CBACD90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A5F42-C579-4790-9EB9-32C55200B3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B0CF-A8F5-A9AE-5A6D-12E060E6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B189-536E-14EC-C1AE-11FE750D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3D053BE-DEDB-948C-635E-95696BB621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3" r="9277"/>
          <a:stretch/>
        </p:blipFill>
        <p:spPr bwMode="auto">
          <a:xfrm>
            <a:off x="838200" y="1061869"/>
            <a:ext cx="5108964" cy="491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99225C-4124-F086-0AAC-C4CB5FB69CD9}"/>
              </a:ext>
            </a:extLst>
          </p:cNvPr>
          <p:cNvSpPr txBox="1"/>
          <p:nvPr/>
        </p:nvSpPr>
        <p:spPr>
          <a:xfrm>
            <a:off x="1674776" y="5975996"/>
            <a:ext cx="2261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 7. Architecture of a QNN, </a:t>
            </a:r>
            <a:r>
              <a:rPr lang="en-US" sz="1200" dirty="0">
                <a:hlinkClick r:id="rId3"/>
              </a:rPr>
              <a:t>IBM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554D9-B52B-B10A-7C99-0919EE07656C}"/>
              </a:ext>
            </a:extLst>
          </p:cNvPr>
          <p:cNvSpPr txBox="1"/>
          <p:nvPr/>
        </p:nvSpPr>
        <p:spPr>
          <a:xfrm>
            <a:off x="6601767" y="1576109"/>
            <a:ext cx="47520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We use Hybrid quantum-classical Neural Network as a VQA in near-term quantum devices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It consists of classical quantum ansatz sandwiched in-between  classical Neural Network layers.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output from other layers are fed as the parameters to the quantum ansatz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measurement values/expectation is fed to the input of the next classical layer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Usually, the optimization is done in the classical layer.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In this project, we have computed the optimization part using doubly stochastic gradient</a:t>
            </a:r>
          </a:p>
        </p:txBody>
      </p:sp>
    </p:spTree>
    <p:extLst>
      <p:ext uri="{BB962C8B-B14F-4D97-AF65-F5344CB8AC3E}">
        <p14:creationId xmlns:p14="http://schemas.microsoft.com/office/powerpoint/2010/main" val="423424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6515-AE27-A116-5FC2-4496B4C5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9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QNN: doubly stochastic gradient descent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FCE3-FC22-B33B-EE3C-0A4B4FBC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A5F42-C579-4790-9EB9-32C55200B3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D0EB-1E18-527F-9C73-0AC5F951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B93F-567E-E815-BC92-2359E0F8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46A6150-8668-4C5E-0FAE-A06F00F52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7026" y="1229913"/>
            <a:ext cx="5006774" cy="395512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D03777-4CAF-8AC1-D09F-D4C4EEE31609}"/>
              </a:ext>
            </a:extLst>
          </p:cNvPr>
          <p:cNvSpPr txBox="1"/>
          <p:nvPr/>
        </p:nvSpPr>
        <p:spPr>
          <a:xfrm>
            <a:off x="1175657" y="1541604"/>
            <a:ext cx="50945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For this classification task, we used the MNIST dataset and took 2000 samples of the digit 3’s and 6’s as training set and 200 samples for validation 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encode the data to the quantum circuit using a technique called </a:t>
            </a:r>
            <a:r>
              <a:rPr lang="en-US" dirty="0">
                <a:hlinkClick r:id="rId3"/>
              </a:rPr>
              <a:t>amplitude encoding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encode the data using 8 qubits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After the sampling the data, we also sample the terms used in the parameter-shift rule for implementing the doubly-stochastic gradient descent for the classifier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0B8A71-50AA-070C-C97C-0F4C4816B06D}"/>
              </a:ext>
            </a:extLst>
          </p:cNvPr>
          <p:cNvSpPr txBox="1"/>
          <p:nvPr/>
        </p:nvSpPr>
        <p:spPr>
          <a:xfrm>
            <a:off x="1296237" y="4928996"/>
            <a:ext cx="485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Observation: We can see that the accuracy improves as we increase the number of shots</a:t>
            </a:r>
          </a:p>
        </p:txBody>
      </p:sp>
    </p:spTree>
    <p:extLst>
      <p:ext uri="{BB962C8B-B14F-4D97-AF65-F5344CB8AC3E}">
        <p14:creationId xmlns:p14="http://schemas.microsoft.com/office/powerpoint/2010/main" val="50428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C3E6-B420-E763-334B-BCAFDE52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99"/>
            <a:ext cx="10515600" cy="790435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63E0-F3E9-743A-10E5-1F83F178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In this project, we studied the doubly stochastic gradient descent using variational quantum circuits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We simulated two problems such as the VQE and QNN for the MNIST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With the VQE problem: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In single shot SGD, the convergence of the ground state is very similar with the vanilla gradient descent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In doubly stochastic GD, the convergence is very similar to vanilla GD, with a moving average</a:t>
            </a:r>
          </a:p>
          <a:p>
            <a:pPr marL="457200" lvl="1" indent="0">
              <a:buNone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With QNN, we saw the accuracy is improved as the number of shots in increased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above simulations showed that we are able to implement the stochastic gradient descent using quantum circuits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While we get an almost similar convergence properties with vanilla gradient descent, the advantages of quantum computation comes in terms of speed, when we have a noiseless quantum computers in </a:t>
            </a:r>
            <a:r>
              <a:rPr lang="en-US" sz="1800"/>
              <a:t>the future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41F9-A904-DD82-0279-D8369A1C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A5F42-C579-4790-9EB9-32C55200B3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31DF-EC82-40C8-CD02-B0906408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EE96C-9FAE-0047-802C-142E9B99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7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760" y="1690688"/>
            <a:ext cx="5565648" cy="3132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 Statement</a:t>
            </a:r>
          </a:p>
          <a:p>
            <a:pPr marL="0" indent="0">
              <a:buNone/>
            </a:pPr>
            <a:r>
              <a:rPr lang="en-US" sz="2000" dirty="0"/>
              <a:t>QSGD Introduction</a:t>
            </a:r>
          </a:p>
          <a:p>
            <a:pPr marL="0" indent="0">
              <a:buNone/>
            </a:pPr>
            <a:r>
              <a:rPr lang="en-US" sz="2000" dirty="0"/>
              <a:t>Variational Quantum </a:t>
            </a:r>
            <a:r>
              <a:rPr lang="en-US" sz="2000" dirty="0" err="1"/>
              <a:t>Eigensolver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Quantum Neural Networks</a:t>
            </a:r>
          </a:p>
          <a:p>
            <a:pPr marL="0" indent="0">
              <a:buNone/>
            </a:pPr>
            <a:r>
              <a:rPr lang="en-US" sz="2000" dirty="0"/>
              <a:t>Results</a:t>
            </a:r>
          </a:p>
          <a:p>
            <a:pPr marL="0" indent="0">
              <a:buNone/>
            </a:pPr>
            <a:r>
              <a:rPr lang="en-US" sz="2000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1163C-4DFF-4B56-AD92-D8A8C281262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12/1/2022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Doubly stochastic gradient descent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B721A-523C-64B1-1EAB-14F655A42CD3}"/>
              </a:ext>
            </a:extLst>
          </p:cNvPr>
          <p:cNvSpPr txBox="1"/>
          <p:nvPr/>
        </p:nvSpPr>
        <p:spPr>
          <a:xfrm>
            <a:off x="1730491" y="1690688"/>
            <a:ext cx="195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2B48A-FFBB-4B98-4FCC-6C89BDE7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22B892-3B67-4AE5-9E07-95B0441D3E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5646A-222F-E812-D409-4B087BFD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733CA-0AB7-CD07-39B7-A3F7D131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1ED3F8A-D9E1-03B8-BF79-729BB9D33BE9}"/>
              </a:ext>
            </a:extLst>
          </p:cNvPr>
          <p:cNvSpPr txBox="1">
            <a:spLocks/>
          </p:cNvSpPr>
          <p:nvPr/>
        </p:nvSpPr>
        <p:spPr>
          <a:xfrm>
            <a:off x="838200" y="443250"/>
            <a:ext cx="5806440" cy="6260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Problem Statement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0449B99-CF64-CB55-A8F0-3B8BAEF05F26}"/>
              </a:ext>
            </a:extLst>
          </p:cNvPr>
          <p:cNvSpPr txBox="1">
            <a:spLocks/>
          </p:cNvSpPr>
          <p:nvPr/>
        </p:nvSpPr>
        <p:spPr>
          <a:xfrm>
            <a:off x="838200" y="1436158"/>
            <a:ext cx="6860371" cy="4352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cs typeface="Segoe UI" panose="020B0502040204020203" pitchFamily="34" charset="0"/>
              </a:rPr>
              <a:t>Understand and implement Quantum doubly stochastic gradient descent (QSGD) for two problems:</a:t>
            </a:r>
          </a:p>
          <a:p>
            <a:pPr marL="857250" lvl="3" indent="-400050" algn="just">
              <a:spcAft>
                <a:spcPts val="600"/>
              </a:spcAft>
              <a:buFont typeface="+mj-lt"/>
              <a:buAutoNum type="romanLcPeriod"/>
              <a:defRPr/>
            </a:pPr>
            <a:r>
              <a:rPr lang="en-US" sz="1600" dirty="0">
                <a:cs typeface="Segoe UI" panose="020B0502040204020203" pitchFamily="34" charset="0"/>
              </a:rPr>
              <a:t>Variational Quantum </a:t>
            </a:r>
            <a:r>
              <a:rPr lang="en-US" sz="1600" dirty="0" err="1">
                <a:cs typeface="Segoe UI" panose="020B0502040204020203" pitchFamily="34" charset="0"/>
              </a:rPr>
              <a:t>Eigensolver</a:t>
            </a:r>
            <a:endParaRPr lang="en-US" sz="1600" dirty="0">
              <a:cs typeface="Segoe UI" panose="020B0502040204020203" pitchFamily="34" charset="0"/>
            </a:endParaRPr>
          </a:p>
          <a:p>
            <a:pPr marL="857250" lvl="3" indent="-400050" algn="just">
              <a:spcAft>
                <a:spcPts val="600"/>
              </a:spcAft>
              <a:buFont typeface="+mj-lt"/>
              <a:buAutoNum type="romanLcPeriod"/>
              <a:defRPr/>
            </a:pPr>
            <a:r>
              <a:rPr lang="en-US" sz="1600" dirty="0">
                <a:cs typeface="Segoe UI" panose="020B0502040204020203" pitchFamily="34" charset="0"/>
              </a:rPr>
              <a:t>Quantum Neural Networks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cs typeface="Segoe UI" panose="020B0502040204020203" pitchFamily="34" charset="0"/>
              </a:rPr>
              <a:t>Compare the convergence curve of QSGD and classical (vanilla) gradient descent</a:t>
            </a:r>
          </a:p>
          <a:p>
            <a:pPr marL="0" indent="0" algn="just">
              <a:spcAft>
                <a:spcPts val="600"/>
              </a:spcAft>
              <a:buNone/>
              <a:defRPr/>
            </a:pPr>
            <a:endParaRPr lang="en-US" sz="1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/>
              <a:t>Main Reference Paper: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cs typeface="Segoe UI" panose="020B0502040204020203" pitchFamily="34" charset="0"/>
              </a:rPr>
              <a:t>Ryan </a:t>
            </a:r>
            <a:r>
              <a:rPr lang="en-US" sz="1600" dirty="0" err="1">
                <a:cs typeface="Segoe UI" panose="020B0502040204020203" pitchFamily="34" charset="0"/>
              </a:rPr>
              <a:t>Sweke</a:t>
            </a:r>
            <a:r>
              <a:rPr lang="en-US" sz="1600" dirty="0">
                <a:cs typeface="Segoe UI" panose="020B0502040204020203" pitchFamily="34" charset="0"/>
              </a:rPr>
              <a:t>, Frederik Wilde, Johannes Jakob Meyer, Maria </a:t>
            </a:r>
            <a:r>
              <a:rPr lang="en-US" sz="1600" dirty="0" err="1">
                <a:cs typeface="Segoe UI" panose="020B0502040204020203" pitchFamily="34" charset="0"/>
              </a:rPr>
              <a:t>Schuld</a:t>
            </a:r>
            <a:r>
              <a:rPr lang="en-US" sz="1600" dirty="0">
                <a:cs typeface="Segoe UI" panose="020B0502040204020203" pitchFamily="34" charset="0"/>
              </a:rPr>
              <a:t>, Paul K. </a:t>
            </a:r>
            <a:r>
              <a:rPr lang="en-US" sz="1600" dirty="0" err="1">
                <a:cs typeface="Segoe UI" panose="020B0502040204020203" pitchFamily="34" charset="0"/>
              </a:rPr>
              <a:t>Fährmann</a:t>
            </a:r>
            <a:r>
              <a:rPr lang="en-US" sz="1600" dirty="0">
                <a:cs typeface="Segoe UI" panose="020B0502040204020203" pitchFamily="34" charset="0"/>
              </a:rPr>
              <a:t>, </a:t>
            </a:r>
            <a:r>
              <a:rPr lang="en-US" sz="1600" dirty="0" err="1">
                <a:cs typeface="Segoe UI" panose="020B0502040204020203" pitchFamily="34" charset="0"/>
              </a:rPr>
              <a:t>Barthélémy</a:t>
            </a:r>
            <a:r>
              <a:rPr lang="en-US" sz="1600" dirty="0">
                <a:cs typeface="Segoe UI" panose="020B0502040204020203" pitchFamily="34" charset="0"/>
              </a:rPr>
              <a:t> </a:t>
            </a:r>
            <a:r>
              <a:rPr lang="en-US" sz="1600" dirty="0" err="1">
                <a:cs typeface="Segoe UI" panose="020B0502040204020203" pitchFamily="34" charset="0"/>
              </a:rPr>
              <a:t>Meynard-Piganeau</a:t>
            </a:r>
            <a:r>
              <a:rPr lang="en-US" sz="1600" dirty="0">
                <a:cs typeface="Segoe UI" panose="020B0502040204020203" pitchFamily="34" charset="0"/>
              </a:rPr>
              <a:t>, Jens </a:t>
            </a:r>
            <a:r>
              <a:rPr lang="en-US" sz="1600" dirty="0" err="1">
                <a:cs typeface="Segoe UI" panose="020B0502040204020203" pitchFamily="34" charset="0"/>
              </a:rPr>
              <a:t>Eisert</a:t>
            </a:r>
            <a:r>
              <a:rPr lang="en-US" sz="1600" dirty="0">
                <a:cs typeface="Segoe UI" panose="020B0502040204020203" pitchFamily="34" charset="0"/>
              </a:rPr>
              <a:t>. </a:t>
            </a:r>
            <a:r>
              <a:rPr lang="en-US" sz="1600" b="1" dirty="0">
                <a:cs typeface="Segoe UI" panose="020B0502040204020203" pitchFamily="34" charset="0"/>
              </a:rPr>
              <a:t>“</a:t>
            </a:r>
            <a:r>
              <a:rPr lang="en-US" sz="1600" dirty="0">
                <a:cs typeface="Segoe UI" panose="020B0502040204020203" pitchFamily="34" charset="0"/>
              </a:rPr>
              <a:t>Stochastic gradient descent for hybrid quantum-classical optimization.” arXiv:</a:t>
            </a:r>
            <a:r>
              <a:rPr lang="en-US" sz="1600" dirty="0">
                <a:cs typeface="Segoe UI" panose="020B0502040204020203" pitchFamily="34" charset="0"/>
                <a:hlinkClick r:id="rId2"/>
              </a:rPr>
              <a:t>1910.01155</a:t>
            </a:r>
            <a:r>
              <a:rPr lang="en-US" sz="1600" dirty="0">
                <a:cs typeface="Segoe UI" panose="020B0502040204020203" pitchFamily="34" charset="0"/>
              </a:rPr>
              <a:t>, 2019.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740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659"/>
            <a:ext cx="10515600" cy="61700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Stochastic Gradient Descent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F04A9-FA52-5ADD-8FA3-4CADDA50E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0"/>
                <a:ext cx="10515600" cy="500679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Consider the n training samples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×{0,1})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b="0" dirty="0"/>
                  <a:t>Initialize weights and bias, w:=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endParaRPr lang="en-US" sz="1800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For iteration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…,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600" b="0" dirty="0"/>
                  <a:t>We will draw one random sample with replacement: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sz="1600" b="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Calculate the prediction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Calculate the loss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Compute the gradients: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Update the new weights and bias,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 +∆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600" dirty="0"/>
              </a:p>
              <a:p>
                <a:pPr marL="0" lvl="1" indent="0">
                  <a:buNone/>
                </a:pPr>
                <a:endParaRPr lang="en-US" sz="1600" b="0" dirty="0"/>
              </a:p>
              <a:p>
                <a:pPr marL="0" lvl="1" indent="0">
                  <a:buNone/>
                </a:pPr>
                <a:r>
                  <a:rPr lang="en-US" sz="1600" b="1" i="1" dirty="0"/>
                  <a:t>Variation: </a:t>
                </a:r>
                <a:r>
                  <a:rPr lang="en-US" sz="1600" dirty="0"/>
                  <a:t>If we sample </a:t>
                </a:r>
                <a:r>
                  <a:rPr lang="en-US" sz="1600" b="1" i="1" dirty="0"/>
                  <a:t>d </a:t>
                </a:r>
                <a:r>
                  <a:rPr lang="en-US" sz="1600" dirty="0"/>
                  <a:t>mini samples, instead of only one, we call that mini batch stochastic gradient descent</a:t>
                </a:r>
              </a:p>
              <a:p>
                <a:pPr marL="0" lvl="1" indent="0">
                  <a:buNone/>
                </a:pPr>
                <a:endParaRPr lang="en-US" sz="1600" b="1" i="1" dirty="0"/>
              </a:p>
              <a:p>
                <a:pPr marL="0" lvl="1" indent="0">
                  <a:buNone/>
                </a:pPr>
                <a:r>
                  <a:rPr lang="en-US" sz="1600" b="1" i="1" dirty="0"/>
                  <a:t>Advantages</a:t>
                </a:r>
              </a:p>
              <a:p>
                <a:pPr marL="628650" lvl="2" indent="-171450"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The loss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1600" dirty="0"/>
                  <a:t> can be computed much more efficiently with only one sample or small random samples that using all data samples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  <a:p>
                <a:pPr marL="628650" lvl="2" indent="-171450"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The stochasticity can help avoid local minima and saddle points</a:t>
                </a:r>
              </a:p>
              <a:p>
                <a:pPr marL="628650" lvl="2" indent="-171450"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The convergence properties are much more superior than regular gradient descent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F04A9-FA52-5ADD-8FA3-4CADDA50E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0"/>
                <a:ext cx="10515600" cy="5006793"/>
              </a:xfrm>
              <a:blipFill>
                <a:blip r:embed="rId2"/>
                <a:stretch>
                  <a:fillRect l="-348" t="-73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A24D20-8028-440B-AFBA-F2F47B6E6B4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12/1/2022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Doubly stochastic gradient descent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31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659"/>
            <a:ext cx="10515600" cy="61700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Doubly stochastic gradient descent: VQA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F04A9-FA52-5ADD-8FA3-4CADDA50E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3331"/>
                <a:ext cx="5257800" cy="4351338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In variational quantum algorithms (VQA), we encode the data samples using parameterized quantum circuits,  denoted by the operator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dirty="0"/>
                  <a:t> and set of observables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}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The parameterized quantum circuit (or) ansatz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dirty="0"/>
                  <a:t> is optimized with respect to its parameters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 to minimize the expectation values. If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} are a set of observables, the expectation values are given by,</a:t>
                </a:r>
                <a:endParaRPr lang="en-US" sz="18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0|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⟊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)|0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The loss function is defined by,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The loss function is optimized using gradient descent in a classical optimization loop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F04A9-FA52-5ADD-8FA3-4CADDA50E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3331"/>
                <a:ext cx="5257800" cy="4351338"/>
              </a:xfrm>
              <a:blipFill>
                <a:blip r:embed="rId2"/>
                <a:stretch>
                  <a:fillRect l="-464" t="-982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A24D20-8028-440B-AFBA-F2F47B6E6B4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12/1/2022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Doubly stochastic gradient descent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52E918-C27B-D05B-D585-A950243DA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671" y="1253331"/>
            <a:ext cx="5066943" cy="162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0DAC09-C586-B488-1F0A-71CB66429F55}"/>
              </a:ext>
            </a:extLst>
          </p:cNvPr>
          <p:cNvSpPr txBox="1"/>
          <p:nvPr/>
        </p:nvSpPr>
        <p:spPr>
          <a:xfrm>
            <a:off x="7086753" y="2873697"/>
            <a:ext cx="3047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Fig 1. Sample parameterized quantum circuit. </a:t>
            </a:r>
            <a:br>
              <a:rPr lang="en-US" sz="1200" dirty="0"/>
            </a:br>
            <a:r>
              <a:rPr lang="en-US" sz="1200" dirty="0"/>
              <a:t>Reference from </a:t>
            </a:r>
            <a:r>
              <a:rPr lang="en-US" sz="1200" dirty="0" err="1">
                <a:hlinkClick r:id="rId4"/>
              </a:rPr>
              <a:t>Pennylane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309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1523-006C-CB23-9AB2-5DF52498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511"/>
            <a:ext cx="10817888" cy="72009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Doubly stochastic gradient descent: Parameter-shift rule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D68A4-FF00-B433-1B67-AC5F65915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5608"/>
                <a:ext cx="5492262" cy="4351338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In order to compute the partial derivatives in the gradient descent algorithm, we use the parameter-shift rule in quantum machine learning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We use variational quantum algorithms to compute the partial derivatives using the parameter-shift rule. It is given by,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In order to evaluate each of the terms to compute the gradient, the expectation values are measured from all the samples with the variational quantum circuits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We can also express the parameter-shift rule as a linear combination of our quantum measurement. It is proved in the paper that we can also sample the terms to compute the gradients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This second sampling of k terms (even 1 term) of expectation values is why we call this algorithm “double stochastic”.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D68A4-FF00-B433-1B67-AC5F65915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5608"/>
                <a:ext cx="5492262" cy="4351338"/>
              </a:xfrm>
              <a:blipFill>
                <a:blip r:embed="rId3"/>
                <a:stretch>
                  <a:fillRect l="-444" t="-140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00449-E347-A4BB-372C-3015D302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A5F42-C579-4790-9EB9-32C55200B3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3E9C-2DEC-4D7C-9B55-DF41759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2E45-0C8F-5F84-FA61-AD652D1F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725A28-D182-3CC8-0113-A3D375D5F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58" y="1165608"/>
            <a:ext cx="4097199" cy="241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BB550-C9DE-C5C9-83D8-E911B0923123}"/>
              </a:ext>
            </a:extLst>
          </p:cNvPr>
          <p:cNvSpPr txBox="1"/>
          <p:nvPr/>
        </p:nvSpPr>
        <p:spPr>
          <a:xfrm>
            <a:off x="7346797" y="3354116"/>
            <a:ext cx="2527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Fig 2. Parameter-shift rule, </a:t>
            </a:r>
            <a:r>
              <a:rPr lang="en-US" sz="1200" dirty="0" err="1">
                <a:hlinkClick r:id="rId5"/>
              </a:rPr>
              <a:t>pennylane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6323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66F3A1-3067-7BA1-5DF6-83B6F17FDA35}"/>
              </a:ext>
            </a:extLst>
          </p:cNvPr>
          <p:cNvSpPr/>
          <p:nvPr/>
        </p:nvSpPr>
        <p:spPr>
          <a:xfrm>
            <a:off x="1517301" y="3982272"/>
            <a:ext cx="6993653" cy="2064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ED453-24E2-E6AB-77C1-E07916B0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995"/>
            <a:ext cx="10515600" cy="61961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Variational Quantum </a:t>
            </a:r>
            <a:r>
              <a:rPr lang="en-US" sz="3600" dirty="0" err="1">
                <a:latin typeface="+mn-lt"/>
              </a:rPr>
              <a:t>Eigensolver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8170-04F7-599D-51B6-404E00F03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669"/>
            <a:ext cx="8637396" cy="47053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It is a variational quantum algorithms (VQA) suited for near term quantum computers to determine the ground state of the given molecule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It is one of the most important problem in quantum chemistry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inputs to a variational quantum </a:t>
            </a:r>
            <a:r>
              <a:rPr lang="en-US" sz="1800" dirty="0" err="1"/>
              <a:t>Eigensolver</a:t>
            </a:r>
            <a:r>
              <a:rPr lang="en-US" sz="1800" dirty="0"/>
              <a:t> are the Hamiltonian</a:t>
            </a:r>
            <a:r>
              <a:rPr lang="en-US" sz="1800" baseline="30000" dirty="0"/>
              <a:t>*</a:t>
            </a:r>
            <a:r>
              <a:rPr lang="en-US" sz="1800" dirty="0"/>
              <a:t> of the molecule and a parameterized quantum circuit.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loss function is defined in terms of the expectation value of the Hamiltonian in the trial state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52BC6-59AE-D4B6-143A-F7BD1CF2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A5F42-C579-4790-9EB9-32C55200B3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447FA-6DCE-723C-645F-C6C93A9D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C6D33-1987-5D8A-999E-9FBAC98E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39E6898-F0FC-BB73-5587-5E6FE137D70C}"/>
                  </a:ext>
                </a:extLst>
              </p:cNvPr>
              <p:cNvSpPr/>
              <p:nvPr/>
            </p:nvSpPr>
            <p:spPr>
              <a:xfrm>
                <a:off x="1969478" y="4361798"/>
                <a:ext cx="1205802" cy="114551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39E6898-F0FC-BB73-5587-5E6FE137D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478" y="4361798"/>
                <a:ext cx="1205802" cy="1145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6F86D7-9A64-65FF-092D-4C8870B76916}"/>
              </a:ext>
            </a:extLst>
          </p:cNvPr>
          <p:cNvCxnSpPr/>
          <p:nvPr/>
        </p:nvCxnSpPr>
        <p:spPr>
          <a:xfrm>
            <a:off x="3185327" y="4602145"/>
            <a:ext cx="396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86791FD-3615-8DE2-C152-F1538226704B}"/>
                  </a:ext>
                </a:extLst>
              </p:cNvPr>
              <p:cNvSpPr/>
              <p:nvPr/>
            </p:nvSpPr>
            <p:spPr>
              <a:xfrm>
                <a:off x="3591447" y="4361798"/>
                <a:ext cx="538424" cy="43439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86791FD-3615-8DE2-C152-F15382267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447" y="4361798"/>
                <a:ext cx="538424" cy="434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59A32B9A-96D3-BE70-5192-349B56305BC8}"/>
              </a:ext>
            </a:extLst>
          </p:cNvPr>
          <p:cNvSpPr/>
          <p:nvPr/>
        </p:nvSpPr>
        <p:spPr>
          <a:xfrm>
            <a:off x="4483238" y="4648176"/>
            <a:ext cx="1093597" cy="3651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7B63B28-8213-B837-5AAB-AEA12B2B5852}"/>
                  </a:ext>
                </a:extLst>
              </p:cNvPr>
              <p:cNvSpPr/>
              <p:nvPr/>
            </p:nvSpPr>
            <p:spPr>
              <a:xfrm>
                <a:off x="6086791" y="4361798"/>
                <a:ext cx="2039816" cy="9719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7B63B28-8213-B837-5AAB-AEA12B2B5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91" y="4361798"/>
                <a:ext cx="2039816" cy="971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39877E0-D3BC-B20B-7D93-6FF9AD071729}"/>
              </a:ext>
            </a:extLst>
          </p:cNvPr>
          <p:cNvSpPr txBox="1"/>
          <p:nvPr/>
        </p:nvSpPr>
        <p:spPr>
          <a:xfrm>
            <a:off x="2180541" y="5677004"/>
            <a:ext cx="7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ansatz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4BC0B-ADD3-43B9-BDF3-D2E7B0244853}"/>
              </a:ext>
            </a:extLst>
          </p:cNvPr>
          <p:cNvSpPr txBox="1"/>
          <p:nvPr/>
        </p:nvSpPr>
        <p:spPr>
          <a:xfrm>
            <a:off x="6395607" y="5635499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45BF70-33DB-77CF-2C06-6E8053116D59}"/>
              </a:ext>
            </a:extLst>
          </p:cNvPr>
          <p:cNvCxnSpPr/>
          <p:nvPr/>
        </p:nvCxnSpPr>
        <p:spPr>
          <a:xfrm>
            <a:off x="8691825" y="4361798"/>
            <a:ext cx="411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24D7F2F-0A0A-3D54-FBAF-35C751FEA42E}"/>
              </a:ext>
            </a:extLst>
          </p:cNvPr>
          <p:cNvSpPr/>
          <p:nvPr/>
        </p:nvSpPr>
        <p:spPr>
          <a:xfrm>
            <a:off x="9221032" y="4122962"/>
            <a:ext cx="1562522" cy="890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Loop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8819B5-A68E-BBF2-7F9B-C044B0428BD1}"/>
              </a:ext>
            </a:extLst>
          </p:cNvPr>
          <p:cNvSpPr txBox="1"/>
          <p:nvPr/>
        </p:nvSpPr>
        <p:spPr>
          <a:xfrm>
            <a:off x="4293713" y="6121367"/>
            <a:ext cx="1726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 3. VQE block diagram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FCC188-1068-0E9C-3144-441F84C42490}"/>
              </a:ext>
            </a:extLst>
          </p:cNvPr>
          <p:cNvSpPr txBox="1"/>
          <p:nvPr/>
        </p:nvSpPr>
        <p:spPr>
          <a:xfrm>
            <a:off x="9190055" y="5705845"/>
            <a:ext cx="250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* Hamiltonian of a system is an operator corresponding to the energy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42749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2131-05B6-5CBD-AFF8-DBE68A4D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A5F42-C579-4790-9EB9-32C55200B3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62BF0-0842-573C-B6DE-810B6A56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6E68-44AB-23C2-290E-9E0EF96E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FAC3CE-6253-F770-D13E-E1BCA1F6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961"/>
            <a:ext cx="10515600" cy="6899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VQE: Single-shot SGD</a:t>
            </a:r>
          </a:p>
        </p:txBody>
      </p:sp>
      <p:pic>
        <p:nvPicPr>
          <p:cNvPr id="3074" name="Picture 2" descr="tutorial doubly stochastic">
            <a:extLst>
              <a:ext uri="{FF2B5EF4-FFF2-40B4-BE49-F238E27FC236}">
                <a16:creationId xmlns:a16="http://schemas.microsoft.com/office/drawing/2014/main" id="{B9689E89-D7D1-FAAC-0666-231A2412E9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647" y="1111913"/>
            <a:ext cx="6055958" cy="41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41D204-2682-9C37-7E5B-29F1A0F5B75D}"/>
                  </a:ext>
                </a:extLst>
              </p:cNvPr>
              <p:cNvSpPr txBox="1"/>
              <p:nvPr/>
            </p:nvSpPr>
            <p:spPr>
              <a:xfrm>
                <a:off x="838200" y="1376557"/>
                <a:ext cx="512047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We determined the ground state of the below Hamiltonian:</a:t>
                </a:r>
              </a:p>
              <a:p>
                <a:r>
                  <a:rPr lang="en-US" b="0" dirty="0"/>
                  <a:t>H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8, 4, 0, −6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4, 0, 4, 0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0, 4, 8, 0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[−6, 0, 0, 0]]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We used </a:t>
                </a:r>
                <a:r>
                  <a:rPr lang="en-US" dirty="0" err="1">
                    <a:hlinkClick r:id="rId3"/>
                  </a:rPr>
                  <a:t>pennylane</a:t>
                </a:r>
                <a:r>
                  <a:rPr lang="en-US" dirty="0"/>
                  <a:t> to simulate the optimization of this Hamiltonian. The below ansatz was used.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41D204-2682-9C37-7E5B-29F1A0F5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6557"/>
                <a:ext cx="5120473" cy="1754326"/>
              </a:xfrm>
              <a:prstGeom prst="rect">
                <a:avLst/>
              </a:prstGeom>
              <a:blipFill>
                <a:blip r:embed="rId4"/>
                <a:stretch>
                  <a:fillRect l="-1073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5D88EE18-D095-7993-7EFA-956F38036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0" b="15645"/>
          <a:stretch/>
        </p:blipFill>
        <p:spPr bwMode="auto">
          <a:xfrm>
            <a:off x="813687" y="3604445"/>
            <a:ext cx="5120473" cy="132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8D049C-FC80-B117-0E69-10CF8D4C00E2}"/>
              </a:ext>
            </a:extLst>
          </p:cNvPr>
          <p:cNvSpPr txBox="1"/>
          <p:nvPr/>
        </p:nvSpPr>
        <p:spPr>
          <a:xfrm>
            <a:off x="2491638" y="4890691"/>
            <a:ext cx="1546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 4. VQE SGD ansatz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B16370-1714-4465-757D-DE71577840D7}"/>
                  </a:ext>
                </a:extLst>
              </p:cNvPr>
              <p:cNvSpPr txBox="1"/>
              <p:nvPr/>
            </p:nvSpPr>
            <p:spPr>
              <a:xfrm>
                <a:off x="999203" y="3137524"/>
                <a:ext cx="4749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Parameters: Learning rate: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dirty="0"/>
                  <a:t>, steps = 200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B16370-1714-4465-757D-DE7157784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03" y="3137524"/>
                <a:ext cx="4749442" cy="369332"/>
              </a:xfrm>
              <a:prstGeom prst="rect">
                <a:avLst/>
              </a:prstGeom>
              <a:blipFill>
                <a:blip r:embed="rId6"/>
                <a:stretch>
                  <a:fillRect l="-115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231E047-3345-7191-89EE-E5FA05B13C6A}"/>
              </a:ext>
            </a:extLst>
          </p:cNvPr>
          <p:cNvSpPr txBox="1"/>
          <p:nvPr/>
        </p:nvSpPr>
        <p:spPr>
          <a:xfrm>
            <a:off x="7420832" y="5308968"/>
            <a:ext cx="3033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 5. VQE single-shot SGD convergence curve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F8648D-AB5B-8876-40BA-8A353121F9DE}"/>
              </a:ext>
            </a:extLst>
          </p:cNvPr>
          <p:cNvSpPr txBox="1"/>
          <p:nvPr/>
        </p:nvSpPr>
        <p:spPr>
          <a:xfrm>
            <a:off x="1105320" y="5585967"/>
            <a:ext cx="485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Observation: We can see that the loss function is almost the same as vanilla GD</a:t>
            </a:r>
          </a:p>
        </p:txBody>
      </p:sp>
    </p:spTree>
    <p:extLst>
      <p:ext uri="{BB962C8B-B14F-4D97-AF65-F5344CB8AC3E}">
        <p14:creationId xmlns:p14="http://schemas.microsoft.com/office/powerpoint/2010/main" val="294502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6CD0-6D55-5179-C49E-FEBAF4A7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15"/>
            <a:ext cx="10515600" cy="77033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VQE: Doubly Stochastic Gradient Descent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B8D4-6398-8115-36CC-4A4AB90D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A5F42-C579-4790-9EB9-32C55200B3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188F-E977-C7DB-85BB-86599902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Doubly stochastic gradient descent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DB0D-1508-13B2-FD86-5A4CAC00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tutorial doubly stochastic">
            <a:extLst>
              <a:ext uri="{FF2B5EF4-FFF2-40B4-BE49-F238E27FC236}">
                <a16:creationId xmlns:a16="http://schemas.microsoft.com/office/drawing/2014/main" id="{E8EE3040-8337-7AB0-143D-926557A14A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" t="6533" r="4542"/>
          <a:stretch/>
        </p:blipFill>
        <p:spPr bwMode="auto">
          <a:xfrm>
            <a:off x="6008914" y="1507252"/>
            <a:ext cx="5838092" cy="406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122009-6693-8DAA-4F44-4C3EC00A1753}"/>
                  </a:ext>
                </a:extLst>
              </p:cNvPr>
              <p:cNvSpPr txBox="1"/>
              <p:nvPr/>
            </p:nvSpPr>
            <p:spPr>
              <a:xfrm>
                <a:off x="994787" y="1738365"/>
                <a:ext cx="4933740" cy="3288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US" dirty="0"/>
                  <a:t>In this result, we randomly sample </a:t>
                </a:r>
                <a:r>
                  <a:rPr lang="en-US" b="1" i="1" dirty="0"/>
                  <a:t>k</a:t>
                </a:r>
                <a:r>
                  <a:rPr lang="en-US" dirty="0"/>
                  <a:t> terms of the Hamiltonian H, after expressing them as a sum of </a:t>
                </a:r>
                <a:r>
                  <a:rPr lang="en-US" dirty="0" err="1"/>
                  <a:t>pauli</a:t>
                </a:r>
                <a:r>
                  <a:rPr lang="en-US" dirty="0"/>
                  <a:t> matrices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 1, 2, 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represent </a:t>
                </a:r>
                <a:r>
                  <a:rPr lang="en-US" dirty="0" err="1"/>
                  <a:t>pauli</a:t>
                </a:r>
                <a:r>
                  <a:rPr lang="en-US" dirty="0"/>
                  <a:t> gates</a:t>
                </a:r>
              </a:p>
              <a:p>
                <a:pPr algn="just"/>
                <a:endParaRPr lang="en-US" dirty="0"/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US" dirty="0"/>
                  <a:t>In order to keep track of the optimization convergence, we include a “moving average” of the cost evaluations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122009-6693-8DAA-4F44-4C3EC00A1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87" y="1738365"/>
                <a:ext cx="4933740" cy="3288849"/>
              </a:xfrm>
              <a:prstGeom prst="rect">
                <a:avLst/>
              </a:prstGeom>
              <a:blipFill>
                <a:blip r:embed="rId3"/>
                <a:stretch>
                  <a:fillRect l="-988" t="-926" r="-988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080F3EB-7FB2-F1D2-431D-02BCEA74EFB6}"/>
              </a:ext>
            </a:extLst>
          </p:cNvPr>
          <p:cNvSpPr txBox="1"/>
          <p:nvPr/>
        </p:nvSpPr>
        <p:spPr>
          <a:xfrm>
            <a:off x="7411166" y="5549829"/>
            <a:ext cx="3435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 6. VQE doubly stochastic GD convergence curve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B8317-2FF3-27BF-09FB-E99293F27737}"/>
              </a:ext>
            </a:extLst>
          </p:cNvPr>
          <p:cNvSpPr txBox="1"/>
          <p:nvPr/>
        </p:nvSpPr>
        <p:spPr>
          <a:xfrm>
            <a:off x="994787" y="5180497"/>
            <a:ext cx="4853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Observation: We can see that the loss function is almost the same as vanilla GD, with the moving average, but does not work well without it</a:t>
            </a:r>
          </a:p>
        </p:txBody>
      </p:sp>
    </p:spTree>
    <p:extLst>
      <p:ext uri="{BB962C8B-B14F-4D97-AF65-F5344CB8AC3E}">
        <p14:creationId xmlns:p14="http://schemas.microsoft.com/office/powerpoint/2010/main" val="409064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1247</Words>
  <Application>Microsoft Office PowerPoint</Application>
  <PresentationFormat>Widescreen</PresentationFormat>
  <Paragraphs>147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Agenda</vt:lpstr>
      <vt:lpstr>Agenda</vt:lpstr>
      <vt:lpstr>PowerPoint Presentation</vt:lpstr>
      <vt:lpstr>Stochastic Gradient Descent algorithm</vt:lpstr>
      <vt:lpstr>Doubly stochastic gradient descent: VQA</vt:lpstr>
      <vt:lpstr>Doubly stochastic gradient descent: Parameter-shift rule</vt:lpstr>
      <vt:lpstr>Variational Quantum Eigensolver</vt:lpstr>
      <vt:lpstr>VQE: Single-shot SGD</vt:lpstr>
      <vt:lpstr>VQE: Doubly Stochastic Gradient Descent</vt:lpstr>
      <vt:lpstr>Quantum Neural Networks (QNN)</vt:lpstr>
      <vt:lpstr>QNN: doubly stochastic gradient descent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Rajesh Sathya Kumar (Student)</dc:creator>
  <cp:lastModifiedBy>Rajesh Sathya Kumar (Student)</cp:lastModifiedBy>
  <cp:revision>2</cp:revision>
  <dcterms:created xsi:type="dcterms:W3CDTF">2022-12-02T00:01:31Z</dcterms:created>
  <dcterms:modified xsi:type="dcterms:W3CDTF">2022-12-02T06:32:54Z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