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AE3532-795B-433E-B1C1-055ECD1E2115}"/>
              </a:ext>
            </a:extLst>
          </p:cNvPr>
          <p:cNvCxnSpPr>
            <a:cxnSpLocks/>
          </p:cNvCxnSpPr>
          <p:nvPr/>
        </p:nvCxnSpPr>
        <p:spPr>
          <a:xfrm>
            <a:off x="678611" y="5974098"/>
            <a:ext cx="10834777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Picture 76" descr="engineering_logo.jpg">
            <a:extLst>
              <a:ext uri="{FF2B5EF4-FFF2-40B4-BE49-F238E27FC236}">
                <a16:creationId xmlns:a16="http://schemas.microsoft.com/office/drawing/2014/main" id="{FEFC7F1D-A5EC-48B7-B764-0246F30CDD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11" y="6095185"/>
            <a:ext cx="1996753" cy="46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44746BA-D591-485B-A63B-1C390FB3AACA}"/>
              </a:ext>
            </a:extLst>
          </p:cNvPr>
          <p:cNvSpPr txBox="1"/>
          <p:nvPr/>
        </p:nvSpPr>
        <p:spPr>
          <a:xfrm>
            <a:off x="527797" y="306031"/>
            <a:ext cx="9266831" cy="89220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700" b="1" dirty="0">
                <a:latin typeface="+mj-lt"/>
                <a:cs typeface="Segoe UI" panose="020B0502040204020203" pitchFamily="34" charset="0"/>
              </a:rPr>
              <a:t>Stochastic gradient descent for hybrid quantum-classical optimization</a:t>
            </a:r>
          </a:p>
          <a:p>
            <a:pPr indent="0" algn="ctr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000" b="1" baseline="30000" dirty="0">
                <a:latin typeface="+mj-lt"/>
                <a:cs typeface="Segoe UI" panose="020B0502040204020203" pitchFamily="34" charset="0"/>
              </a:rPr>
              <a:t>Rajesh Sathya Kumar</a:t>
            </a:r>
          </a:p>
          <a:p>
            <a:pPr marL="0" indent="0" algn="ctr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b="1" baseline="30000" dirty="0">
                <a:latin typeface="+mj-lt"/>
                <a:cs typeface="Segoe UI" panose="020B0502040204020203" pitchFamily="34" charset="0"/>
              </a:rPr>
              <a:t>EEE 606 – Preliminary Project Proposal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9979C-2E1A-4684-8803-104664DCC870}"/>
              </a:ext>
            </a:extLst>
          </p:cNvPr>
          <p:cNvSpPr txBox="1"/>
          <p:nvPr/>
        </p:nvSpPr>
        <p:spPr>
          <a:xfrm>
            <a:off x="7108701" y="5200855"/>
            <a:ext cx="4244759" cy="7172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just"/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cs typeface="Sabon Next LT" panose="02000500000000000000" pitchFamily="2" charset="0"/>
              </a:rPr>
              <a:t>Reference:</a:t>
            </a:r>
            <a:endParaRPr lang="en-US" sz="1200" b="1" dirty="0">
              <a:cs typeface="Sabon Next LT" panose="02000500000000000000" pitchFamily="2" charset="0"/>
            </a:endParaRPr>
          </a:p>
          <a:p>
            <a:pPr algn="just"/>
            <a:r>
              <a:rPr lang="en-US" sz="1050" dirty="0" err="1"/>
              <a:t>Sweke</a:t>
            </a:r>
            <a:r>
              <a:rPr lang="en-US" sz="1050" dirty="0"/>
              <a:t>, R., Wilde, F., Meyer, J., </a:t>
            </a:r>
            <a:r>
              <a:rPr lang="en-US" sz="1050" dirty="0" err="1"/>
              <a:t>Schuld</a:t>
            </a:r>
            <a:r>
              <a:rPr lang="en-US" sz="1050" dirty="0"/>
              <a:t>, M., </a:t>
            </a:r>
            <a:r>
              <a:rPr lang="en-US" sz="1050" dirty="0" err="1"/>
              <a:t>Faehrmann</a:t>
            </a:r>
            <a:r>
              <a:rPr lang="en-US" sz="1050" dirty="0"/>
              <a:t>, P. K., &amp; </a:t>
            </a:r>
            <a:r>
              <a:rPr lang="en-US" sz="1050" dirty="0" err="1"/>
              <a:t>Eisert</a:t>
            </a:r>
            <a:r>
              <a:rPr lang="en-US" sz="1050" dirty="0"/>
              <a:t>, J. (2019). Stochastic gradient descent for hybrid quantum-classical optimization. </a:t>
            </a:r>
            <a:r>
              <a:rPr lang="en-US" sz="1050" i="1" dirty="0" err="1"/>
              <a:t>arXiv</a:t>
            </a:r>
            <a:r>
              <a:rPr lang="en-US" sz="1050" dirty="0"/>
              <a:t>. https://doi.org/10.22331/q-2020-08-31-314</a:t>
            </a:r>
            <a:endParaRPr lang="en-US" sz="105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5C0B5F-177F-4EA3-8B1B-0FCCD839BF40}"/>
              </a:ext>
            </a:extLst>
          </p:cNvPr>
          <p:cNvSpPr txBox="1"/>
          <p:nvPr/>
        </p:nvSpPr>
        <p:spPr>
          <a:xfrm>
            <a:off x="7268628" y="3909364"/>
            <a:ext cx="1345637" cy="32972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lnSpc>
                <a:spcPts val="1800"/>
              </a:lnSpc>
              <a:spcAft>
                <a:spcPts val="600"/>
              </a:spcAft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B738F3-5D63-AB13-2E14-8FC96DB853A8}"/>
              </a:ext>
            </a:extLst>
          </p:cNvPr>
          <p:cNvSpPr txBox="1"/>
          <p:nvPr/>
        </p:nvSpPr>
        <p:spPr>
          <a:xfrm>
            <a:off x="4858871" y="154192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97EB0-C4FB-D924-A729-220BBEF5DB10}"/>
              </a:ext>
            </a:extLst>
          </p:cNvPr>
          <p:cNvSpPr txBox="1"/>
          <p:nvPr/>
        </p:nvSpPr>
        <p:spPr>
          <a:xfrm>
            <a:off x="678610" y="1461194"/>
            <a:ext cx="5973202" cy="417660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just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Problem: 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Study the doubly stochastic gradient descent using quantum computation</a:t>
            </a:r>
            <a:endParaRPr 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Task:</a:t>
            </a:r>
          </a:p>
          <a:p>
            <a:pPr marL="171450" indent="-171450" algn="just">
              <a:lnSpc>
                <a:spcPts val="18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Implement a parameterized quantum circuit</a:t>
            </a:r>
          </a:p>
          <a:p>
            <a:pPr marL="171450" indent="-171450" algn="just">
              <a:lnSpc>
                <a:spcPts val="18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Optimize with doubly stochastic gradient descent</a:t>
            </a:r>
          </a:p>
          <a:p>
            <a:pPr marL="171450" indent="-171450" algn="just">
              <a:lnSpc>
                <a:spcPts val="18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Compare the convergence curve of double stochastic vs analytic gradient descent</a:t>
            </a:r>
          </a:p>
          <a:p>
            <a:pPr marL="171450" indent="-171450" algn="just">
              <a:lnSpc>
                <a:spcPts val="18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algn="just">
              <a:lnSpc>
                <a:spcPts val="1800"/>
              </a:lnSpc>
              <a:spcAft>
                <a:spcPts val="600"/>
              </a:spcAft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Challenges: 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Encoding practical data into an optimization problem with a quantum circuit</a:t>
            </a:r>
          </a:p>
          <a:p>
            <a:pPr algn="just">
              <a:lnSpc>
                <a:spcPts val="1800"/>
              </a:lnSpc>
              <a:spcAft>
                <a:spcPts val="600"/>
              </a:spcAft>
            </a:pPr>
            <a:endParaRPr lang="en-US" sz="1200" b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algn="just">
              <a:lnSpc>
                <a:spcPts val="1800"/>
              </a:lnSpc>
              <a:spcAft>
                <a:spcPts val="600"/>
              </a:spcAft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Goal: </a:t>
            </a:r>
          </a:p>
          <a:p>
            <a:pPr marL="171450" indent="-171450" algn="just">
              <a:lnSpc>
                <a:spcPts val="18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To study an optimization method using quantum computation and compare with classical gradient descent</a:t>
            </a:r>
          </a:p>
          <a:p>
            <a:pPr marL="171450" indent="-171450" algn="just">
              <a:lnSpc>
                <a:spcPts val="18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Compare the results with classical computation</a:t>
            </a:r>
          </a:p>
          <a:p>
            <a:pPr marL="171450" indent="-171450" algn="just">
              <a:lnSpc>
                <a:spcPts val="18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Prepare a final report and present to the class</a:t>
            </a:r>
          </a:p>
          <a:p>
            <a:pPr marL="171450" indent="-171450" algn="just">
              <a:lnSpc>
                <a:spcPts val="18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171450" indent="-171450" algn="just">
              <a:lnSpc>
                <a:spcPts val="18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851F977-0578-F7DC-CC51-2686C1096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035" y="1221737"/>
            <a:ext cx="3474067" cy="151029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7E2CEEC-049F-BD9D-41BB-F67771306292}"/>
              </a:ext>
            </a:extLst>
          </p:cNvPr>
          <p:cNvSpPr txBox="1"/>
          <p:nvPr/>
        </p:nvSpPr>
        <p:spPr>
          <a:xfrm>
            <a:off x="7036847" y="4848993"/>
            <a:ext cx="4106282" cy="29583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Convergence Curve – Vanilla GD vs Quantum Stochastic GD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F5CAC33-4352-731A-E144-8B920D4363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7787805" y="2788056"/>
            <a:ext cx="2422989" cy="207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5"/>
    </mc:Choice>
    <mc:Fallback xmlns="">
      <p:transition spd="slow" advTm="1115"/>
    </mc:Fallback>
  </mc:AlternateContent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win32_fixed.potx" id="{2BE36628-40A7-4124-9B03-283680FDB08B}" vid="{1F788C18-5B90-4886-BC26-C8416480C9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{61CBE3C4-5E33-462C-819A-3BDA1053898E}tf16411177_win32</Template>
  <TotalTime>606</TotalTime>
  <Words>155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Segoe UI</vt:lpstr>
      <vt:lpstr>Segoe UI Light</vt:lpstr>
      <vt:lpstr>Segoe UI Semibold</vt:lpstr>
      <vt:lpstr>Get Started with 3D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Sathya Kumar (Student)</dc:creator>
  <cp:lastModifiedBy>Rajesh Sathya Kumar (Student)</cp:lastModifiedBy>
  <cp:revision>8</cp:revision>
  <dcterms:created xsi:type="dcterms:W3CDTF">2021-11-29T14:19:45Z</dcterms:created>
  <dcterms:modified xsi:type="dcterms:W3CDTF">2022-09-27T03:38:00Z</dcterms:modified>
</cp:coreProperties>
</file>