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95" r:id="rId6"/>
    <p:sldId id="289" r:id="rId7"/>
    <p:sldId id="264" r:id="rId8"/>
    <p:sldId id="294" r:id="rId9"/>
    <p:sldId id="296" r:id="rId10"/>
    <p:sldId id="297"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545663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quthought.com/post/trapped-ion-superconducting-and-photonic-oh-my" TargetMode="External"/><Relationship Id="rId2" Type="http://schemas.openxmlformats.org/officeDocument/2006/relationships/hyperlink" Target="https://towardsdatascience.com/what-to-look-for-in-a-quantum-machine-learning-framework-b7a7c281aa4f" TargetMode="Externa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915608" y="4434840"/>
            <a:ext cx="5442203" cy="1122202"/>
          </a:xfrm>
        </p:spPr>
        <p:txBody>
          <a:bodyPr/>
          <a:lstStyle/>
          <a:p>
            <a:r>
              <a:rPr lang="en-US" dirty="0"/>
              <a:t>Quantum Simulators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996163" y="5557042"/>
            <a:ext cx="4941770" cy="396660"/>
          </a:xfrm>
        </p:spPr>
        <p:txBody>
          <a:bodyPr/>
          <a:lstStyle/>
          <a:p>
            <a:r>
              <a:rPr lang="en-US" dirty="0"/>
              <a:t>RAJESH SATHYA KUMAR</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273962" y="197211"/>
            <a:ext cx="6828148" cy="510554"/>
          </a:xfrm>
        </p:spPr>
        <p:txBody>
          <a:bodyPr>
            <a:normAutofit/>
          </a:bodyPr>
          <a:lstStyle/>
          <a:p>
            <a:r>
              <a:rPr lang="en-US" sz="2000" dirty="0"/>
              <a:t>Types of quantum </a:t>
            </a:r>
            <a:r>
              <a:rPr lang="en-US" sz="2000" dirty="0" err="1"/>
              <a:t>Hardwares</a:t>
            </a:r>
            <a:endParaRPr lang="en-US" sz="2000" dirty="0"/>
          </a:p>
        </p:txBody>
      </p:sp>
      <p:pic>
        <p:nvPicPr>
          <p:cNvPr id="26" name="Picture 25">
            <a:extLst>
              <a:ext uri="{FF2B5EF4-FFF2-40B4-BE49-F238E27FC236}">
                <a16:creationId xmlns:a16="http://schemas.microsoft.com/office/drawing/2014/main" id="{3122FAD8-64B5-4CA2-A646-69605CFFAA15}"/>
              </a:ext>
            </a:extLst>
          </p:cNvPr>
          <p:cNvPicPr>
            <a:picLocks noChangeAspect="1"/>
          </p:cNvPicPr>
          <p:nvPr/>
        </p:nvPicPr>
        <p:blipFill>
          <a:blip r:embed="rId3"/>
          <a:stretch>
            <a:fillRect/>
          </a:stretch>
        </p:blipFill>
        <p:spPr>
          <a:xfrm>
            <a:off x="1073021" y="707766"/>
            <a:ext cx="9657184" cy="5953024"/>
          </a:xfrm>
          <a:prstGeom prst="rect">
            <a:avLst/>
          </a:prstGeom>
        </p:spPr>
      </p:pic>
    </p:spTree>
    <p:extLst>
      <p:ext uri="{BB962C8B-B14F-4D97-AF65-F5344CB8AC3E}">
        <p14:creationId xmlns:p14="http://schemas.microsoft.com/office/powerpoint/2010/main" val="204810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Functions of a quantum simulator</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12497" y="1436540"/>
            <a:ext cx="5431971" cy="990426"/>
          </a:xfrm>
        </p:spPr>
        <p:txBody>
          <a:bodyPr>
            <a:normAutofit/>
          </a:bodyPr>
          <a:lstStyle/>
          <a:p>
            <a:pPr algn="just"/>
            <a:r>
              <a:rPr lang="en-US" dirty="0"/>
              <a:t>Quantum simulators are software programs that run on classical computers and act as the target machine, making it possible to run and test quantum programs in an environment that predicts how qubits will react to different operations.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0349" y="2689837"/>
            <a:ext cx="5431971" cy="557950"/>
          </a:xfrm>
        </p:spPr>
        <p:txBody>
          <a:bodyPr/>
          <a:lstStyle/>
          <a:p>
            <a:pPr algn="just"/>
            <a:r>
              <a:rPr lang="en-US" dirty="0"/>
              <a:t>The quantum simulator is responsible for providing implementations of quantum operations for an algorithm.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10348" y="3607411"/>
            <a:ext cx="5431971" cy="557950"/>
          </a:xfrm>
        </p:spPr>
        <p:txBody>
          <a:bodyPr/>
          <a:lstStyle/>
          <a:p>
            <a:pPr algn="just"/>
            <a:r>
              <a:rPr lang="en-US" dirty="0"/>
              <a:t>This includes primitive operations such as H, CNOT, and Measure, as well as qubit management and tracking. </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0348" y="4515292"/>
            <a:ext cx="5431971" cy="770371"/>
          </a:xfrm>
        </p:spPr>
        <p:txBody>
          <a:bodyPr>
            <a:normAutofit/>
          </a:bodyPr>
          <a:lstStyle/>
          <a:p>
            <a:pPr algn="just"/>
            <a:r>
              <a:rPr lang="en-US" dirty="0"/>
              <a:t>The Quantum Development Kit includes different classes of quantum simulators representing different ways of simulating the same quantum algorithm.</a:t>
            </a:r>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2230015"/>
            <a:ext cx="5111750" cy="599882"/>
          </a:xfrm>
        </p:spPr>
        <p:txBody>
          <a:bodyPr/>
          <a:lstStyle/>
          <a:p>
            <a:r>
              <a:rPr lang="en-US" dirty="0"/>
              <a:t>Available simulators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128929"/>
            <a:ext cx="5111750" cy="2376132"/>
          </a:xfrm>
        </p:spPr>
        <p:txBody>
          <a:bodyPr vert="horz" lIns="91440" tIns="45720" rIns="91440" bIns="45720" rtlCol="0" anchor="t">
            <a:normAutofit/>
          </a:bodyPr>
          <a:lstStyle/>
          <a:p>
            <a:pPr marL="285750" indent="-285750" algn="l">
              <a:buFont typeface="Arial" panose="020B0604020202020204" pitchFamily="34" charset="0"/>
              <a:buChar char="•"/>
            </a:pPr>
            <a:r>
              <a:rPr lang="en-US" b="0" i="0" dirty="0">
                <a:solidFill>
                  <a:srgbClr val="292929"/>
                </a:solidFill>
                <a:effectLst/>
                <a:latin typeface="charter"/>
              </a:rPr>
              <a:t>IBM’s Qiskit</a:t>
            </a:r>
          </a:p>
          <a:p>
            <a:pPr marL="285750" indent="-285750" algn="l">
              <a:buFont typeface="Arial" panose="020B0604020202020204" pitchFamily="34" charset="0"/>
              <a:buChar char="•"/>
            </a:pPr>
            <a:r>
              <a:rPr lang="en-US" dirty="0">
                <a:solidFill>
                  <a:srgbClr val="292929"/>
                </a:solidFill>
                <a:latin typeface="charter"/>
              </a:rPr>
              <a:t>Google’s </a:t>
            </a:r>
            <a:r>
              <a:rPr lang="en-US" dirty="0" err="1">
                <a:solidFill>
                  <a:srgbClr val="292929"/>
                </a:solidFill>
                <a:latin typeface="charter"/>
              </a:rPr>
              <a:t>Cirq</a:t>
            </a:r>
            <a:endParaRPr lang="en-US" dirty="0">
              <a:solidFill>
                <a:srgbClr val="292929"/>
              </a:solidFill>
              <a:latin typeface="charter"/>
            </a:endParaRPr>
          </a:p>
          <a:p>
            <a:pPr marL="285750" indent="-285750" algn="l">
              <a:buFont typeface="Arial" panose="020B0604020202020204" pitchFamily="34" charset="0"/>
              <a:buChar char="•"/>
            </a:pPr>
            <a:r>
              <a:rPr lang="en-US" dirty="0">
                <a:solidFill>
                  <a:srgbClr val="292929"/>
                </a:solidFill>
                <a:latin typeface="charter"/>
              </a:rPr>
              <a:t>Amazon’s AWS Bracket</a:t>
            </a:r>
          </a:p>
          <a:p>
            <a:pPr marL="285750" indent="-285750" algn="l">
              <a:buFont typeface="Arial" panose="020B0604020202020204" pitchFamily="34" charset="0"/>
              <a:buChar char="•"/>
            </a:pPr>
            <a:r>
              <a:rPr lang="en-US" dirty="0">
                <a:solidFill>
                  <a:srgbClr val="292929"/>
                </a:solidFill>
                <a:latin typeface="charter"/>
              </a:rPr>
              <a:t>Microsoft’s Q# and Azure Quantum</a:t>
            </a:r>
          </a:p>
          <a:p>
            <a:pPr marL="285750" indent="-285750" algn="l">
              <a:buFont typeface="Arial" panose="020B0604020202020204" pitchFamily="34" charset="0"/>
              <a:buChar char="•"/>
            </a:pPr>
            <a:r>
              <a:rPr lang="en-US" dirty="0" err="1">
                <a:solidFill>
                  <a:srgbClr val="292929"/>
                </a:solidFill>
                <a:latin typeface="charter"/>
              </a:rPr>
              <a:t>Rigetti’s</a:t>
            </a:r>
            <a:r>
              <a:rPr lang="en-US" dirty="0">
                <a:solidFill>
                  <a:srgbClr val="292929"/>
                </a:solidFill>
                <a:latin typeface="charter"/>
              </a:rPr>
              <a:t> Forest</a:t>
            </a:r>
          </a:p>
          <a:p>
            <a:pPr marL="285750" indent="-285750" algn="l">
              <a:buFont typeface="Arial" panose="020B0604020202020204" pitchFamily="34" charset="0"/>
              <a:buChar char="•"/>
            </a:pPr>
            <a:r>
              <a:rPr lang="en-US" dirty="0">
                <a:solidFill>
                  <a:srgbClr val="292929"/>
                </a:solidFill>
                <a:latin typeface="charter"/>
              </a:rPr>
              <a:t>Xanadu’s </a:t>
            </a:r>
            <a:r>
              <a:rPr lang="en-US" dirty="0" err="1">
                <a:solidFill>
                  <a:srgbClr val="292929"/>
                </a:solidFill>
                <a:latin typeface="charter"/>
              </a:rPr>
              <a:t>Pennylane</a:t>
            </a:r>
            <a:endParaRPr lang="en-US" dirty="0">
              <a:solidFill>
                <a:srgbClr val="292929"/>
              </a:solidFill>
              <a:latin typeface="charter"/>
            </a:endParaRPr>
          </a:p>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36924" y="438537"/>
            <a:ext cx="5111750" cy="599882"/>
          </a:xfrm>
        </p:spPr>
        <p:txBody>
          <a:bodyPr/>
          <a:lstStyle/>
          <a:p>
            <a:r>
              <a:rPr lang="en-US" dirty="0"/>
              <a:t>Software comparison</a:t>
            </a:r>
          </a:p>
        </p:txBody>
      </p:sp>
      <p:graphicFrame>
        <p:nvGraphicFramePr>
          <p:cNvPr id="4" name="Table 4">
            <a:extLst>
              <a:ext uri="{FF2B5EF4-FFF2-40B4-BE49-F238E27FC236}">
                <a16:creationId xmlns:a16="http://schemas.microsoft.com/office/drawing/2014/main" id="{7A83C63B-A422-4DFE-90DE-3B7567F7B155}"/>
              </a:ext>
            </a:extLst>
          </p:cNvPr>
          <p:cNvGraphicFramePr>
            <a:graphicFrameLocks noGrp="1"/>
          </p:cNvGraphicFramePr>
          <p:nvPr>
            <p:extLst>
              <p:ext uri="{D42A27DB-BD31-4B8C-83A1-F6EECF244321}">
                <p14:modId xmlns:p14="http://schemas.microsoft.com/office/powerpoint/2010/main" val="2382410269"/>
              </p:ext>
            </p:extLst>
          </p:nvPr>
        </p:nvGraphicFramePr>
        <p:xfrm>
          <a:off x="736924" y="1311784"/>
          <a:ext cx="11122867" cy="5331987"/>
        </p:xfrm>
        <a:graphic>
          <a:graphicData uri="http://schemas.openxmlformats.org/drawingml/2006/table">
            <a:tbl>
              <a:tblPr firstRow="1" bandRow="1">
                <a:tableStyleId>{35758FB7-9AC5-4552-8A53-C91805E547FA}</a:tableStyleId>
              </a:tblPr>
              <a:tblGrid>
                <a:gridCol w="2444815">
                  <a:extLst>
                    <a:ext uri="{9D8B030D-6E8A-4147-A177-3AD203B41FA5}">
                      <a16:colId xmlns:a16="http://schemas.microsoft.com/office/drawing/2014/main" val="1037708408"/>
                    </a:ext>
                  </a:extLst>
                </a:gridCol>
                <a:gridCol w="2230016">
                  <a:extLst>
                    <a:ext uri="{9D8B030D-6E8A-4147-A177-3AD203B41FA5}">
                      <a16:colId xmlns:a16="http://schemas.microsoft.com/office/drawing/2014/main" val="2172031629"/>
                    </a:ext>
                  </a:extLst>
                </a:gridCol>
                <a:gridCol w="2500604">
                  <a:extLst>
                    <a:ext uri="{9D8B030D-6E8A-4147-A177-3AD203B41FA5}">
                      <a16:colId xmlns:a16="http://schemas.microsoft.com/office/drawing/2014/main" val="3633227830"/>
                    </a:ext>
                  </a:extLst>
                </a:gridCol>
                <a:gridCol w="3947432">
                  <a:extLst>
                    <a:ext uri="{9D8B030D-6E8A-4147-A177-3AD203B41FA5}">
                      <a16:colId xmlns:a16="http://schemas.microsoft.com/office/drawing/2014/main" val="761211876"/>
                    </a:ext>
                  </a:extLst>
                </a:gridCol>
              </a:tblGrid>
              <a:tr h="527649">
                <a:tc>
                  <a:txBody>
                    <a:bodyPr/>
                    <a:lstStyle/>
                    <a:p>
                      <a:r>
                        <a:rPr lang="en-US" dirty="0"/>
                        <a:t>Simulators</a:t>
                      </a:r>
                    </a:p>
                  </a:txBody>
                  <a:tcPr/>
                </a:tc>
                <a:tc>
                  <a:txBody>
                    <a:bodyPr/>
                    <a:lstStyle/>
                    <a:p>
                      <a:r>
                        <a:rPr lang="en-US" dirty="0"/>
                        <a:t>Company</a:t>
                      </a:r>
                    </a:p>
                  </a:txBody>
                  <a:tcPr/>
                </a:tc>
                <a:tc>
                  <a:txBody>
                    <a:bodyPr/>
                    <a:lstStyle/>
                    <a:p>
                      <a:r>
                        <a:rPr lang="en-US" dirty="0"/>
                        <a:t>Supported </a:t>
                      </a:r>
                      <a:r>
                        <a:rPr lang="en-US" dirty="0" err="1"/>
                        <a:t>Softwares</a:t>
                      </a:r>
                      <a:endParaRPr lang="en-US" dirty="0"/>
                    </a:p>
                  </a:txBody>
                  <a:tcPr/>
                </a:tc>
                <a:tc>
                  <a:txBody>
                    <a:bodyPr/>
                    <a:lstStyle/>
                    <a:p>
                      <a:r>
                        <a:rPr lang="en-US" dirty="0" err="1"/>
                        <a:t>Hardwares</a:t>
                      </a:r>
                      <a:endParaRPr lang="en-US" dirty="0"/>
                    </a:p>
                  </a:txBody>
                  <a:tcPr/>
                </a:tc>
                <a:extLst>
                  <a:ext uri="{0D108BD9-81ED-4DB2-BD59-A6C34878D82A}">
                    <a16:rowId xmlns:a16="http://schemas.microsoft.com/office/drawing/2014/main" val="1142647227"/>
                  </a:ext>
                </a:extLst>
              </a:tr>
              <a:tr h="527649">
                <a:tc>
                  <a:txBody>
                    <a:bodyPr/>
                    <a:lstStyle/>
                    <a:p>
                      <a:r>
                        <a:rPr lang="en-US" dirty="0"/>
                        <a:t>Qiskit</a:t>
                      </a:r>
                    </a:p>
                  </a:txBody>
                  <a:tcPr/>
                </a:tc>
                <a:tc>
                  <a:txBody>
                    <a:bodyPr/>
                    <a:lstStyle/>
                    <a:p>
                      <a:r>
                        <a:rPr lang="en-US" dirty="0"/>
                        <a:t>IBM</a:t>
                      </a:r>
                    </a:p>
                  </a:txBody>
                  <a:tcPr/>
                </a:tc>
                <a:tc>
                  <a:txBody>
                    <a:bodyPr/>
                    <a:lstStyle/>
                    <a:p>
                      <a:r>
                        <a:rPr lang="en-US" dirty="0"/>
                        <a:t>Python library</a:t>
                      </a:r>
                    </a:p>
                  </a:txBody>
                  <a:tcPr/>
                </a:tc>
                <a:tc>
                  <a:txBody>
                    <a:bodyPr/>
                    <a:lstStyle/>
                    <a:p>
                      <a:r>
                        <a:rPr lang="en-US" dirty="0"/>
                        <a:t>Superconducting Qubit</a:t>
                      </a:r>
                    </a:p>
                  </a:txBody>
                  <a:tcPr/>
                </a:tc>
                <a:extLst>
                  <a:ext uri="{0D108BD9-81ED-4DB2-BD59-A6C34878D82A}">
                    <a16:rowId xmlns:a16="http://schemas.microsoft.com/office/drawing/2014/main" val="313919100"/>
                  </a:ext>
                </a:extLst>
              </a:tr>
              <a:tr h="519978">
                <a:tc>
                  <a:txBody>
                    <a:bodyPr/>
                    <a:lstStyle/>
                    <a:p>
                      <a:r>
                        <a:rPr lang="en-US" dirty="0" err="1"/>
                        <a:t>Cirq</a:t>
                      </a:r>
                      <a:r>
                        <a:rPr lang="en-US" dirty="0"/>
                        <a:t> and </a:t>
                      </a:r>
                      <a:r>
                        <a:rPr lang="en-US" dirty="0" err="1"/>
                        <a:t>Tensorflow</a:t>
                      </a:r>
                      <a:r>
                        <a:rPr lang="en-US" dirty="0"/>
                        <a:t> Quantum</a:t>
                      </a:r>
                    </a:p>
                  </a:txBody>
                  <a:tcPr/>
                </a:tc>
                <a:tc>
                  <a:txBody>
                    <a:bodyPr/>
                    <a:lstStyle/>
                    <a:p>
                      <a:r>
                        <a:rPr lang="en-US" dirty="0"/>
                        <a:t>Google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library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Superconducting Qubit</a:t>
                      </a:r>
                    </a:p>
                  </a:txBody>
                  <a:tcPr/>
                </a:tc>
                <a:extLst>
                  <a:ext uri="{0D108BD9-81ED-4DB2-BD59-A6C34878D82A}">
                    <a16:rowId xmlns:a16="http://schemas.microsoft.com/office/drawing/2014/main" val="2245811276"/>
                  </a:ext>
                </a:extLst>
              </a:tr>
              <a:tr h="527649">
                <a:tc>
                  <a:txBody>
                    <a:bodyPr/>
                    <a:lstStyle/>
                    <a:p>
                      <a:r>
                        <a:rPr lang="en-US" dirty="0"/>
                        <a:t>AWS Bracket</a:t>
                      </a:r>
                    </a:p>
                  </a:txBody>
                  <a:tcPr/>
                </a:tc>
                <a:tc>
                  <a:txBody>
                    <a:bodyPr/>
                    <a:lstStyle/>
                    <a:p>
                      <a:r>
                        <a:rPr lang="en-US" dirty="0"/>
                        <a:t>Amazon</a:t>
                      </a:r>
                    </a:p>
                  </a:txBody>
                  <a:tcPr/>
                </a:tc>
                <a:tc>
                  <a:txBody>
                    <a:bodyPr/>
                    <a:lstStyle/>
                    <a:p>
                      <a:r>
                        <a:rPr lang="en-US" dirty="0" err="1"/>
                        <a:t>IonQ</a:t>
                      </a:r>
                      <a:r>
                        <a:rPr lang="en-US" dirty="0"/>
                        <a:t>, </a:t>
                      </a:r>
                      <a:r>
                        <a:rPr lang="en-US" dirty="0" err="1"/>
                        <a:t>Rigetti</a:t>
                      </a:r>
                      <a:r>
                        <a:rPr lang="en-US" dirty="0"/>
                        <a:t>, D-Wave</a:t>
                      </a:r>
                    </a:p>
                  </a:txBody>
                  <a:tcPr/>
                </a:tc>
                <a:tc>
                  <a:txBody>
                    <a:bodyPr/>
                    <a:lstStyle/>
                    <a:p>
                      <a:r>
                        <a:rPr lang="en-US" dirty="0"/>
                        <a:t>Only a cloud provider to other </a:t>
                      </a:r>
                      <a:r>
                        <a:rPr lang="en-US" dirty="0" err="1"/>
                        <a:t>hardwares</a:t>
                      </a:r>
                      <a:endParaRPr lang="en-US" dirty="0"/>
                    </a:p>
                  </a:txBody>
                  <a:tcPr/>
                </a:tc>
                <a:extLst>
                  <a:ext uri="{0D108BD9-81ED-4DB2-BD59-A6C34878D82A}">
                    <a16:rowId xmlns:a16="http://schemas.microsoft.com/office/drawing/2014/main" val="1509317063"/>
                  </a:ext>
                </a:extLst>
              </a:tr>
              <a:tr h="510576">
                <a:tc>
                  <a:txBody>
                    <a:bodyPr/>
                    <a:lstStyle/>
                    <a:p>
                      <a:r>
                        <a:rPr lang="en-US" dirty="0"/>
                        <a:t>Q# and Azure Quantum</a:t>
                      </a:r>
                    </a:p>
                  </a:txBody>
                  <a:tcPr/>
                </a:tc>
                <a:tc>
                  <a:txBody>
                    <a:bodyPr/>
                    <a:lstStyle/>
                    <a:p>
                      <a:r>
                        <a:rPr lang="en-US" dirty="0"/>
                        <a:t>Microsoft</a:t>
                      </a:r>
                    </a:p>
                  </a:txBody>
                  <a:tcPr/>
                </a:tc>
                <a:tc>
                  <a:txBody>
                    <a:bodyPr/>
                    <a:lstStyle/>
                    <a:p>
                      <a:r>
                        <a:rPr lang="en-US" dirty="0"/>
                        <a:t>Q# </a:t>
                      </a:r>
                    </a:p>
                  </a:txBody>
                  <a:tcPr/>
                </a:tc>
                <a:tc>
                  <a:txBody>
                    <a:bodyPr/>
                    <a:lstStyle/>
                    <a:p>
                      <a:r>
                        <a:rPr lang="en-US" dirty="0"/>
                        <a:t>Topological Qubit</a:t>
                      </a:r>
                    </a:p>
                  </a:txBody>
                  <a:tcPr/>
                </a:tc>
                <a:extLst>
                  <a:ext uri="{0D108BD9-81ED-4DB2-BD59-A6C34878D82A}">
                    <a16:rowId xmlns:a16="http://schemas.microsoft.com/office/drawing/2014/main" val="4095516358"/>
                  </a:ext>
                </a:extLst>
              </a:tr>
              <a:tr h="527649">
                <a:tc>
                  <a:txBody>
                    <a:bodyPr/>
                    <a:lstStyle/>
                    <a:p>
                      <a:r>
                        <a:rPr lang="en-US" dirty="0" err="1"/>
                        <a:t>Rigetti</a:t>
                      </a:r>
                      <a:r>
                        <a:rPr lang="en-US" dirty="0"/>
                        <a:t> / </a:t>
                      </a:r>
                      <a:r>
                        <a:rPr lang="en-US" dirty="0" err="1"/>
                        <a:t>PyQuil</a:t>
                      </a:r>
                      <a:r>
                        <a:rPr lang="en-US" dirty="0"/>
                        <a:t> / Forest SDK</a:t>
                      </a:r>
                    </a:p>
                  </a:txBody>
                  <a:tcPr/>
                </a:tc>
                <a:tc>
                  <a:txBody>
                    <a:bodyPr/>
                    <a:lstStyle/>
                    <a:p>
                      <a:r>
                        <a:rPr lang="en-US" dirty="0" err="1"/>
                        <a:t>Rigetti</a:t>
                      </a:r>
                      <a:r>
                        <a:rPr lang="en-US" dirty="0"/>
                        <a:t> Computing</a:t>
                      </a:r>
                    </a:p>
                  </a:txBody>
                  <a:tcPr/>
                </a:tc>
                <a:tc>
                  <a:txBody>
                    <a:bodyPr/>
                    <a:lstStyle/>
                    <a:p>
                      <a:r>
                        <a:rPr lang="en-US" dirty="0"/>
                        <a:t>Python</a:t>
                      </a:r>
                    </a:p>
                  </a:txBody>
                  <a:tcPr/>
                </a:tc>
                <a:tc>
                  <a:txBody>
                    <a:bodyPr/>
                    <a:lstStyle/>
                    <a:p>
                      <a:r>
                        <a:rPr lang="en-US" dirty="0"/>
                        <a:t>Superconducting Qubit</a:t>
                      </a:r>
                    </a:p>
                  </a:txBody>
                  <a:tcPr/>
                </a:tc>
                <a:extLst>
                  <a:ext uri="{0D108BD9-81ED-4DB2-BD59-A6C34878D82A}">
                    <a16:rowId xmlns:a16="http://schemas.microsoft.com/office/drawing/2014/main" val="685750650"/>
                  </a:ext>
                </a:extLst>
              </a:tr>
              <a:tr h="527649">
                <a:tc>
                  <a:txBody>
                    <a:bodyPr/>
                    <a:lstStyle/>
                    <a:p>
                      <a:r>
                        <a:rPr lang="en-US" dirty="0"/>
                        <a:t>Strawberry fields</a:t>
                      </a:r>
                    </a:p>
                  </a:txBody>
                  <a:tcPr/>
                </a:tc>
                <a:tc>
                  <a:txBody>
                    <a:bodyPr/>
                    <a:lstStyle/>
                    <a:p>
                      <a:r>
                        <a:rPr lang="en-US" dirty="0"/>
                        <a:t>Xanadu</a:t>
                      </a:r>
                    </a:p>
                  </a:txBody>
                  <a:tcPr/>
                </a:tc>
                <a:tc>
                  <a:txBody>
                    <a:bodyPr/>
                    <a:lstStyle/>
                    <a:p>
                      <a:r>
                        <a:rPr lang="en-US" dirty="0"/>
                        <a:t>Python library</a:t>
                      </a:r>
                    </a:p>
                  </a:txBody>
                  <a:tcPr/>
                </a:tc>
                <a:tc>
                  <a:txBody>
                    <a:bodyPr/>
                    <a:lstStyle/>
                    <a:p>
                      <a:r>
                        <a:rPr lang="en-US" dirty="0"/>
                        <a:t>Silicon quantum Photonic chips</a:t>
                      </a:r>
                    </a:p>
                  </a:txBody>
                  <a:tcPr/>
                </a:tc>
                <a:extLst>
                  <a:ext uri="{0D108BD9-81ED-4DB2-BD59-A6C34878D82A}">
                    <a16:rowId xmlns:a16="http://schemas.microsoft.com/office/drawing/2014/main" val="1897880796"/>
                  </a:ext>
                </a:extLst>
              </a:tr>
              <a:tr h="527649">
                <a:tc>
                  <a:txBody>
                    <a:bodyPr/>
                    <a:lstStyle/>
                    <a:p>
                      <a:r>
                        <a:rPr lang="en-US" dirty="0" err="1"/>
                        <a:t>Pennylane</a:t>
                      </a:r>
                      <a:endParaRPr lang="en-US" dirty="0"/>
                    </a:p>
                  </a:txBody>
                  <a:tcPr/>
                </a:tc>
                <a:tc>
                  <a:txBody>
                    <a:bodyPr/>
                    <a:lstStyle/>
                    <a:p>
                      <a:r>
                        <a:rPr lang="en-US" dirty="0"/>
                        <a:t>Xanadu</a:t>
                      </a:r>
                    </a:p>
                  </a:txBody>
                  <a:tcPr/>
                </a:tc>
                <a:tc>
                  <a:txBody>
                    <a:bodyPr/>
                    <a:lstStyle/>
                    <a:p>
                      <a:r>
                        <a:rPr lang="en-US" dirty="0"/>
                        <a:t>Cross-platform python library</a:t>
                      </a:r>
                    </a:p>
                  </a:txBody>
                  <a:tcPr/>
                </a:tc>
                <a:tc>
                  <a:txBody>
                    <a:bodyPr/>
                    <a:lstStyle/>
                    <a:p>
                      <a:r>
                        <a:rPr lang="en-US" dirty="0"/>
                        <a:t>Supports Qiskit, Amazon Bracket, Strawberry fields, </a:t>
                      </a:r>
                      <a:r>
                        <a:rPr lang="en-US" dirty="0" err="1"/>
                        <a:t>Cirq</a:t>
                      </a:r>
                      <a:r>
                        <a:rPr lang="en-US" dirty="0"/>
                        <a:t>, </a:t>
                      </a:r>
                      <a:r>
                        <a:rPr lang="en-US" dirty="0" err="1"/>
                        <a:t>Qulacs</a:t>
                      </a:r>
                      <a:r>
                        <a:rPr lang="en-US" dirty="0"/>
                        <a:t>, AQT, Honeywell, Microsoft QDK, </a:t>
                      </a:r>
                      <a:r>
                        <a:rPr lang="en-US" dirty="0" err="1"/>
                        <a:t>Rigetti</a:t>
                      </a:r>
                      <a:r>
                        <a:rPr lang="en-US" dirty="0"/>
                        <a:t> Forest, </a:t>
                      </a:r>
                      <a:r>
                        <a:rPr lang="en-US" dirty="0" err="1"/>
                        <a:t>IonQ</a:t>
                      </a:r>
                      <a:r>
                        <a:rPr lang="en-US" dirty="0"/>
                        <a:t>, </a:t>
                      </a:r>
                      <a:r>
                        <a:rPr lang="en-US" dirty="0" err="1"/>
                        <a:t>Orquestra</a:t>
                      </a:r>
                      <a:r>
                        <a:rPr lang="en-US" dirty="0"/>
                        <a:t>, </a:t>
                      </a:r>
                      <a:r>
                        <a:rPr lang="en-US" dirty="0" err="1"/>
                        <a:t>ProjectQ</a:t>
                      </a:r>
                      <a:endParaRPr lang="en-US" dirty="0"/>
                    </a:p>
                  </a:txBody>
                  <a:tcPr/>
                </a:tc>
                <a:extLst>
                  <a:ext uri="{0D108BD9-81ED-4DB2-BD59-A6C34878D82A}">
                    <a16:rowId xmlns:a16="http://schemas.microsoft.com/office/drawing/2014/main" val="2455372014"/>
                  </a:ext>
                </a:extLst>
              </a:tr>
            </a:tbl>
          </a:graphicData>
        </a:graphic>
      </p:graphicFrame>
    </p:spTree>
    <p:extLst>
      <p:ext uri="{BB962C8B-B14F-4D97-AF65-F5344CB8AC3E}">
        <p14:creationId xmlns:p14="http://schemas.microsoft.com/office/powerpoint/2010/main" val="10466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36924" y="438537"/>
            <a:ext cx="5111750" cy="599882"/>
          </a:xfrm>
        </p:spPr>
        <p:txBody>
          <a:bodyPr/>
          <a:lstStyle/>
          <a:p>
            <a:r>
              <a:rPr lang="en-US" dirty="0"/>
              <a:t>Hardware comparison</a:t>
            </a:r>
          </a:p>
        </p:txBody>
      </p:sp>
      <p:pic>
        <p:nvPicPr>
          <p:cNvPr id="5" name="Picture 4">
            <a:extLst>
              <a:ext uri="{FF2B5EF4-FFF2-40B4-BE49-F238E27FC236}">
                <a16:creationId xmlns:a16="http://schemas.microsoft.com/office/drawing/2014/main" id="{0F09222A-C8D6-403B-9E19-A1B278156858}"/>
              </a:ext>
            </a:extLst>
          </p:cNvPr>
          <p:cNvPicPr>
            <a:picLocks noChangeAspect="1"/>
          </p:cNvPicPr>
          <p:nvPr/>
        </p:nvPicPr>
        <p:blipFill rotWithShape="1">
          <a:blip r:embed="rId2"/>
          <a:srcRect l="3199" t="4997" r="29049" b="1642"/>
          <a:stretch/>
        </p:blipFill>
        <p:spPr>
          <a:xfrm>
            <a:off x="1707502" y="1950098"/>
            <a:ext cx="7119258" cy="3946849"/>
          </a:xfrm>
          <a:prstGeom prst="rect">
            <a:avLst/>
          </a:prstGeom>
        </p:spPr>
      </p:pic>
    </p:spTree>
    <p:extLst>
      <p:ext uri="{BB962C8B-B14F-4D97-AF65-F5344CB8AC3E}">
        <p14:creationId xmlns:p14="http://schemas.microsoft.com/office/powerpoint/2010/main" val="90445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36924" y="438537"/>
            <a:ext cx="8033852" cy="599882"/>
          </a:xfrm>
        </p:spPr>
        <p:txBody>
          <a:bodyPr>
            <a:normAutofit/>
          </a:bodyPr>
          <a:lstStyle/>
          <a:p>
            <a:r>
              <a:rPr lang="en-US" dirty="0"/>
              <a:t>Cross-Platform quantum simulators</a:t>
            </a:r>
          </a:p>
        </p:txBody>
      </p:sp>
      <p:sp>
        <p:nvSpPr>
          <p:cNvPr id="3" name="TextBox 2">
            <a:extLst>
              <a:ext uri="{FF2B5EF4-FFF2-40B4-BE49-F238E27FC236}">
                <a16:creationId xmlns:a16="http://schemas.microsoft.com/office/drawing/2014/main" id="{BF368281-E245-40F2-86EF-90601C50CD27}"/>
              </a:ext>
            </a:extLst>
          </p:cNvPr>
          <p:cNvSpPr txBox="1"/>
          <p:nvPr/>
        </p:nvSpPr>
        <p:spPr>
          <a:xfrm>
            <a:off x="736924" y="1829966"/>
            <a:ext cx="9377460" cy="584775"/>
          </a:xfrm>
          <a:prstGeom prst="rect">
            <a:avLst/>
          </a:prstGeom>
          <a:noFill/>
        </p:spPr>
        <p:txBody>
          <a:bodyPr wrap="square" rtlCol="0">
            <a:spAutoFit/>
          </a:bodyPr>
          <a:lstStyle/>
          <a:p>
            <a:pPr marL="342900" indent="-342900">
              <a:buFont typeface="Courier New" panose="02070309020205020404" pitchFamily="49" charset="0"/>
              <a:buChar char="o"/>
            </a:pPr>
            <a:r>
              <a:rPr lang="en-US" sz="1600" b="1" i="0" dirty="0" err="1">
                <a:effectLst/>
                <a:latin typeface="Roboto" panose="02000000000000000000" pitchFamily="2" charset="0"/>
              </a:rPr>
              <a:t>Pennylane</a:t>
            </a:r>
            <a:r>
              <a:rPr lang="en-US" sz="1600" b="1" i="0" dirty="0">
                <a:effectLst/>
                <a:latin typeface="Roboto" panose="02000000000000000000" pitchFamily="2" charset="0"/>
              </a:rPr>
              <a:t>: </a:t>
            </a:r>
            <a:r>
              <a:rPr lang="en-US" sz="1600" b="0" i="0" dirty="0">
                <a:effectLst/>
                <a:latin typeface="Roboto" panose="02000000000000000000" pitchFamily="2" charset="0"/>
              </a:rPr>
              <a:t>A cross-platform Python library for differentiable programming of quantum computers. </a:t>
            </a:r>
            <a:endParaRPr lang="en-US" sz="1600" dirty="0"/>
          </a:p>
        </p:txBody>
      </p:sp>
    </p:spTree>
    <p:extLst>
      <p:ext uri="{BB962C8B-B14F-4D97-AF65-F5344CB8AC3E}">
        <p14:creationId xmlns:p14="http://schemas.microsoft.com/office/powerpoint/2010/main" val="116868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Literature review</a:t>
            </a:r>
          </a:p>
        </p:txBody>
      </p:sp>
      <p:sp>
        <p:nvSpPr>
          <p:cNvPr id="8" name="Text Placeholder 7">
            <a:extLst>
              <a:ext uri="{FF2B5EF4-FFF2-40B4-BE49-F238E27FC236}">
                <a16:creationId xmlns:a16="http://schemas.microsoft.com/office/drawing/2014/main" id="{5E89B7F4-889A-45BE-993A-1D07B91BFEB6}"/>
              </a:ext>
            </a:extLst>
          </p:cNvPr>
          <p:cNvSpPr>
            <a:spLocks noGrp="1"/>
          </p:cNvSpPr>
          <p:nvPr>
            <p:ph type="body" idx="1"/>
          </p:nvPr>
        </p:nvSpPr>
        <p:spPr>
          <a:xfrm>
            <a:off x="5476875" y="3298370"/>
            <a:ext cx="5111750" cy="3083767"/>
          </a:xfrm>
        </p:spPr>
        <p:txBody>
          <a:bodyPr>
            <a:normAutofit/>
          </a:bodyPr>
          <a:lstStyle/>
          <a:p>
            <a:endParaRPr lang="en-US" dirty="0"/>
          </a:p>
          <a:p>
            <a:pPr marL="342900" indent="-342900">
              <a:buAutoNum type="arabicPeriod"/>
            </a:pPr>
            <a:r>
              <a:rPr lang="en-US" dirty="0"/>
              <a:t>Overview and Comparison of Gate Level Quantum Software Platforms, Ryan LaRose</a:t>
            </a:r>
          </a:p>
          <a:p>
            <a:pPr marL="342900" indent="-342900">
              <a:buAutoNum type="arabicPeriod"/>
            </a:pPr>
            <a:r>
              <a:rPr lang="en-US" dirty="0"/>
              <a:t>Quantum computing hardware in the cloud: Should a computational chemist care? Alessandro Rossi, Paul G. </a:t>
            </a:r>
            <a:r>
              <a:rPr lang="en-US" dirty="0" err="1"/>
              <a:t>Baity</a:t>
            </a:r>
            <a:r>
              <a:rPr lang="en-US" dirty="0"/>
              <a:t>, Vera M. Schafer, and Martin </a:t>
            </a:r>
            <a:r>
              <a:rPr lang="en-US" dirty="0" err="1"/>
              <a:t>Weides</a:t>
            </a:r>
            <a:endParaRPr lang="en-US" dirty="0"/>
          </a:p>
          <a:p>
            <a:pPr marL="342900" indent="-342900">
              <a:buAutoNum type="arabicPeriod"/>
            </a:pPr>
            <a:r>
              <a:rPr lang="en-US" dirty="0"/>
              <a:t>“What To Look For In A Quantum Machine Learning Framework” – </a:t>
            </a:r>
            <a:r>
              <a:rPr lang="en-US" dirty="0">
                <a:hlinkClick r:id="rId2"/>
              </a:rPr>
              <a:t>link</a:t>
            </a:r>
            <a:endParaRPr lang="en-US" dirty="0"/>
          </a:p>
          <a:p>
            <a:pPr marL="342900" indent="-342900">
              <a:buAutoNum type="arabicPeriod"/>
            </a:pPr>
            <a:r>
              <a:rPr lang="en-US" dirty="0"/>
              <a:t>“Trapped Ion, Superconducting, and Photonic” - </a:t>
            </a:r>
            <a:r>
              <a:rPr lang="en-US" dirty="0">
                <a:hlinkClick r:id="rId3" action="ppaction://hlinkfile"/>
              </a:rPr>
              <a:t>link</a:t>
            </a:r>
            <a:endParaRPr lang="en-US" dirty="0"/>
          </a:p>
          <a:p>
            <a:pPr marL="342900" indent="-342900">
              <a:buAutoNum type="arabicPeriod"/>
            </a:pPr>
            <a:endParaRPr lang="en-US" dirty="0"/>
          </a:p>
        </p:txBody>
      </p:sp>
    </p:spTree>
    <p:extLst>
      <p:ext uri="{BB962C8B-B14F-4D97-AF65-F5344CB8AC3E}">
        <p14:creationId xmlns:p14="http://schemas.microsoft.com/office/powerpoint/2010/main" val="9201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175</TotalTime>
  <Words>317</Words>
  <Application>Microsoft Office PowerPoint</Application>
  <PresentationFormat>Widescreen</PresentationFormat>
  <Paragraphs>59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charter</vt:lpstr>
      <vt:lpstr>Courier New</vt:lpstr>
      <vt:lpstr>Roboto</vt:lpstr>
      <vt:lpstr>Tenorite</vt:lpstr>
      <vt:lpstr>Monoline</vt:lpstr>
      <vt:lpstr>Quantum Simulators</vt:lpstr>
      <vt:lpstr>Types of quantum Hardwares</vt:lpstr>
      <vt:lpstr>Functions of a quantum simulator</vt:lpstr>
      <vt:lpstr>Available simulators</vt:lpstr>
      <vt:lpstr>Software comparison</vt:lpstr>
      <vt:lpstr>Hardware comparison</vt:lpstr>
      <vt:lpstr>Cross-Platform quantum simulators</vt:lpstr>
      <vt:lpstr>Literature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Rajesh Sathya Kumar (Student)</dc:creator>
  <cp:lastModifiedBy>Rajesh Sathya Kumar (Student)</cp:lastModifiedBy>
  <cp:revision>2</cp:revision>
  <dcterms:created xsi:type="dcterms:W3CDTF">2022-01-21T18:48:34Z</dcterms:created>
  <dcterms:modified xsi:type="dcterms:W3CDTF">2022-01-21T21:43:44Z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