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3"/>
  </p:notesMasterIdLst>
  <p:handoutMasterIdLst>
    <p:handoutMasterId r:id="rId14"/>
  </p:handoutMasterIdLst>
  <p:sldIdLst>
    <p:sldId id="256" r:id="rId5"/>
    <p:sldId id="295" r:id="rId6"/>
    <p:sldId id="289" r:id="rId7"/>
    <p:sldId id="264" r:id="rId8"/>
    <p:sldId id="294" r:id="rId9"/>
    <p:sldId id="296" r:id="rId10"/>
    <p:sldId id="275" r:id="rId11"/>
    <p:sldId id="27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3051" autoAdjust="0"/>
  </p:normalViewPr>
  <p:slideViewPr>
    <p:cSldViewPr snapToGrid="0">
      <p:cViewPr varScale="1">
        <p:scale>
          <a:sx n="92" d="100"/>
          <a:sy n="92" d="100"/>
        </p:scale>
        <p:origin x="1314" y="78"/>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1/21/2022</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1/21/2022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Quantum_computing" TargetMode="External"/><Relationship Id="rId2" Type="http://schemas.openxmlformats.org/officeDocument/2006/relationships/slide" Target="../slides/slide2.xml"/><Relationship Id="rId1" Type="http://schemas.openxmlformats.org/officeDocument/2006/relationships/notesMaster" Target="../notesMasters/notesMaster1.xml"/><Relationship Id="rId5" Type="http://schemas.openxmlformats.org/officeDocument/2006/relationships/hyperlink" Target="https://en.wikipedia.org/wiki/Electronic_circuit" TargetMode="External"/><Relationship Id="rId4" Type="http://schemas.openxmlformats.org/officeDocument/2006/relationships/hyperlink" Target="https://en.wikipedia.org/wiki/Superconductivity"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1" i="0" dirty="0">
                <a:solidFill>
                  <a:srgbClr val="202122"/>
                </a:solidFill>
                <a:effectLst/>
                <a:latin typeface="Arial" panose="020B0604020202020204" pitchFamily="34" charset="0"/>
              </a:rPr>
              <a:t>Superconducting quantum computing</a:t>
            </a:r>
            <a:r>
              <a:rPr lang="en-US" b="0" i="0" dirty="0">
                <a:solidFill>
                  <a:srgbClr val="202122"/>
                </a:solidFill>
                <a:effectLst/>
                <a:latin typeface="Arial" panose="020B0604020202020204" pitchFamily="34" charset="0"/>
              </a:rPr>
              <a:t> is an implementation of a </a:t>
            </a:r>
            <a:r>
              <a:rPr lang="en-US" b="0" i="0" u="none" strike="noStrike" dirty="0">
                <a:solidFill>
                  <a:srgbClr val="0645AD"/>
                </a:solidFill>
                <a:effectLst/>
                <a:latin typeface="Arial" panose="020B0604020202020204" pitchFamily="34" charset="0"/>
                <a:hlinkClick r:id="rId3" tooltip="Quantum computing"/>
              </a:rPr>
              <a:t>quantum computer</a:t>
            </a:r>
            <a:r>
              <a:rPr lang="en-US" b="0" i="0" dirty="0">
                <a:solidFill>
                  <a:srgbClr val="202122"/>
                </a:solidFill>
                <a:effectLst/>
                <a:latin typeface="Arial" panose="020B0604020202020204" pitchFamily="34" charset="0"/>
              </a:rPr>
              <a:t> in </a:t>
            </a:r>
            <a:r>
              <a:rPr lang="en-US" b="0" i="0" u="none" strike="noStrike" dirty="0">
                <a:solidFill>
                  <a:srgbClr val="0645AD"/>
                </a:solidFill>
                <a:effectLst/>
                <a:latin typeface="Arial" panose="020B0604020202020204" pitchFamily="34" charset="0"/>
                <a:hlinkClick r:id="rId4" tooltip="Superconductivity"/>
              </a:rPr>
              <a:t>superconducting</a:t>
            </a:r>
            <a:r>
              <a:rPr lang="en-US" b="0" i="0" dirty="0">
                <a:solidFill>
                  <a:srgbClr val="202122"/>
                </a:solidFill>
                <a:effectLst/>
                <a:latin typeface="Arial" panose="020B0604020202020204" pitchFamily="34" charset="0"/>
              </a:rPr>
              <a:t> </a:t>
            </a:r>
            <a:r>
              <a:rPr lang="en-US" b="0" i="0" u="none" strike="noStrike" dirty="0">
                <a:solidFill>
                  <a:srgbClr val="0645AD"/>
                </a:solidFill>
                <a:effectLst/>
                <a:latin typeface="Arial" panose="020B0604020202020204" pitchFamily="34" charset="0"/>
                <a:hlinkClick r:id="rId5" tooltip="Electronic circuit"/>
              </a:rPr>
              <a:t>electronic circuits</a:t>
            </a:r>
            <a:r>
              <a:rPr lang="en-US" b="0" i="0" dirty="0">
                <a:solidFill>
                  <a:srgbClr val="202122"/>
                </a:solidFill>
                <a:effectLst/>
                <a:latin typeface="Arial" panose="020B0604020202020204" pitchFamily="34" charset="0"/>
              </a:rPr>
              <a:t>.</a:t>
            </a:r>
          </a:p>
          <a:p>
            <a:pPr marL="228600" indent="-228600">
              <a:buAutoNum type="arabicPeriod"/>
            </a:pPr>
            <a:r>
              <a:rPr lang="en-US" dirty="0"/>
              <a:t>Ions, or charged atomic particles, can be confined and suspended in free space using electromagnetic fields. Qubits are stored in stable electronic states of each ion, and quantum information can be transferred through the collective quantized motion of the ions in a shared trap </a:t>
            </a:r>
          </a:p>
          <a:p>
            <a:pPr marL="228600" indent="-228600">
              <a:buAutoNum type="arabicPeriod"/>
            </a:pPr>
            <a:endParaRPr lang="en-US" dirty="0"/>
          </a:p>
          <a:p>
            <a:pPr marL="0" indent="0">
              <a:buNone/>
            </a:pPr>
            <a:r>
              <a:rPr lang="en-US" dirty="0"/>
              <a:t>Silicon Based Quantum Computers: https://phys.org/news/2022-01-quantum-silicon-accuracy.html</a:t>
            </a:r>
          </a:p>
        </p:txBody>
      </p:sp>
      <p:sp>
        <p:nvSpPr>
          <p:cNvPr id="4" name="Slide Number Placeholder 3"/>
          <p:cNvSpPr>
            <a:spLocks noGrp="1"/>
          </p:cNvSpPr>
          <p:nvPr>
            <p:ph type="sldNum" sz="quarter" idx="5"/>
          </p:nvPr>
        </p:nvSpPr>
        <p:spPr/>
        <p:txBody>
          <a:bodyPr/>
          <a:lstStyle/>
          <a:p>
            <a:fld id="{D4B9A9E5-4F7F-4A7D-9DE1-899232329269}" type="slidenum">
              <a:rPr lang="en-US" smtClean="0"/>
              <a:t>2</a:t>
            </a:fld>
            <a:endParaRPr lang="en-US" dirty="0"/>
          </a:p>
        </p:txBody>
      </p:sp>
    </p:spTree>
    <p:extLst>
      <p:ext uri="{BB962C8B-B14F-4D97-AF65-F5344CB8AC3E}">
        <p14:creationId xmlns:p14="http://schemas.microsoft.com/office/powerpoint/2010/main" val="15456634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2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quthought.com/post/trapped-ion-superconducting-and-photonic-oh-my" TargetMode="External"/><Relationship Id="rId2" Type="http://schemas.openxmlformats.org/officeDocument/2006/relationships/hyperlink" Target="https://towardsdatascience.com/what-to-look-for-in-a-quantum-machine-learning-framework-b7a7c281aa4f" TargetMode="Externa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5915608" y="4434840"/>
            <a:ext cx="5442203" cy="1122202"/>
          </a:xfrm>
        </p:spPr>
        <p:txBody>
          <a:bodyPr/>
          <a:lstStyle/>
          <a:p>
            <a:r>
              <a:rPr lang="en-US" dirty="0"/>
              <a:t>Quantum Simulators</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5996163" y="5557042"/>
            <a:ext cx="4941770" cy="396660"/>
          </a:xfrm>
        </p:spPr>
        <p:txBody>
          <a:bodyPr/>
          <a:lstStyle/>
          <a:p>
            <a:r>
              <a:rPr lang="en-US" dirty="0"/>
              <a:t>RAJESH SATHYA KUMAR</a:t>
            </a:r>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2273962" y="197211"/>
            <a:ext cx="6828148" cy="510554"/>
          </a:xfrm>
        </p:spPr>
        <p:txBody>
          <a:bodyPr>
            <a:normAutofit/>
          </a:bodyPr>
          <a:lstStyle/>
          <a:p>
            <a:r>
              <a:rPr lang="en-US" sz="2000" dirty="0"/>
              <a:t>Types of quantum </a:t>
            </a:r>
            <a:r>
              <a:rPr lang="en-US" sz="2000" dirty="0" err="1"/>
              <a:t>Hardwares</a:t>
            </a:r>
            <a:endParaRPr lang="en-US" sz="2000" dirty="0"/>
          </a:p>
        </p:txBody>
      </p:sp>
      <p:pic>
        <p:nvPicPr>
          <p:cNvPr id="26" name="Picture 25">
            <a:extLst>
              <a:ext uri="{FF2B5EF4-FFF2-40B4-BE49-F238E27FC236}">
                <a16:creationId xmlns:a16="http://schemas.microsoft.com/office/drawing/2014/main" id="{3122FAD8-64B5-4CA2-A646-69605CFFAA15}"/>
              </a:ext>
            </a:extLst>
          </p:cNvPr>
          <p:cNvPicPr>
            <a:picLocks noChangeAspect="1"/>
          </p:cNvPicPr>
          <p:nvPr/>
        </p:nvPicPr>
        <p:blipFill>
          <a:blip r:embed="rId3"/>
          <a:stretch>
            <a:fillRect/>
          </a:stretch>
        </p:blipFill>
        <p:spPr>
          <a:xfrm>
            <a:off x="1073021" y="707766"/>
            <a:ext cx="9657184" cy="5953024"/>
          </a:xfrm>
          <a:prstGeom prst="rect">
            <a:avLst/>
          </a:prstGeom>
        </p:spPr>
      </p:pic>
    </p:spTree>
    <p:extLst>
      <p:ext uri="{BB962C8B-B14F-4D97-AF65-F5344CB8AC3E}">
        <p14:creationId xmlns:p14="http://schemas.microsoft.com/office/powerpoint/2010/main" val="2048104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a:lstStyle/>
          <a:p>
            <a:r>
              <a:rPr lang="en-US" dirty="0"/>
              <a:t>Functions of a quantum simulator</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5912497" y="1436540"/>
            <a:ext cx="5431971" cy="990426"/>
          </a:xfrm>
        </p:spPr>
        <p:txBody>
          <a:bodyPr>
            <a:normAutofit/>
          </a:bodyPr>
          <a:lstStyle/>
          <a:p>
            <a:pPr algn="just"/>
            <a:r>
              <a:rPr lang="en-US" dirty="0"/>
              <a:t>Quantum simulators are software programs that run on classical computers and act as the target machine, making it possible to run and test quantum programs in an environment that predicts how qubits will react to different operations.</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24"/>
          </p:nvPr>
        </p:nvSpPr>
        <p:spPr>
          <a:xfrm>
            <a:off x="5910349" y="2689837"/>
            <a:ext cx="5431971" cy="557950"/>
          </a:xfrm>
        </p:spPr>
        <p:txBody>
          <a:bodyPr/>
          <a:lstStyle/>
          <a:p>
            <a:pPr algn="just"/>
            <a:r>
              <a:rPr lang="en-US" dirty="0"/>
              <a:t>The quantum simulator is responsible for providing implementations of quantum operations for an algorithm. </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26"/>
          </p:nvPr>
        </p:nvSpPr>
        <p:spPr>
          <a:xfrm>
            <a:off x="5910348" y="3607411"/>
            <a:ext cx="5431971" cy="557950"/>
          </a:xfrm>
        </p:spPr>
        <p:txBody>
          <a:bodyPr/>
          <a:lstStyle/>
          <a:p>
            <a:pPr algn="just"/>
            <a:r>
              <a:rPr lang="en-US" dirty="0"/>
              <a:t>This includes primitive operations such as H, CNOT, and Measure, as well as qubit management and tracking. </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8"/>
          </p:nvPr>
        </p:nvSpPr>
        <p:spPr>
          <a:xfrm>
            <a:off x="5910348" y="4515292"/>
            <a:ext cx="5431971" cy="770371"/>
          </a:xfrm>
        </p:spPr>
        <p:txBody>
          <a:bodyPr>
            <a:normAutofit/>
          </a:bodyPr>
          <a:lstStyle/>
          <a:p>
            <a:pPr algn="just"/>
            <a:r>
              <a:rPr lang="en-US" dirty="0"/>
              <a:t>The Quantum Development Kit includes different classes of quantum simulators representing different ways of simulating the same quantum algorithm.</a:t>
            </a:r>
          </a:p>
        </p:txBody>
      </p:sp>
    </p:spTree>
    <p:extLst>
      <p:ext uri="{BB962C8B-B14F-4D97-AF65-F5344CB8AC3E}">
        <p14:creationId xmlns:p14="http://schemas.microsoft.com/office/powerpoint/2010/main" val="1844941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362075" y="2230015"/>
            <a:ext cx="5111750" cy="599882"/>
          </a:xfrm>
        </p:spPr>
        <p:txBody>
          <a:bodyPr/>
          <a:lstStyle/>
          <a:p>
            <a:r>
              <a:rPr lang="en-US" dirty="0"/>
              <a:t>Available simulators</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362075" y="3128929"/>
            <a:ext cx="5111750" cy="2376132"/>
          </a:xfrm>
        </p:spPr>
        <p:txBody>
          <a:bodyPr vert="horz" lIns="91440" tIns="45720" rIns="91440" bIns="45720" rtlCol="0" anchor="t">
            <a:normAutofit/>
          </a:bodyPr>
          <a:lstStyle/>
          <a:p>
            <a:pPr marL="285750" indent="-285750" algn="l">
              <a:buFont typeface="Arial" panose="020B0604020202020204" pitchFamily="34" charset="0"/>
              <a:buChar char="•"/>
            </a:pPr>
            <a:r>
              <a:rPr lang="en-US" b="0" i="0" dirty="0">
                <a:solidFill>
                  <a:srgbClr val="292929"/>
                </a:solidFill>
                <a:effectLst/>
                <a:latin typeface="charter"/>
              </a:rPr>
              <a:t>IBM’s Qiskit</a:t>
            </a:r>
          </a:p>
          <a:p>
            <a:pPr marL="285750" indent="-285750" algn="l">
              <a:buFont typeface="Arial" panose="020B0604020202020204" pitchFamily="34" charset="0"/>
              <a:buChar char="•"/>
            </a:pPr>
            <a:r>
              <a:rPr lang="en-US" dirty="0">
                <a:solidFill>
                  <a:srgbClr val="292929"/>
                </a:solidFill>
                <a:latin typeface="charter"/>
              </a:rPr>
              <a:t>Google’s </a:t>
            </a:r>
            <a:r>
              <a:rPr lang="en-US" dirty="0" err="1">
                <a:solidFill>
                  <a:srgbClr val="292929"/>
                </a:solidFill>
                <a:latin typeface="charter"/>
              </a:rPr>
              <a:t>Cirq</a:t>
            </a:r>
            <a:endParaRPr lang="en-US" dirty="0">
              <a:solidFill>
                <a:srgbClr val="292929"/>
              </a:solidFill>
              <a:latin typeface="charter"/>
            </a:endParaRPr>
          </a:p>
          <a:p>
            <a:pPr marL="285750" indent="-285750" algn="l">
              <a:buFont typeface="Arial" panose="020B0604020202020204" pitchFamily="34" charset="0"/>
              <a:buChar char="•"/>
            </a:pPr>
            <a:r>
              <a:rPr lang="en-US" dirty="0">
                <a:solidFill>
                  <a:srgbClr val="292929"/>
                </a:solidFill>
                <a:latin typeface="charter"/>
              </a:rPr>
              <a:t>Amazon’s AWS Bracket</a:t>
            </a:r>
          </a:p>
          <a:p>
            <a:pPr marL="285750" indent="-285750" algn="l">
              <a:buFont typeface="Arial" panose="020B0604020202020204" pitchFamily="34" charset="0"/>
              <a:buChar char="•"/>
            </a:pPr>
            <a:r>
              <a:rPr lang="en-US" dirty="0">
                <a:solidFill>
                  <a:srgbClr val="292929"/>
                </a:solidFill>
                <a:latin typeface="charter"/>
              </a:rPr>
              <a:t>Microsoft’s Q# and Azure Quantum</a:t>
            </a:r>
          </a:p>
          <a:p>
            <a:pPr marL="285750" indent="-285750" algn="l">
              <a:buFont typeface="Arial" panose="020B0604020202020204" pitchFamily="34" charset="0"/>
              <a:buChar char="•"/>
            </a:pPr>
            <a:r>
              <a:rPr lang="en-US" dirty="0" err="1">
                <a:solidFill>
                  <a:srgbClr val="292929"/>
                </a:solidFill>
                <a:latin typeface="charter"/>
              </a:rPr>
              <a:t>Rigetti’s</a:t>
            </a:r>
            <a:r>
              <a:rPr lang="en-US" dirty="0">
                <a:solidFill>
                  <a:srgbClr val="292929"/>
                </a:solidFill>
                <a:latin typeface="charter"/>
              </a:rPr>
              <a:t> Forest</a:t>
            </a:r>
          </a:p>
          <a:p>
            <a:pPr marL="285750" indent="-285750" algn="l">
              <a:buFont typeface="Arial" panose="020B0604020202020204" pitchFamily="34" charset="0"/>
              <a:buChar char="•"/>
            </a:pPr>
            <a:r>
              <a:rPr lang="en-US" dirty="0">
                <a:solidFill>
                  <a:srgbClr val="292929"/>
                </a:solidFill>
                <a:latin typeface="charter"/>
              </a:rPr>
              <a:t>Xanadu’s </a:t>
            </a:r>
            <a:r>
              <a:rPr lang="en-US" dirty="0" err="1">
                <a:solidFill>
                  <a:srgbClr val="292929"/>
                </a:solidFill>
                <a:latin typeface="charter"/>
              </a:rPr>
              <a:t>Pennylane</a:t>
            </a:r>
            <a:endParaRPr lang="en-US" dirty="0">
              <a:solidFill>
                <a:srgbClr val="292929"/>
              </a:solidFill>
              <a:latin typeface="charter"/>
            </a:endParaRPr>
          </a:p>
          <a:p>
            <a:pPr algn="l"/>
            <a:endParaRPr lang="en-US" b="0" i="0" dirty="0">
              <a:solidFill>
                <a:srgbClr val="292929"/>
              </a:solidFill>
              <a:effectLst/>
              <a:latin typeface="charter"/>
            </a:endParaRPr>
          </a:p>
        </p:txBody>
      </p:sp>
    </p:spTree>
    <p:extLst>
      <p:ext uri="{BB962C8B-B14F-4D97-AF65-F5344CB8AC3E}">
        <p14:creationId xmlns:p14="http://schemas.microsoft.com/office/powerpoint/2010/main" val="1346372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736924" y="438537"/>
            <a:ext cx="5111750" cy="599882"/>
          </a:xfrm>
        </p:spPr>
        <p:txBody>
          <a:bodyPr/>
          <a:lstStyle/>
          <a:p>
            <a:r>
              <a:rPr lang="en-US" dirty="0"/>
              <a:t>Software comparison</a:t>
            </a:r>
          </a:p>
        </p:txBody>
      </p:sp>
      <p:graphicFrame>
        <p:nvGraphicFramePr>
          <p:cNvPr id="4" name="Table 4">
            <a:extLst>
              <a:ext uri="{FF2B5EF4-FFF2-40B4-BE49-F238E27FC236}">
                <a16:creationId xmlns:a16="http://schemas.microsoft.com/office/drawing/2014/main" id="{7A83C63B-A422-4DFE-90DE-3B7567F7B155}"/>
              </a:ext>
            </a:extLst>
          </p:cNvPr>
          <p:cNvGraphicFramePr>
            <a:graphicFrameLocks noGrp="1"/>
          </p:cNvGraphicFramePr>
          <p:nvPr>
            <p:extLst>
              <p:ext uri="{D42A27DB-BD31-4B8C-83A1-F6EECF244321}">
                <p14:modId xmlns:p14="http://schemas.microsoft.com/office/powerpoint/2010/main" val="2382410269"/>
              </p:ext>
            </p:extLst>
          </p:nvPr>
        </p:nvGraphicFramePr>
        <p:xfrm>
          <a:off x="736924" y="1311784"/>
          <a:ext cx="11122867" cy="5331987"/>
        </p:xfrm>
        <a:graphic>
          <a:graphicData uri="http://schemas.openxmlformats.org/drawingml/2006/table">
            <a:tbl>
              <a:tblPr firstRow="1" bandRow="1">
                <a:tableStyleId>{35758FB7-9AC5-4552-8A53-C91805E547FA}</a:tableStyleId>
              </a:tblPr>
              <a:tblGrid>
                <a:gridCol w="2444815">
                  <a:extLst>
                    <a:ext uri="{9D8B030D-6E8A-4147-A177-3AD203B41FA5}">
                      <a16:colId xmlns:a16="http://schemas.microsoft.com/office/drawing/2014/main" val="1037708408"/>
                    </a:ext>
                  </a:extLst>
                </a:gridCol>
                <a:gridCol w="2230016">
                  <a:extLst>
                    <a:ext uri="{9D8B030D-6E8A-4147-A177-3AD203B41FA5}">
                      <a16:colId xmlns:a16="http://schemas.microsoft.com/office/drawing/2014/main" val="2172031629"/>
                    </a:ext>
                  </a:extLst>
                </a:gridCol>
                <a:gridCol w="2500604">
                  <a:extLst>
                    <a:ext uri="{9D8B030D-6E8A-4147-A177-3AD203B41FA5}">
                      <a16:colId xmlns:a16="http://schemas.microsoft.com/office/drawing/2014/main" val="3633227830"/>
                    </a:ext>
                  </a:extLst>
                </a:gridCol>
                <a:gridCol w="3947432">
                  <a:extLst>
                    <a:ext uri="{9D8B030D-6E8A-4147-A177-3AD203B41FA5}">
                      <a16:colId xmlns:a16="http://schemas.microsoft.com/office/drawing/2014/main" val="761211876"/>
                    </a:ext>
                  </a:extLst>
                </a:gridCol>
              </a:tblGrid>
              <a:tr h="527649">
                <a:tc>
                  <a:txBody>
                    <a:bodyPr/>
                    <a:lstStyle/>
                    <a:p>
                      <a:r>
                        <a:rPr lang="en-US" dirty="0"/>
                        <a:t>Simulators</a:t>
                      </a:r>
                    </a:p>
                  </a:txBody>
                  <a:tcPr/>
                </a:tc>
                <a:tc>
                  <a:txBody>
                    <a:bodyPr/>
                    <a:lstStyle/>
                    <a:p>
                      <a:r>
                        <a:rPr lang="en-US" dirty="0"/>
                        <a:t>Company</a:t>
                      </a:r>
                    </a:p>
                  </a:txBody>
                  <a:tcPr/>
                </a:tc>
                <a:tc>
                  <a:txBody>
                    <a:bodyPr/>
                    <a:lstStyle/>
                    <a:p>
                      <a:r>
                        <a:rPr lang="en-US" dirty="0"/>
                        <a:t>Supported </a:t>
                      </a:r>
                      <a:r>
                        <a:rPr lang="en-US" dirty="0" err="1"/>
                        <a:t>Softwares</a:t>
                      </a:r>
                      <a:endParaRPr lang="en-US" dirty="0"/>
                    </a:p>
                  </a:txBody>
                  <a:tcPr/>
                </a:tc>
                <a:tc>
                  <a:txBody>
                    <a:bodyPr/>
                    <a:lstStyle/>
                    <a:p>
                      <a:r>
                        <a:rPr lang="en-US" dirty="0" err="1"/>
                        <a:t>Hardwares</a:t>
                      </a:r>
                      <a:endParaRPr lang="en-US" dirty="0"/>
                    </a:p>
                  </a:txBody>
                  <a:tcPr/>
                </a:tc>
                <a:extLst>
                  <a:ext uri="{0D108BD9-81ED-4DB2-BD59-A6C34878D82A}">
                    <a16:rowId xmlns:a16="http://schemas.microsoft.com/office/drawing/2014/main" val="1142647227"/>
                  </a:ext>
                </a:extLst>
              </a:tr>
              <a:tr h="527649">
                <a:tc>
                  <a:txBody>
                    <a:bodyPr/>
                    <a:lstStyle/>
                    <a:p>
                      <a:r>
                        <a:rPr lang="en-US" dirty="0"/>
                        <a:t>Qiskit</a:t>
                      </a:r>
                    </a:p>
                  </a:txBody>
                  <a:tcPr/>
                </a:tc>
                <a:tc>
                  <a:txBody>
                    <a:bodyPr/>
                    <a:lstStyle/>
                    <a:p>
                      <a:r>
                        <a:rPr lang="en-US" dirty="0"/>
                        <a:t>IBM</a:t>
                      </a:r>
                    </a:p>
                  </a:txBody>
                  <a:tcPr/>
                </a:tc>
                <a:tc>
                  <a:txBody>
                    <a:bodyPr/>
                    <a:lstStyle/>
                    <a:p>
                      <a:r>
                        <a:rPr lang="en-US" dirty="0"/>
                        <a:t>Python library</a:t>
                      </a:r>
                    </a:p>
                  </a:txBody>
                  <a:tcPr/>
                </a:tc>
                <a:tc>
                  <a:txBody>
                    <a:bodyPr/>
                    <a:lstStyle/>
                    <a:p>
                      <a:r>
                        <a:rPr lang="en-US" dirty="0"/>
                        <a:t>Superconducting Qubit</a:t>
                      </a:r>
                    </a:p>
                  </a:txBody>
                  <a:tcPr/>
                </a:tc>
                <a:extLst>
                  <a:ext uri="{0D108BD9-81ED-4DB2-BD59-A6C34878D82A}">
                    <a16:rowId xmlns:a16="http://schemas.microsoft.com/office/drawing/2014/main" val="313919100"/>
                  </a:ext>
                </a:extLst>
              </a:tr>
              <a:tr h="519978">
                <a:tc>
                  <a:txBody>
                    <a:bodyPr/>
                    <a:lstStyle/>
                    <a:p>
                      <a:r>
                        <a:rPr lang="en-US" dirty="0" err="1"/>
                        <a:t>Cirq</a:t>
                      </a:r>
                      <a:r>
                        <a:rPr lang="en-US" dirty="0"/>
                        <a:t> and </a:t>
                      </a:r>
                      <a:r>
                        <a:rPr lang="en-US" dirty="0" err="1"/>
                        <a:t>Tensorflow</a:t>
                      </a:r>
                      <a:r>
                        <a:rPr lang="en-US" dirty="0"/>
                        <a:t> Quantum</a:t>
                      </a:r>
                    </a:p>
                  </a:txBody>
                  <a:tcPr/>
                </a:tc>
                <a:tc>
                  <a:txBody>
                    <a:bodyPr/>
                    <a:lstStyle/>
                    <a:p>
                      <a:r>
                        <a:rPr lang="en-US" dirty="0"/>
                        <a:t>Google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Python library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Superconducting Qubit</a:t>
                      </a:r>
                    </a:p>
                  </a:txBody>
                  <a:tcPr/>
                </a:tc>
                <a:extLst>
                  <a:ext uri="{0D108BD9-81ED-4DB2-BD59-A6C34878D82A}">
                    <a16:rowId xmlns:a16="http://schemas.microsoft.com/office/drawing/2014/main" val="2245811276"/>
                  </a:ext>
                </a:extLst>
              </a:tr>
              <a:tr h="527649">
                <a:tc>
                  <a:txBody>
                    <a:bodyPr/>
                    <a:lstStyle/>
                    <a:p>
                      <a:r>
                        <a:rPr lang="en-US" dirty="0"/>
                        <a:t>AWS Bracket</a:t>
                      </a:r>
                    </a:p>
                  </a:txBody>
                  <a:tcPr/>
                </a:tc>
                <a:tc>
                  <a:txBody>
                    <a:bodyPr/>
                    <a:lstStyle/>
                    <a:p>
                      <a:r>
                        <a:rPr lang="en-US" dirty="0"/>
                        <a:t>Amazon</a:t>
                      </a:r>
                    </a:p>
                  </a:txBody>
                  <a:tcPr/>
                </a:tc>
                <a:tc>
                  <a:txBody>
                    <a:bodyPr/>
                    <a:lstStyle/>
                    <a:p>
                      <a:r>
                        <a:rPr lang="en-US" dirty="0" err="1"/>
                        <a:t>IonQ</a:t>
                      </a:r>
                      <a:r>
                        <a:rPr lang="en-US" dirty="0"/>
                        <a:t>, </a:t>
                      </a:r>
                      <a:r>
                        <a:rPr lang="en-US" dirty="0" err="1"/>
                        <a:t>Rigetti</a:t>
                      </a:r>
                      <a:r>
                        <a:rPr lang="en-US" dirty="0"/>
                        <a:t>, D-Wave</a:t>
                      </a:r>
                    </a:p>
                  </a:txBody>
                  <a:tcPr/>
                </a:tc>
                <a:tc>
                  <a:txBody>
                    <a:bodyPr/>
                    <a:lstStyle/>
                    <a:p>
                      <a:r>
                        <a:rPr lang="en-US" dirty="0"/>
                        <a:t>Only a cloud provider to other </a:t>
                      </a:r>
                      <a:r>
                        <a:rPr lang="en-US" dirty="0" err="1"/>
                        <a:t>hardwares</a:t>
                      </a:r>
                      <a:endParaRPr lang="en-US" dirty="0"/>
                    </a:p>
                  </a:txBody>
                  <a:tcPr/>
                </a:tc>
                <a:extLst>
                  <a:ext uri="{0D108BD9-81ED-4DB2-BD59-A6C34878D82A}">
                    <a16:rowId xmlns:a16="http://schemas.microsoft.com/office/drawing/2014/main" val="1509317063"/>
                  </a:ext>
                </a:extLst>
              </a:tr>
              <a:tr h="510576">
                <a:tc>
                  <a:txBody>
                    <a:bodyPr/>
                    <a:lstStyle/>
                    <a:p>
                      <a:r>
                        <a:rPr lang="en-US" dirty="0"/>
                        <a:t>Q# and Azure Quantum</a:t>
                      </a:r>
                    </a:p>
                  </a:txBody>
                  <a:tcPr/>
                </a:tc>
                <a:tc>
                  <a:txBody>
                    <a:bodyPr/>
                    <a:lstStyle/>
                    <a:p>
                      <a:r>
                        <a:rPr lang="en-US" dirty="0"/>
                        <a:t>Microsoft</a:t>
                      </a:r>
                    </a:p>
                  </a:txBody>
                  <a:tcPr/>
                </a:tc>
                <a:tc>
                  <a:txBody>
                    <a:bodyPr/>
                    <a:lstStyle/>
                    <a:p>
                      <a:r>
                        <a:rPr lang="en-US" dirty="0"/>
                        <a:t>Q# </a:t>
                      </a:r>
                    </a:p>
                  </a:txBody>
                  <a:tcPr/>
                </a:tc>
                <a:tc>
                  <a:txBody>
                    <a:bodyPr/>
                    <a:lstStyle/>
                    <a:p>
                      <a:r>
                        <a:rPr lang="en-US" dirty="0"/>
                        <a:t>Topological Qubit</a:t>
                      </a:r>
                    </a:p>
                  </a:txBody>
                  <a:tcPr/>
                </a:tc>
                <a:extLst>
                  <a:ext uri="{0D108BD9-81ED-4DB2-BD59-A6C34878D82A}">
                    <a16:rowId xmlns:a16="http://schemas.microsoft.com/office/drawing/2014/main" val="4095516358"/>
                  </a:ext>
                </a:extLst>
              </a:tr>
              <a:tr h="527649">
                <a:tc>
                  <a:txBody>
                    <a:bodyPr/>
                    <a:lstStyle/>
                    <a:p>
                      <a:r>
                        <a:rPr lang="en-US" dirty="0" err="1"/>
                        <a:t>Rigetti</a:t>
                      </a:r>
                      <a:r>
                        <a:rPr lang="en-US" dirty="0"/>
                        <a:t> / </a:t>
                      </a:r>
                      <a:r>
                        <a:rPr lang="en-US" dirty="0" err="1"/>
                        <a:t>PyQuil</a:t>
                      </a:r>
                      <a:r>
                        <a:rPr lang="en-US" dirty="0"/>
                        <a:t> / Forest SDK</a:t>
                      </a:r>
                    </a:p>
                  </a:txBody>
                  <a:tcPr/>
                </a:tc>
                <a:tc>
                  <a:txBody>
                    <a:bodyPr/>
                    <a:lstStyle/>
                    <a:p>
                      <a:r>
                        <a:rPr lang="en-US" dirty="0" err="1"/>
                        <a:t>Rigetti</a:t>
                      </a:r>
                      <a:r>
                        <a:rPr lang="en-US" dirty="0"/>
                        <a:t> Computing</a:t>
                      </a:r>
                    </a:p>
                  </a:txBody>
                  <a:tcPr/>
                </a:tc>
                <a:tc>
                  <a:txBody>
                    <a:bodyPr/>
                    <a:lstStyle/>
                    <a:p>
                      <a:r>
                        <a:rPr lang="en-US" dirty="0"/>
                        <a:t>Python</a:t>
                      </a:r>
                    </a:p>
                  </a:txBody>
                  <a:tcPr/>
                </a:tc>
                <a:tc>
                  <a:txBody>
                    <a:bodyPr/>
                    <a:lstStyle/>
                    <a:p>
                      <a:r>
                        <a:rPr lang="en-US" dirty="0"/>
                        <a:t>Superconducting Qubit</a:t>
                      </a:r>
                    </a:p>
                  </a:txBody>
                  <a:tcPr/>
                </a:tc>
                <a:extLst>
                  <a:ext uri="{0D108BD9-81ED-4DB2-BD59-A6C34878D82A}">
                    <a16:rowId xmlns:a16="http://schemas.microsoft.com/office/drawing/2014/main" val="685750650"/>
                  </a:ext>
                </a:extLst>
              </a:tr>
              <a:tr h="527649">
                <a:tc>
                  <a:txBody>
                    <a:bodyPr/>
                    <a:lstStyle/>
                    <a:p>
                      <a:r>
                        <a:rPr lang="en-US" dirty="0"/>
                        <a:t>Strawberry fields</a:t>
                      </a:r>
                    </a:p>
                  </a:txBody>
                  <a:tcPr/>
                </a:tc>
                <a:tc>
                  <a:txBody>
                    <a:bodyPr/>
                    <a:lstStyle/>
                    <a:p>
                      <a:r>
                        <a:rPr lang="en-US" dirty="0"/>
                        <a:t>Xanadu</a:t>
                      </a:r>
                    </a:p>
                  </a:txBody>
                  <a:tcPr/>
                </a:tc>
                <a:tc>
                  <a:txBody>
                    <a:bodyPr/>
                    <a:lstStyle/>
                    <a:p>
                      <a:r>
                        <a:rPr lang="en-US" dirty="0"/>
                        <a:t>Python library</a:t>
                      </a:r>
                    </a:p>
                  </a:txBody>
                  <a:tcPr/>
                </a:tc>
                <a:tc>
                  <a:txBody>
                    <a:bodyPr/>
                    <a:lstStyle/>
                    <a:p>
                      <a:r>
                        <a:rPr lang="en-US" dirty="0"/>
                        <a:t>Silicon quantum Photonic chips</a:t>
                      </a:r>
                    </a:p>
                  </a:txBody>
                  <a:tcPr/>
                </a:tc>
                <a:extLst>
                  <a:ext uri="{0D108BD9-81ED-4DB2-BD59-A6C34878D82A}">
                    <a16:rowId xmlns:a16="http://schemas.microsoft.com/office/drawing/2014/main" val="1897880796"/>
                  </a:ext>
                </a:extLst>
              </a:tr>
              <a:tr h="527649">
                <a:tc>
                  <a:txBody>
                    <a:bodyPr/>
                    <a:lstStyle/>
                    <a:p>
                      <a:r>
                        <a:rPr lang="en-US" dirty="0" err="1"/>
                        <a:t>Pennylane</a:t>
                      </a:r>
                      <a:endParaRPr lang="en-US" dirty="0"/>
                    </a:p>
                  </a:txBody>
                  <a:tcPr/>
                </a:tc>
                <a:tc>
                  <a:txBody>
                    <a:bodyPr/>
                    <a:lstStyle/>
                    <a:p>
                      <a:r>
                        <a:rPr lang="en-US" dirty="0"/>
                        <a:t>Xanadu</a:t>
                      </a:r>
                    </a:p>
                  </a:txBody>
                  <a:tcPr/>
                </a:tc>
                <a:tc>
                  <a:txBody>
                    <a:bodyPr/>
                    <a:lstStyle/>
                    <a:p>
                      <a:r>
                        <a:rPr lang="en-US" dirty="0"/>
                        <a:t>Cross-platform python library</a:t>
                      </a:r>
                    </a:p>
                  </a:txBody>
                  <a:tcPr/>
                </a:tc>
                <a:tc>
                  <a:txBody>
                    <a:bodyPr/>
                    <a:lstStyle/>
                    <a:p>
                      <a:r>
                        <a:rPr lang="en-US" dirty="0"/>
                        <a:t>Supports Qiskit, Amazon Bracket, Strawberry fields, </a:t>
                      </a:r>
                      <a:r>
                        <a:rPr lang="en-US" dirty="0" err="1"/>
                        <a:t>Cirq</a:t>
                      </a:r>
                      <a:r>
                        <a:rPr lang="en-US" dirty="0"/>
                        <a:t>, </a:t>
                      </a:r>
                      <a:r>
                        <a:rPr lang="en-US" dirty="0" err="1"/>
                        <a:t>Qulacs</a:t>
                      </a:r>
                      <a:r>
                        <a:rPr lang="en-US" dirty="0"/>
                        <a:t>, AQT, Honeywell, Microsoft QDK, </a:t>
                      </a:r>
                      <a:r>
                        <a:rPr lang="en-US" dirty="0" err="1"/>
                        <a:t>Rigetti</a:t>
                      </a:r>
                      <a:r>
                        <a:rPr lang="en-US" dirty="0"/>
                        <a:t> Forest, </a:t>
                      </a:r>
                      <a:r>
                        <a:rPr lang="en-US" dirty="0" err="1"/>
                        <a:t>IonQ</a:t>
                      </a:r>
                      <a:r>
                        <a:rPr lang="en-US" dirty="0"/>
                        <a:t>, </a:t>
                      </a:r>
                      <a:r>
                        <a:rPr lang="en-US" dirty="0" err="1"/>
                        <a:t>Orquestra</a:t>
                      </a:r>
                      <a:r>
                        <a:rPr lang="en-US" dirty="0"/>
                        <a:t>, </a:t>
                      </a:r>
                      <a:r>
                        <a:rPr lang="en-US" dirty="0" err="1"/>
                        <a:t>ProjectQ</a:t>
                      </a:r>
                      <a:endParaRPr lang="en-US" dirty="0"/>
                    </a:p>
                  </a:txBody>
                  <a:tcPr/>
                </a:tc>
                <a:extLst>
                  <a:ext uri="{0D108BD9-81ED-4DB2-BD59-A6C34878D82A}">
                    <a16:rowId xmlns:a16="http://schemas.microsoft.com/office/drawing/2014/main" val="2455372014"/>
                  </a:ext>
                </a:extLst>
              </a:tr>
            </a:tbl>
          </a:graphicData>
        </a:graphic>
      </p:graphicFrame>
    </p:spTree>
    <p:extLst>
      <p:ext uri="{BB962C8B-B14F-4D97-AF65-F5344CB8AC3E}">
        <p14:creationId xmlns:p14="http://schemas.microsoft.com/office/powerpoint/2010/main" val="104663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736924" y="438537"/>
            <a:ext cx="5111750" cy="599882"/>
          </a:xfrm>
        </p:spPr>
        <p:txBody>
          <a:bodyPr/>
          <a:lstStyle/>
          <a:p>
            <a:r>
              <a:rPr lang="en-US" dirty="0"/>
              <a:t>Hardware comparison</a:t>
            </a:r>
          </a:p>
        </p:txBody>
      </p:sp>
      <p:pic>
        <p:nvPicPr>
          <p:cNvPr id="5" name="Picture 4">
            <a:extLst>
              <a:ext uri="{FF2B5EF4-FFF2-40B4-BE49-F238E27FC236}">
                <a16:creationId xmlns:a16="http://schemas.microsoft.com/office/drawing/2014/main" id="{0F09222A-C8D6-403B-9E19-A1B278156858}"/>
              </a:ext>
            </a:extLst>
          </p:cNvPr>
          <p:cNvPicPr>
            <a:picLocks noChangeAspect="1"/>
          </p:cNvPicPr>
          <p:nvPr/>
        </p:nvPicPr>
        <p:blipFill rotWithShape="1">
          <a:blip r:embed="rId2"/>
          <a:srcRect l="3199" t="4997" r="29049" b="1642"/>
          <a:stretch/>
        </p:blipFill>
        <p:spPr>
          <a:xfrm>
            <a:off x="1676330" y="1929316"/>
            <a:ext cx="7119258" cy="3946849"/>
          </a:xfrm>
          <a:prstGeom prst="rect">
            <a:avLst/>
          </a:prstGeom>
        </p:spPr>
      </p:pic>
    </p:spTree>
    <p:extLst>
      <p:ext uri="{BB962C8B-B14F-4D97-AF65-F5344CB8AC3E}">
        <p14:creationId xmlns:p14="http://schemas.microsoft.com/office/powerpoint/2010/main" val="904451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5476875" y="1671639"/>
            <a:ext cx="5111750" cy="1204912"/>
          </a:xfrm>
        </p:spPr>
        <p:txBody>
          <a:bodyPr/>
          <a:lstStyle/>
          <a:p>
            <a:r>
              <a:rPr lang="en-US" dirty="0"/>
              <a:t>Literature review</a:t>
            </a:r>
          </a:p>
        </p:txBody>
      </p:sp>
      <p:sp>
        <p:nvSpPr>
          <p:cNvPr id="8" name="Text Placeholder 7">
            <a:extLst>
              <a:ext uri="{FF2B5EF4-FFF2-40B4-BE49-F238E27FC236}">
                <a16:creationId xmlns:a16="http://schemas.microsoft.com/office/drawing/2014/main" id="{5E89B7F4-889A-45BE-993A-1D07B91BFEB6}"/>
              </a:ext>
            </a:extLst>
          </p:cNvPr>
          <p:cNvSpPr>
            <a:spLocks noGrp="1"/>
          </p:cNvSpPr>
          <p:nvPr>
            <p:ph type="body" idx="1"/>
          </p:nvPr>
        </p:nvSpPr>
        <p:spPr>
          <a:xfrm>
            <a:off x="5321011" y="3256806"/>
            <a:ext cx="5111750" cy="3083767"/>
          </a:xfrm>
        </p:spPr>
        <p:txBody>
          <a:bodyPr>
            <a:normAutofit/>
          </a:bodyPr>
          <a:lstStyle/>
          <a:p>
            <a:endParaRPr lang="en-US" dirty="0"/>
          </a:p>
          <a:p>
            <a:pPr marL="342900" indent="-342900">
              <a:buAutoNum type="arabicPeriod"/>
            </a:pPr>
            <a:r>
              <a:rPr lang="en-US" dirty="0"/>
              <a:t>Overview and Comparison of Gate Level Quantum Software Platforms, Ryan LaRose</a:t>
            </a:r>
          </a:p>
          <a:p>
            <a:pPr marL="342900" indent="-342900">
              <a:buAutoNum type="arabicPeriod"/>
            </a:pPr>
            <a:r>
              <a:rPr lang="en-US" dirty="0"/>
              <a:t>Quantum computing hardware in the cloud: Should a computational chemist care? Alessandro Rossi, Paul G. </a:t>
            </a:r>
            <a:r>
              <a:rPr lang="en-US" dirty="0" err="1"/>
              <a:t>Baity</a:t>
            </a:r>
            <a:r>
              <a:rPr lang="en-US" dirty="0"/>
              <a:t>, Vera M. Schafer, and Martin </a:t>
            </a:r>
            <a:r>
              <a:rPr lang="en-US" dirty="0" err="1"/>
              <a:t>Weides</a:t>
            </a:r>
            <a:endParaRPr lang="en-US" dirty="0"/>
          </a:p>
          <a:p>
            <a:pPr marL="342900" indent="-342900">
              <a:buAutoNum type="arabicPeriod"/>
            </a:pPr>
            <a:r>
              <a:rPr lang="en-US" dirty="0"/>
              <a:t>“What To Look For In A Quantum Machine Learning Framework” – </a:t>
            </a:r>
            <a:r>
              <a:rPr lang="en-US" dirty="0">
                <a:hlinkClick r:id="rId2"/>
              </a:rPr>
              <a:t>link</a:t>
            </a:r>
            <a:endParaRPr lang="en-US" dirty="0"/>
          </a:p>
          <a:p>
            <a:pPr marL="342900" indent="-342900">
              <a:buAutoNum type="arabicPeriod"/>
            </a:pPr>
            <a:r>
              <a:rPr lang="en-US" dirty="0"/>
              <a:t>“Trapped Ion, Superconducting, and Photonic” - </a:t>
            </a:r>
            <a:r>
              <a:rPr lang="en-US" dirty="0">
                <a:hlinkClick r:id="rId3"/>
              </a:rPr>
              <a:t>link</a:t>
            </a:r>
            <a:endParaRPr lang="en-US" dirty="0"/>
          </a:p>
          <a:p>
            <a:pPr marL="342900" indent="-342900">
              <a:buAutoNum type="arabicPeriod"/>
            </a:pPr>
            <a:endParaRPr lang="en-US" dirty="0"/>
          </a:p>
        </p:txBody>
      </p:sp>
    </p:spTree>
    <p:extLst>
      <p:ext uri="{BB962C8B-B14F-4D97-AF65-F5344CB8AC3E}">
        <p14:creationId xmlns:p14="http://schemas.microsoft.com/office/powerpoint/2010/main" val="920173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THANK YOU</a:t>
            </a:r>
          </a:p>
        </p:txBody>
      </p:sp>
    </p:spTree>
    <p:extLst>
      <p:ext uri="{BB962C8B-B14F-4D97-AF65-F5344CB8AC3E}">
        <p14:creationId xmlns:p14="http://schemas.microsoft.com/office/powerpoint/2010/main" val="2436493926"/>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dark sales pitch_tm22318419_Win32_LW__SL_v3" id="{25F84EBA-C1D2-4AFA-BE29-F69FFF8F2DC6}" vid="{6C5BA4FE-EBF3-4DA8-82DB-24F1AF7B6C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2D446390-8521-40A2-A462-EA068123BED9}">
  <ds:schemaRefs>
    <ds:schemaRef ds:uri="http://schemas.microsoft.com/sharepoint/v3/contenttype/forms"/>
  </ds:schemaRefs>
</ds:datastoreItem>
</file>

<file path=customXml/itemProps2.xml><?xml version="1.0" encoding="utf-8"?>
<ds:datastoreItem xmlns:ds="http://schemas.openxmlformats.org/officeDocument/2006/customXml" ds:itemID="{01E84A1C-2814-43A7-9448-348326113A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5BA3906-9696-4247-AC0D-DD5C26B2A70A}">
  <ds:schemaRefs>
    <ds:schemaRef ds:uri="http://www.w3.org/XML/1998/namespace"/>
    <ds:schemaRef ds:uri="http://purl.org/dc/dcmitype/"/>
    <ds:schemaRef ds:uri="http://purl.org/dc/elements/1.1/"/>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230e9df3-be65-4c73-a93b-d1236ebd677e"/>
    <ds:schemaRef ds:uri="http://schemas.microsoft.com/sharepoint/v3"/>
    <ds:schemaRef ds:uri="16c05727-aa75-4e4a-9b5f-8a80a1165891"/>
    <ds:schemaRef ds:uri="71af3243-3dd4-4a8d-8c0d-dd76da1f02a5"/>
    <ds:schemaRef ds:uri="http://purl.org/dc/te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sales pitch</Template>
  <TotalTime>671</TotalTime>
  <Words>380</Words>
  <Application>Microsoft Office PowerPoint</Application>
  <PresentationFormat>Widescreen</PresentationFormat>
  <Paragraphs>61</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charter</vt:lpstr>
      <vt:lpstr>Tenorite</vt:lpstr>
      <vt:lpstr>Monoline</vt:lpstr>
      <vt:lpstr>Quantum Simulators</vt:lpstr>
      <vt:lpstr>Types of quantum Hardwares</vt:lpstr>
      <vt:lpstr>Functions of a quantum simulator</vt:lpstr>
      <vt:lpstr>Available simulators</vt:lpstr>
      <vt:lpstr>Software comparison</vt:lpstr>
      <vt:lpstr>Hardware comparison</vt:lpstr>
      <vt:lpstr>Literature review</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Rajesh Sathya Kumar (Student)</dc:creator>
  <cp:lastModifiedBy>Rajesh Sathya Kumar (Student)</cp:lastModifiedBy>
  <cp:revision>3</cp:revision>
  <dcterms:created xsi:type="dcterms:W3CDTF">2022-01-21T18:48:34Z</dcterms:created>
  <dcterms:modified xsi:type="dcterms:W3CDTF">2022-01-22T05:59:53Z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