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77" r:id="rId6"/>
    <p:sldId id="261" r:id="rId7"/>
    <p:sldId id="289"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3/19/2022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397624" y="4434840"/>
            <a:ext cx="7960188" cy="1122202"/>
          </a:xfrm>
        </p:spPr>
        <p:txBody>
          <a:bodyPr/>
          <a:lstStyle/>
          <a:p>
            <a:r>
              <a:rPr lang="en-US" dirty="0"/>
              <a:t>Quantum performance metrics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445657" y="5557042"/>
            <a:ext cx="4941770" cy="396660"/>
          </a:xfrm>
        </p:spPr>
        <p:txBody>
          <a:bodyPr/>
          <a:lstStyle/>
          <a:p>
            <a:r>
              <a:rPr lang="en-US" dirty="0"/>
              <a:t>Rajesh Sathya Kumar</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596382" y="1007707"/>
            <a:ext cx="3171825" cy="414571"/>
          </a:xfrm>
        </p:spPr>
        <p:txBody>
          <a:bodyPr>
            <a:normAutofit fontScale="90000"/>
          </a:bodyPr>
          <a:lstStyle/>
          <a:p>
            <a:r>
              <a:rPr lang="en-ZA" dirty="0"/>
              <a:t>CIRCUIT DEPTH</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61696" y="1552575"/>
            <a:ext cx="5711113" cy="920037"/>
          </a:xfrm>
        </p:spPr>
        <p:txBody>
          <a:bodyPr>
            <a:normAutofit/>
          </a:bodyPr>
          <a:lstStyle/>
          <a:p>
            <a:pPr algn="just"/>
            <a:r>
              <a:rPr lang="en-US" dirty="0"/>
              <a:t>The length of the longest path from the input to output or the minimum amount of time taken to execute the circuit (assuming every gate operation are performed in same time-step)</a:t>
            </a:r>
          </a:p>
        </p:txBody>
      </p:sp>
      <p:sp>
        <p:nvSpPr>
          <p:cNvPr id="7" name="Title 1">
            <a:extLst>
              <a:ext uri="{FF2B5EF4-FFF2-40B4-BE49-F238E27FC236}">
                <a16:creationId xmlns:a16="http://schemas.microsoft.com/office/drawing/2014/main" id="{A455BA6D-618A-4EBE-A29D-2E368B68B9F4}"/>
              </a:ext>
              <a:ext uri="{C183D7F6-B498-43B3-948B-1728B52AA6E4}">
                <adec:decorative xmlns:adec="http://schemas.microsoft.com/office/drawing/2017/decorative" val="0"/>
              </a:ext>
            </a:extLst>
          </p:cNvPr>
          <p:cNvSpPr txBox="1">
            <a:spLocks/>
          </p:cNvSpPr>
          <p:nvPr/>
        </p:nvSpPr>
        <p:spPr>
          <a:xfrm>
            <a:off x="531068" y="2834660"/>
            <a:ext cx="3171825" cy="414571"/>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ZA" dirty="0"/>
              <a:t>CIRCUIT WIDTH</a:t>
            </a:r>
          </a:p>
        </p:txBody>
      </p:sp>
      <p:sp>
        <p:nvSpPr>
          <p:cNvPr id="8" name="Subtitle 2">
            <a:extLst>
              <a:ext uri="{FF2B5EF4-FFF2-40B4-BE49-F238E27FC236}">
                <a16:creationId xmlns:a16="http://schemas.microsoft.com/office/drawing/2014/main" id="{A9D46FAB-D389-4B68-A02A-A73B12730FB8}"/>
              </a:ext>
              <a:ext uri="{C183D7F6-B498-43B3-948B-1728B52AA6E4}">
                <adec:decorative xmlns:adec="http://schemas.microsoft.com/office/drawing/2017/decorative" val="0"/>
              </a:ext>
            </a:extLst>
          </p:cNvPr>
          <p:cNvSpPr txBox="1">
            <a:spLocks/>
          </p:cNvSpPr>
          <p:nvPr/>
        </p:nvSpPr>
        <p:spPr>
          <a:xfrm>
            <a:off x="596383" y="3379529"/>
            <a:ext cx="4787382" cy="58598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circuit width is the total number of input qubits and bits used in the circuit.</a:t>
            </a:r>
          </a:p>
        </p:txBody>
      </p:sp>
      <p:sp>
        <p:nvSpPr>
          <p:cNvPr id="9" name="Title 1">
            <a:extLst>
              <a:ext uri="{FF2B5EF4-FFF2-40B4-BE49-F238E27FC236}">
                <a16:creationId xmlns:a16="http://schemas.microsoft.com/office/drawing/2014/main" id="{C49F9F7B-25DF-4D2B-9CC4-33448633B964}"/>
              </a:ext>
              <a:ext uri="{C183D7F6-B498-43B3-948B-1728B52AA6E4}">
                <adec:decorative xmlns:adec="http://schemas.microsoft.com/office/drawing/2017/decorative" val="0"/>
              </a:ext>
            </a:extLst>
          </p:cNvPr>
          <p:cNvSpPr txBox="1">
            <a:spLocks/>
          </p:cNvSpPr>
          <p:nvPr/>
        </p:nvSpPr>
        <p:spPr>
          <a:xfrm>
            <a:off x="572084" y="4247042"/>
            <a:ext cx="3171825" cy="414571"/>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ZA" dirty="0"/>
              <a:t>QUANTUM VOLUME</a:t>
            </a:r>
          </a:p>
        </p:txBody>
      </p:sp>
      <p:sp>
        <p:nvSpPr>
          <p:cNvPr id="10" name="Subtitle 2">
            <a:extLst>
              <a:ext uri="{FF2B5EF4-FFF2-40B4-BE49-F238E27FC236}">
                <a16:creationId xmlns:a16="http://schemas.microsoft.com/office/drawing/2014/main" id="{AEECB847-C7D5-4E11-84CC-6B05526BCA98}"/>
              </a:ext>
              <a:ext uri="{C183D7F6-B498-43B3-948B-1728B52AA6E4}">
                <adec:decorative xmlns:adec="http://schemas.microsoft.com/office/drawing/2017/decorative" val="0"/>
              </a:ext>
            </a:extLst>
          </p:cNvPr>
          <p:cNvSpPr txBox="1">
            <a:spLocks/>
          </p:cNvSpPr>
          <p:nvPr/>
        </p:nvSpPr>
        <p:spPr>
          <a:xfrm>
            <a:off x="637398" y="4791910"/>
            <a:ext cx="5160023" cy="920037"/>
          </a:xfrm>
          <a:prstGeom prst="rect">
            <a:avLst/>
          </a:prstGeom>
        </p:spPr>
        <p:txBody>
          <a:bodyPr vert="horz" lIns="91440" tIns="45720" rIns="91440" bIns="45720" rtlCol="0">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It is defined as the average performance on a set of random circuits. If a quantum computer can execute an algorithm successfully (error-free) with n qubits, its quantum volume is 2^n.</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02242821-0BDF-4724-A17D-61BDC0F6A62C}"/>
              </a:ext>
            </a:extLst>
          </p:cNvPr>
          <p:cNvPicPr>
            <a:picLocks noChangeAspect="1"/>
          </p:cNvPicPr>
          <p:nvPr/>
        </p:nvPicPr>
        <p:blipFill>
          <a:blip r:embed="rId2"/>
          <a:stretch>
            <a:fillRect/>
          </a:stretch>
        </p:blipFill>
        <p:spPr>
          <a:xfrm>
            <a:off x="1166460" y="2009937"/>
            <a:ext cx="4938871" cy="3677882"/>
          </a:xfrm>
          <a:prstGeom prst="rect">
            <a:avLst/>
          </a:prstGeom>
        </p:spPr>
      </p:pic>
      <p:pic>
        <p:nvPicPr>
          <p:cNvPr id="34" name="Picture 33">
            <a:extLst>
              <a:ext uri="{FF2B5EF4-FFF2-40B4-BE49-F238E27FC236}">
                <a16:creationId xmlns:a16="http://schemas.microsoft.com/office/drawing/2014/main" id="{2A8D1CA1-048F-4AFD-818A-B804DCE5EBC5}"/>
              </a:ext>
            </a:extLst>
          </p:cNvPr>
          <p:cNvPicPr>
            <a:picLocks noChangeAspect="1"/>
          </p:cNvPicPr>
          <p:nvPr/>
        </p:nvPicPr>
        <p:blipFill>
          <a:blip r:embed="rId3"/>
          <a:stretch>
            <a:fillRect/>
          </a:stretch>
        </p:blipFill>
        <p:spPr>
          <a:xfrm>
            <a:off x="6327303" y="2009938"/>
            <a:ext cx="4580183" cy="3677882"/>
          </a:xfrm>
          <a:prstGeom prst="rect">
            <a:avLst/>
          </a:prstGeom>
        </p:spPr>
      </p:pic>
      <p:sp>
        <p:nvSpPr>
          <p:cNvPr id="35" name="TextBox 34">
            <a:extLst>
              <a:ext uri="{FF2B5EF4-FFF2-40B4-BE49-F238E27FC236}">
                <a16:creationId xmlns:a16="http://schemas.microsoft.com/office/drawing/2014/main" id="{1FC1D968-9DB9-4A60-BFF1-04E477EDAF3F}"/>
              </a:ext>
            </a:extLst>
          </p:cNvPr>
          <p:cNvSpPr txBox="1"/>
          <p:nvPr/>
        </p:nvSpPr>
        <p:spPr>
          <a:xfrm>
            <a:off x="1101011" y="765110"/>
            <a:ext cx="7763069" cy="523220"/>
          </a:xfrm>
          <a:prstGeom prst="rect">
            <a:avLst/>
          </a:prstGeom>
          <a:noFill/>
        </p:spPr>
        <p:txBody>
          <a:bodyPr wrap="square" rtlCol="0">
            <a:spAutoFit/>
          </a:bodyPr>
          <a:lstStyle/>
          <a:p>
            <a:r>
              <a:rPr lang="en-US" sz="2800" u="sng" dirty="0"/>
              <a:t>Component-level Performance Metrics</a:t>
            </a:r>
          </a:p>
        </p:txBody>
      </p:sp>
      <p:sp>
        <p:nvSpPr>
          <p:cNvPr id="36" name="TextBox 35">
            <a:extLst>
              <a:ext uri="{FF2B5EF4-FFF2-40B4-BE49-F238E27FC236}">
                <a16:creationId xmlns:a16="http://schemas.microsoft.com/office/drawing/2014/main" id="{D5785231-A0C1-4C7D-AD30-6102B4302D71}"/>
              </a:ext>
            </a:extLst>
          </p:cNvPr>
          <p:cNvSpPr txBox="1"/>
          <p:nvPr/>
        </p:nvSpPr>
        <p:spPr>
          <a:xfrm>
            <a:off x="1287625" y="5908224"/>
            <a:ext cx="4877104" cy="276999"/>
          </a:xfrm>
          <a:prstGeom prst="rect">
            <a:avLst/>
          </a:prstGeom>
          <a:noFill/>
        </p:spPr>
        <p:txBody>
          <a:bodyPr wrap="none" rtlCol="0">
            <a:spAutoFit/>
          </a:bodyPr>
          <a:lstStyle/>
          <a:p>
            <a:r>
              <a:rPr lang="en-US" sz="1200" dirty="0"/>
              <a:t>Fig1: Component level benchmark by Amazon bracket for </a:t>
            </a:r>
            <a:r>
              <a:rPr lang="en-US" sz="1200" dirty="0" err="1"/>
              <a:t>IonQ</a:t>
            </a:r>
            <a:r>
              <a:rPr lang="en-US" sz="1200" dirty="0"/>
              <a:t> QPU [1]</a:t>
            </a:r>
          </a:p>
        </p:txBody>
      </p:sp>
      <p:sp>
        <p:nvSpPr>
          <p:cNvPr id="39" name="TextBox 38">
            <a:extLst>
              <a:ext uri="{FF2B5EF4-FFF2-40B4-BE49-F238E27FC236}">
                <a16:creationId xmlns:a16="http://schemas.microsoft.com/office/drawing/2014/main" id="{7DEA9CD4-975F-48ED-9DC6-77BC64243D3C}"/>
              </a:ext>
            </a:extLst>
          </p:cNvPr>
          <p:cNvSpPr txBox="1"/>
          <p:nvPr/>
        </p:nvSpPr>
        <p:spPr>
          <a:xfrm>
            <a:off x="6327302" y="5862057"/>
            <a:ext cx="4877104" cy="276999"/>
          </a:xfrm>
          <a:prstGeom prst="rect">
            <a:avLst/>
          </a:prstGeom>
          <a:noFill/>
        </p:spPr>
        <p:txBody>
          <a:bodyPr wrap="square">
            <a:spAutoFit/>
          </a:bodyPr>
          <a:lstStyle/>
          <a:p>
            <a:r>
              <a:rPr lang="en-US" sz="1200" dirty="0"/>
              <a:t>Fig2: Component level benchmark by Google for its Weber Device [1]</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91FD4896-BE54-41FD-A46D-F76D381A8DC8}"/>
              </a:ext>
            </a:extLst>
          </p:cNvPr>
          <p:cNvPicPr>
            <a:picLocks noChangeAspect="1"/>
          </p:cNvPicPr>
          <p:nvPr/>
        </p:nvPicPr>
        <p:blipFill>
          <a:blip r:embed="rId2"/>
          <a:stretch>
            <a:fillRect/>
          </a:stretch>
        </p:blipFill>
        <p:spPr>
          <a:xfrm>
            <a:off x="330970" y="1853214"/>
            <a:ext cx="11530059" cy="4061812"/>
          </a:xfrm>
          <a:prstGeom prst="rect">
            <a:avLst/>
          </a:prstGeom>
        </p:spPr>
      </p:pic>
      <p:sp>
        <p:nvSpPr>
          <p:cNvPr id="34" name="TextBox 33">
            <a:extLst>
              <a:ext uri="{FF2B5EF4-FFF2-40B4-BE49-F238E27FC236}">
                <a16:creationId xmlns:a16="http://schemas.microsoft.com/office/drawing/2014/main" id="{6C300657-4BCE-4B0D-9801-ADB8279340FC}"/>
              </a:ext>
            </a:extLst>
          </p:cNvPr>
          <p:cNvSpPr txBox="1"/>
          <p:nvPr/>
        </p:nvSpPr>
        <p:spPr>
          <a:xfrm>
            <a:off x="3295650" y="942974"/>
            <a:ext cx="6400800" cy="461665"/>
          </a:xfrm>
          <a:prstGeom prst="rect">
            <a:avLst/>
          </a:prstGeom>
          <a:noFill/>
        </p:spPr>
        <p:txBody>
          <a:bodyPr wrap="square" rtlCol="0">
            <a:spAutoFit/>
          </a:bodyPr>
          <a:lstStyle/>
          <a:p>
            <a:r>
              <a:rPr lang="en-US" sz="2400" b="1" dirty="0"/>
              <a:t>Application oriented performance benchmark</a:t>
            </a:r>
          </a:p>
        </p:txBody>
      </p:sp>
      <p:sp>
        <p:nvSpPr>
          <p:cNvPr id="35" name="TextBox 34">
            <a:extLst>
              <a:ext uri="{FF2B5EF4-FFF2-40B4-BE49-F238E27FC236}">
                <a16:creationId xmlns:a16="http://schemas.microsoft.com/office/drawing/2014/main" id="{5D7360C5-5839-41AB-B9E0-AB4488F3E6F0}"/>
              </a:ext>
            </a:extLst>
          </p:cNvPr>
          <p:cNvSpPr txBox="1"/>
          <p:nvPr/>
        </p:nvSpPr>
        <p:spPr>
          <a:xfrm>
            <a:off x="2108718" y="5990253"/>
            <a:ext cx="7217232" cy="276999"/>
          </a:xfrm>
          <a:prstGeom prst="rect">
            <a:avLst/>
          </a:prstGeom>
          <a:noFill/>
        </p:spPr>
        <p:txBody>
          <a:bodyPr wrap="none" rtlCol="0">
            <a:spAutoFit/>
          </a:bodyPr>
          <a:lstStyle/>
          <a:p>
            <a:r>
              <a:rPr lang="en-US" sz="1200" dirty="0"/>
              <a:t>Fig 3: Application oriented performance benchmark for Tutorial, subroutine and functional applications [1]</a:t>
            </a:r>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278292" y="781795"/>
            <a:ext cx="4952935" cy="525237"/>
          </a:xfrm>
        </p:spPr>
        <p:txBody>
          <a:bodyPr/>
          <a:lstStyle/>
          <a:p>
            <a:r>
              <a:rPr lang="en-US" dirty="0"/>
              <a:t>Current work:</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80735" y="1458750"/>
            <a:ext cx="7819249" cy="2142866"/>
          </a:xfrm>
        </p:spPr>
        <p:txBody>
          <a:bodyPr vert="horz" lIns="91440" tIns="45720" rIns="91440" bIns="45720" rtlCol="0" anchor="t">
            <a:normAutofit/>
          </a:bodyPr>
          <a:lstStyle/>
          <a:p>
            <a:r>
              <a:rPr lang="en-ZA" dirty="0"/>
              <a:t>Implemented the following algorithms in Qiskit and </a:t>
            </a:r>
            <a:r>
              <a:rPr lang="en-ZA" dirty="0" err="1"/>
              <a:t>Pennylane</a:t>
            </a:r>
            <a:r>
              <a:rPr lang="en-ZA" dirty="0"/>
              <a:t>: </a:t>
            </a:r>
          </a:p>
          <a:p>
            <a:pPr marL="285750" indent="-285750">
              <a:buFont typeface="Arial" panose="020B0604020202020204" pitchFamily="34" charset="0"/>
              <a:buChar char="•"/>
            </a:pPr>
            <a:r>
              <a:rPr lang="en-US" dirty="0"/>
              <a:t>Quantum Fourier Transform</a:t>
            </a:r>
          </a:p>
          <a:p>
            <a:pPr marL="285750" indent="-285750">
              <a:buFont typeface="Arial" panose="020B0604020202020204" pitchFamily="34" charset="0"/>
              <a:buChar char="•"/>
            </a:pPr>
            <a:r>
              <a:rPr lang="en-US" dirty="0"/>
              <a:t>Grover’s Search Algorithm </a:t>
            </a:r>
          </a:p>
          <a:p>
            <a:pPr marL="285750" indent="-285750">
              <a:buFont typeface="Arial" panose="020B0604020202020204" pitchFamily="34" charset="0"/>
              <a:buChar char="•"/>
            </a:pPr>
            <a:r>
              <a:rPr lang="en-US" dirty="0"/>
              <a:t>Variational Quantum </a:t>
            </a:r>
            <a:r>
              <a:rPr lang="en-US" dirty="0" err="1"/>
              <a:t>Eigensolver</a:t>
            </a:r>
            <a:endParaRPr lang="en-US" dirty="0"/>
          </a:p>
          <a:p>
            <a:pPr marL="285750" indent="-285750">
              <a:buFont typeface="Arial" panose="020B0604020202020204" pitchFamily="34" charset="0"/>
              <a:buChar char="•"/>
            </a:pPr>
            <a:r>
              <a:rPr lang="en-US" dirty="0"/>
              <a:t>Shor’s Order Finding</a:t>
            </a:r>
          </a:p>
          <a:p>
            <a:pPr marL="285750" indent="-285750">
              <a:buFont typeface="Arial" panose="020B0604020202020204" pitchFamily="34" charset="0"/>
              <a:buChar char="•"/>
            </a:pPr>
            <a:r>
              <a:rPr lang="en-US" noProof="1"/>
              <a:t>Hybrid Deep neural networks</a:t>
            </a:r>
          </a:p>
          <a:p>
            <a:pPr marL="285750" indent="-285750">
              <a:buFont typeface="Arial" panose="020B0604020202020204" pitchFamily="34" charset="0"/>
              <a:buChar char="•"/>
            </a:pPr>
            <a:endParaRPr lang="en-ZA"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7" name="Title 1">
            <a:extLst>
              <a:ext uri="{FF2B5EF4-FFF2-40B4-BE49-F238E27FC236}">
                <a16:creationId xmlns:a16="http://schemas.microsoft.com/office/drawing/2014/main" id="{54F5AED5-C316-4545-9500-B6C4E6BEB4B0}"/>
              </a:ext>
            </a:extLst>
          </p:cNvPr>
          <p:cNvSpPr txBox="1">
            <a:spLocks/>
          </p:cNvSpPr>
          <p:nvPr/>
        </p:nvSpPr>
        <p:spPr>
          <a:xfrm>
            <a:off x="1278292" y="3753334"/>
            <a:ext cx="4952935" cy="5252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Next steps:</a:t>
            </a:r>
          </a:p>
        </p:txBody>
      </p:sp>
      <p:sp>
        <p:nvSpPr>
          <p:cNvPr id="8" name="Content Placeholder 2">
            <a:extLst>
              <a:ext uri="{FF2B5EF4-FFF2-40B4-BE49-F238E27FC236}">
                <a16:creationId xmlns:a16="http://schemas.microsoft.com/office/drawing/2014/main" id="{3722B653-BCB6-4990-9172-EA95C345BEF3}"/>
              </a:ext>
            </a:extLst>
          </p:cNvPr>
          <p:cNvSpPr txBox="1">
            <a:spLocks/>
          </p:cNvSpPr>
          <p:nvPr/>
        </p:nvSpPr>
        <p:spPr>
          <a:xfrm>
            <a:off x="1333885" y="4430288"/>
            <a:ext cx="7604841" cy="161762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ZA" noProof="1"/>
              <a:t>Reading more literatures on other existing performance metrics and noise models</a:t>
            </a:r>
          </a:p>
          <a:p>
            <a:pPr marL="285750" indent="-285750" algn="just">
              <a:buFont typeface="Arial" panose="020B0604020202020204" pitchFamily="34" charset="0"/>
              <a:buChar char="•"/>
            </a:pPr>
            <a:r>
              <a:rPr lang="en-ZA" noProof="1"/>
              <a:t>Implementing the performance metrics with different simulators for the algorithms listed above</a:t>
            </a:r>
          </a:p>
          <a:p>
            <a:pPr marL="285750" indent="-285750" algn="just">
              <a:buFont typeface="Arial" panose="020B0604020202020204" pitchFamily="34" charset="0"/>
              <a:buChar char="•"/>
            </a:pPr>
            <a:r>
              <a:rPr lang="en-ZA" noProof="1"/>
              <a:t>Reading Part III, chapter 8, 9, 10, 11 on Quantum noise and error correction from Quantum Information Book by Nielson and Chung</a:t>
            </a:r>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F52FCFDC-8A73-4989-B57F-193D8A51D170}"/>
              </a:ext>
            </a:extLst>
          </p:cNvPr>
          <p:cNvSpPr txBox="1"/>
          <p:nvPr/>
        </p:nvSpPr>
        <p:spPr>
          <a:xfrm>
            <a:off x="718457" y="849086"/>
            <a:ext cx="2015412" cy="369332"/>
          </a:xfrm>
          <a:prstGeom prst="rect">
            <a:avLst/>
          </a:prstGeom>
          <a:noFill/>
        </p:spPr>
        <p:txBody>
          <a:bodyPr wrap="square" rtlCol="0">
            <a:spAutoFit/>
          </a:bodyPr>
          <a:lstStyle/>
          <a:p>
            <a:r>
              <a:rPr lang="en-US" dirty="0">
                <a:solidFill>
                  <a:schemeClr val="bg2"/>
                </a:solidFill>
              </a:rPr>
              <a:t>References:</a:t>
            </a:r>
          </a:p>
        </p:txBody>
      </p:sp>
      <p:sp>
        <p:nvSpPr>
          <p:cNvPr id="30" name="TextBox 29">
            <a:extLst>
              <a:ext uri="{FF2B5EF4-FFF2-40B4-BE49-F238E27FC236}">
                <a16:creationId xmlns:a16="http://schemas.microsoft.com/office/drawing/2014/main" id="{743CCDDD-E4B1-42C0-8714-E9831F2627C5}"/>
              </a:ext>
            </a:extLst>
          </p:cNvPr>
          <p:cNvSpPr txBox="1"/>
          <p:nvPr/>
        </p:nvSpPr>
        <p:spPr>
          <a:xfrm>
            <a:off x="886409" y="1642188"/>
            <a:ext cx="9694505" cy="923330"/>
          </a:xfrm>
          <a:prstGeom prst="rect">
            <a:avLst/>
          </a:prstGeom>
          <a:noFill/>
        </p:spPr>
        <p:txBody>
          <a:bodyPr wrap="square" rtlCol="0">
            <a:spAutoFit/>
          </a:bodyPr>
          <a:lstStyle/>
          <a:p>
            <a:pPr marL="342900" indent="-342900" algn="just">
              <a:buAutoNum type="arabicPeriod"/>
            </a:pPr>
            <a:r>
              <a:rPr lang="en-US" dirty="0">
                <a:solidFill>
                  <a:schemeClr val="bg2"/>
                </a:solidFill>
              </a:rPr>
              <a:t>Application-Oriented Performance Benchmarks for Quantum Computing, Thomas </a:t>
            </a:r>
            <a:r>
              <a:rPr lang="en-US" dirty="0" err="1">
                <a:solidFill>
                  <a:schemeClr val="bg2"/>
                </a:solidFill>
              </a:rPr>
              <a:t>Lubinski</a:t>
            </a:r>
            <a:r>
              <a:rPr lang="en-US" dirty="0">
                <a:solidFill>
                  <a:schemeClr val="bg2"/>
                </a:solidFill>
              </a:rPr>
              <a:t>, Sonika Johri, Paul </a:t>
            </a:r>
            <a:r>
              <a:rPr lang="en-US" dirty="0" err="1">
                <a:solidFill>
                  <a:schemeClr val="bg2"/>
                </a:solidFill>
              </a:rPr>
              <a:t>Varosy</a:t>
            </a:r>
            <a:r>
              <a:rPr lang="en-US" dirty="0">
                <a:solidFill>
                  <a:schemeClr val="bg2"/>
                </a:solidFill>
              </a:rPr>
              <a:t>, Jeremiah Coleman, </a:t>
            </a:r>
            <a:r>
              <a:rPr lang="en-US" dirty="0" err="1">
                <a:solidFill>
                  <a:schemeClr val="bg2"/>
                </a:solidFill>
              </a:rPr>
              <a:t>Luning</a:t>
            </a:r>
            <a:r>
              <a:rPr lang="en-US" dirty="0">
                <a:solidFill>
                  <a:schemeClr val="bg2"/>
                </a:solidFill>
              </a:rPr>
              <a:t> Zhao, Jason </a:t>
            </a:r>
            <a:r>
              <a:rPr lang="en-US" dirty="0" err="1">
                <a:solidFill>
                  <a:schemeClr val="bg2"/>
                </a:solidFill>
              </a:rPr>
              <a:t>Necaise</a:t>
            </a:r>
            <a:r>
              <a:rPr lang="en-US" dirty="0">
                <a:solidFill>
                  <a:schemeClr val="bg2"/>
                </a:solidFill>
              </a:rPr>
              <a:t>, Charles H. Baldwin, Karl Mayer, and Timothy Proctor, arXiv:2110.03137</a:t>
            </a:r>
          </a:p>
        </p:txBody>
      </p:sp>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150</TotalTime>
  <Words>275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Monoline</vt:lpstr>
      <vt:lpstr>Quantum performance metrics</vt:lpstr>
      <vt:lpstr>CIRCUIT DEPTH</vt:lpstr>
      <vt:lpstr>PowerPoint Presentation</vt:lpstr>
      <vt:lpstr>PowerPoint Presentation</vt:lpstr>
      <vt:lpstr>Current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Noise models</dc:title>
  <dc:creator>Rajesh Sathya Kumar (Student)</dc:creator>
  <cp:lastModifiedBy>Rajesh Sathya Kumar (Student)</cp:lastModifiedBy>
  <cp:revision>5</cp:revision>
  <dcterms:created xsi:type="dcterms:W3CDTF">2022-01-28T20:29:30Z</dcterms:created>
  <dcterms:modified xsi:type="dcterms:W3CDTF">2022-03-19T23:41:11Z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