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95" r:id="rId6"/>
    <p:sldId id="277" r:id="rId7"/>
    <p:sldId id="262" r:id="rId8"/>
    <p:sldId id="289" r:id="rId9"/>
    <p:sldId id="294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cbMKt079l8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7.02500.pdf" TargetMode="External"/><Relationship Id="rId2" Type="http://schemas.openxmlformats.org/officeDocument/2006/relationships/hyperlink" Target="https://learn.qiskit.org/course/quantum-hardware/introduction-to-quantum-error-correction-via-the-repetition-cod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rxiv.org/abs/2110.14108" TargetMode="External"/><Relationship Id="rId5" Type="http://schemas.openxmlformats.org/officeDocument/2006/relationships/hyperlink" Target="https://pennylane.ai/qml/demos/quantum_volume.html" TargetMode="External"/><Relationship Id="rId4" Type="http://schemas.openxmlformats.org/officeDocument/2006/relationships/hyperlink" Target="https://arxiv.org/pdf/1811.12926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aps.org/prl/abstract/10.1103/PhysRevLett.119.180509" TargetMode="External"/><Relationship Id="rId7" Type="http://schemas.openxmlformats.org/officeDocument/2006/relationships/hyperlink" Target="https://pennylane.ai/qml/demos/tutorial_error_mitigation.html" TargetMode="External"/><Relationship Id="rId2" Type="http://schemas.openxmlformats.org/officeDocument/2006/relationships/hyperlink" Target="https://arxiv.org/abs/2008.11294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rxiv.org/abs/2112.10380" TargetMode="External"/><Relationship Id="rId5" Type="http://schemas.openxmlformats.org/officeDocument/2006/relationships/hyperlink" Target="https://ieeexplore.ieee.org/document/9259940" TargetMode="External"/><Relationship Id="rId4" Type="http://schemas.openxmlformats.org/officeDocument/2006/relationships/hyperlink" Target="https://journals.aps.org/prx/abstract/10.1103/PhysRevX.7.021050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6506" y="4434840"/>
            <a:ext cx="8521305" cy="1122202"/>
          </a:xfrm>
        </p:spPr>
        <p:txBody>
          <a:bodyPr/>
          <a:lstStyle/>
          <a:p>
            <a:r>
              <a:rPr lang="en-US" dirty="0"/>
              <a:t>Quantum computing benchmarks and quantum noise mitigation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1820" y="5562370"/>
            <a:ext cx="4941770" cy="396660"/>
          </a:xfrm>
        </p:spPr>
        <p:txBody>
          <a:bodyPr/>
          <a:lstStyle/>
          <a:p>
            <a:r>
              <a:rPr lang="en-US" dirty="0"/>
              <a:t>Rajesh Sathya Kumar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map&#10;&#10;Description automatically generated">
            <a:extLst>
              <a:ext uri="{FF2B5EF4-FFF2-40B4-BE49-F238E27FC236}">
                <a16:creationId xmlns:a16="http://schemas.microsoft.com/office/drawing/2014/main" id="{109BA5CB-5F8A-4679-A4AA-7EE155C40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72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A4CB91-FACA-4C57-94EC-2AFFF9FC0174}"/>
              </a:ext>
            </a:extLst>
          </p:cNvPr>
          <p:cNvSpPr txBox="1"/>
          <p:nvPr/>
        </p:nvSpPr>
        <p:spPr>
          <a:xfrm>
            <a:off x="2351314" y="6372808"/>
            <a:ext cx="6193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https://www.youtube.com/watch?v=gcbMKt079l8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9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989045"/>
            <a:ext cx="6616183" cy="647837"/>
          </a:xfrm>
        </p:spPr>
        <p:txBody>
          <a:bodyPr/>
          <a:lstStyle/>
          <a:p>
            <a:r>
              <a:rPr lang="en-ZA" dirty="0"/>
              <a:t>Quantum computing roadmap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474" y="2177726"/>
            <a:ext cx="5207262" cy="407378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Implement Error Correction</a:t>
            </a:r>
          </a:p>
          <a:p>
            <a:pPr marL="342900" indent="-342900">
              <a:buAutoNum type="arabicPeriod"/>
            </a:pPr>
            <a:r>
              <a:rPr lang="en-US" sz="2000" dirty="0"/>
              <a:t>Show Error Correction gets better with more qubits</a:t>
            </a:r>
          </a:p>
          <a:p>
            <a:pPr marL="342900" indent="-342900">
              <a:buAutoNum type="arabicPeriod"/>
            </a:pPr>
            <a:r>
              <a:rPr lang="en-US" sz="2000" dirty="0"/>
              <a:t>Make 1 logical qubit with endless coherency</a:t>
            </a:r>
          </a:p>
          <a:p>
            <a:pPr marL="342900" indent="-342900">
              <a:buAutoNum type="arabicPeriod"/>
            </a:pPr>
            <a:r>
              <a:rPr lang="en-US" sz="2000" dirty="0"/>
              <a:t>Make 2 logical qubits with 2-qubit operations</a:t>
            </a:r>
          </a:p>
          <a:p>
            <a:pPr marL="342900" indent="-342900">
              <a:buAutoNum type="arabicPeriod"/>
            </a:pPr>
            <a:r>
              <a:rPr lang="en-US" sz="2000" dirty="0"/>
              <a:t>Tile Thousands of logical qubits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 err="1"/>
              <a:t>Divicenzo’s</a:t>
            </a:r>
            <a:r>
              <a:rPr lang="en-US" dirty="0"/>
              <a:t> criteria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22F9F5-050B-4B4B-B93B-51FB215141B2}"/>
              </a:ext>
            </a:extLst>
          </p:cNvPr>
          <p:cNvSpPr txBox="1"/>
          <p:nvPr/>
        </p:nvSpPr>
        <p:spPr>
          <a:xfrm>
            <a:off x="2024743" y="2217740"/>
            <a:ext cx="78079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Quantum computation: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-------------------------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1. A Scalable Physical System with well characterized qubits</a:t>
            </a:r>
          </a:p>
          <a:p>
            <a:r>
              <a:rPr lang="en-US" dirty="0">
                <a:solidFill>
                  <a:schemeClr val="bg1"/>
                </a:solidFill>
              </a:rPr>
              <a:t>2. The ability to initialize the state of the qubits to a simple fiducial state</a:t>
            </a:r>
          </a:p>
          <a:p>
            <a:r>
              <a:rPr lang="en-US" dirty="0">
                <a:solidFill>
                  <a:schemeClr val="bg1"/>
                </a:solidFill>
              </a:rPr>
              <a:t>3. Long Relevant Decoherence times </a:t>
            </a:r>
          </a:p>
          <a:p>
            <a:r>
              <a:rPr lang="en-US" dirty="0">
                <a:solidFill>
                  <a:schemeClr val="bg1"/>
                </a:solidFill>
              </a:rPr>
              <a:t>4. A “UNIVERSAL” set of quantum gates</a:t>
            </a:r>
          </a:p>
          <a:p>
            <a:r>
              <a:rPr lang="en-US" dirty="0">
                <a:solidFill>
                  <a:schemeClr val="bg1"/>
                </a:solidFill>
              </a:rPr>
              <a:t>5. A Qubit-specific measurement capability</a:t>
            </a:r>
          </a:p>
          <a:p>
            <a:r>
              <a:rPr lang="en-US" dirty="0"/>
              <a:t>. </a:t>
            </a:r>
          </a:p>
          <a:p>
            <a:r>
              <a:rPr lang="en-US" dirty="0">
                <a:solidFill>
                  <a:schemeClr val="bg1"/>
                </a:solidFill>
              </a:rPr>
              <a:t>For Quantum Communication:</a:t>
            </a:r>
          </a:p>
          <a:p>
            <a:r>
              <a:rPr lang="en-US" dirty="0">
                <a:solidFill>
                  <a:schemeClr val="bg1"/>
                </a:solidFill>
              </a:rPr>
              <a:t>----------------------------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Ability to interconvert stationary and flying qubits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ability to faithfully transmit flying qubits between specified locations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5604" y="1933885"/>
            <a:ext cx="6949750" cy="3548083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Textbook / e-Books:</a:t>
            </a:r>
            <a:br>
              <a:rPr lang="en-US" b="0" dirty="0"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[1]Quantum Computation and Quantum Information, Michael A. Nielsen &amp; Isaac L. Chuang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[2] Investigating Quantum hardware using Quantum Circuits </a:t>
            </a:r>
            <a:r>
              <a:rPr lang="en-US" b="0" i="0" u="sng" strike="noStrike" dirty="0">
                <a:solidFill>
                  <a:srgbClr val="1155CC"/>
                </a:solidFill>
                <a:effectLst/>
                <a:hlinkClick r:id="rId2"/>
              </a:rPr>
              <a:t>https://learn.qiskit.org/course/quantum-hardware/introduction-to-quantum-error-correction-via-the-repetition-code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Measuring Quantum Computer Performance:</a:t>
            </a:r>
            <a:br>
              <a:rPr lang="en-US" b="0" dirty="0"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[1] Overview and Comparison of Gate Level Quantum Software Platforms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sng" strike="noStrike" dirty="0">
                <a:solidFill>
                  <a:srgbClr val="1155CC"/>
                </a:solidFill>
                <a:effectLst/>
                <a:hlinkClick r:id="rId3"/>
              </a:rPr>
              <a:t>https://arxiv.org/pdf/1807.02500.pdf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[2] Validating quantum computers using randomized model circuits (Quantum Volume)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sng" strike="noStrike" dirty="0">
                <a:solidFill>
                  <a:srgbClr val="1155CC"/>
                </a:solidFill>
                <a:effectLst/>
                <a:hlinkClick r:id="rId4"/>
              </a:rPr>
              <a:t>https://arxiv.org/pdf/1811.12926.pdf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[3] Quantum Volume,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Pennylane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sng" strike="noStrike" dirty="0">
                <a:solidFill>
                  <a:srgbClr val="1155CC"/>
                </a:solidFill>
                <a:effectLst/>
                <a:hlinkClick r:id="rId5"/>
              </a:rPr>
              <a:t>https://pennylane.ai/qml/demos/quantum_volume.html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[4] CLOPS definition from IBM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sng" strike="noStrike" dirty="0">
                <a:solidFill>
                  <a:srgbClr val="1155CC"/>
                </a:solidFill>
                <a:effectLst/>
                <a:hlinkClick r:id="rId6"/>
              </a:rPr>
              <a:t>https://arxiv.org/abs/2110.14108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48200" y="1238522"/>
            <a:ext cx="6949750" cy="4555789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Quantum Noise Error Correction: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[1] T. Proctor, K.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Rudinger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K. Young, E. Nielsen, R. Blume-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Kohout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“Measuring the Capabilities of Quantum Computers”, arXiv:2008.11294 (2020).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sng" strike="noStrike" dirty="0">
                <a:solidFill>
                  <a:srgbClr val="1155CC"/>
                </a:solidFill>
                <a:effectLst/>
                <a:hlinkClick r:id="rId2"/>
              </a:rPr>
              <a:t>https://arxiv.org/abs/2008.11294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[2] K.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Temme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S.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Bravyi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J. M. Gambetta “Error Mitigation for Short-Depth Quantum Circuits”, Phys. Rev. Lett. 119, 180509 (2017).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sng" strike="noStrike" dirty="0">
                <a:solidFill>
                  <a:srgbClr val="1155CC"/>
                </a:solidFill>
                <a:effectLst/>
                <a:hlinkClick r:id="rId3"/>
              </a:rPr>
              <a:t>https://journals.aps.org/prl/abstract/10.1103/PhysRevLett.119.180509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[3] Y. Li, S. C. Benjamin “Efficient Variational Quantum Simulator Incorporating Active Error Minimization”, Phys. Rev. X 7, 021050 (2017).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sng" strike="noStrike" dirty="0">
                <a:solidFill>
                  <a:srgbClr val="1155CC"/>
                </a:solidFill>
                <a:effectLst/>
                <a:hlinkClick r:id="rId4"/>
              </a:rPr>
              <a:t>https://journals.aps.org/prx/abstract/10.1103/PhysRevX.7.021050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[4] T.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Giurgica-Tiron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Y. Hindy, R. LaRose, A. Mari, W. J. Zeng “Digital zero noise extrapolation for quantum error mitigation”, IEEE International Conference on Quantum Computing and Engineering (2020).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sng" strike="noStrike" dirty="0">
                <a:solidFill>
                  <a:srgbClr val="1155CC"/>
                </a:solidFill>
                <a:effectLst/>
                <a:hlinkClick r:id="rId5"/>
              </a:rPr>
              <a:t>https://ieeexplore.ieee.org/document/9259940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[5] Variational Quantum-Neural Hybrid Error Mitigation, Shi-Xin Zhang, Zhou-Quan Wan, Chang-Yu Hsieh, Hong Yao,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Shengyu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Zhang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sng" strike="noStrike" dirty="0">
                <a:solidFill>
                  <a:srgbClr val="1155CC"/>
                </a:solidFill>
                <a:effectLst/>
                <a:hlinkClick r:id="rId6"/>
              </a:rPr>
              <a:t>https://arxiv.org/abs/2112.10380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[6] Error mitigation with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Mitiq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and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PennyLane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sng" strike="noStrike" dirty="0">
                <a:solidFill>
                  <a:srgbClr val="1155CC"/>
                </a:solidFill>
                <a:effectLst/>
                <a:hlinkClick r:id="rId7"/>
              </a:rPr>
              <a:t>https://pennylane.ai/qml/demos/tutorial_error_mitigation.html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451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8DA7-A39D-4257-9714-94976E8C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independent study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FDB62-6B67-4C52-B9F2-D907F73020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948454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Performance Benchmarks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Compare Performances of different quantum simulators</a:t>
            </a:r>
          </a:p>
          <a:p>
            <a:pPr marL="285750" indent="-285750">
              <a:buFontTx/>
              <a:buChar char="-"/>
            </a:pPr>
            <a:r>
              <a:rPr lang="en-US" dirty="0"/>
              <a:t>Implement benchmarks and compare different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6FC269-6FF1-431D-ACFF-261E2DBD438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150025"/>
            <a:ext cx="5431971" cy="557950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/>
              <a:t>Quantum Noise</a:t>
            </a:r>
          </a:p>
          <a:p>
            <a:r>
              <a:rPr lang="en-US" dirty="0"/>
              <a:t>- Study noise, noise models and error correction methods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650D82-26D3-4742-8D86-A321CA9334C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156405"/>
            <a:ext cx="5431971" cy="103486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u="sng" dirty="0"/>
              <a:t>Comparison performance of different Quantum Simulators and Error-Mitigation Techniques with a neural network architecture</a:t>
            </a:r>
          </a:p>
          <a:p>
            <a:pPr algn="just"/>
            <a:r>
              <a:rPr lang="en-US" dirty="0"/>
              <a:t>- Choose a dataset and compare the performance of a given Neural network architectures with different error correction methods and different simulators</a:t>
            </a:r>
          </a:p>
        </p:txBody>
      </p:sp>
    </p:spTree>
    <p:extLst>
      <p:ext uri="{BB962C8B-B14F-4D97-AF65-F5344CB8AC3E}">
        <p14:creationId xmlns:p14="http://schemas.microsoft.com/office/powerpoint/2010/main" val="175248049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42</TotalTime>
  <Words>616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Monoline</vt:lpstr>
      <vt:lpstr>Quantum computing benchmarks and quantum noise mitigation</vt:lpstr>
      <vt:lpstr>PowerPoint Presentation</vt:lpstr>
      <vt:lpstr>Quantum computing roadmap</vt:lpstr>
      <vt:lpstr>Divicenzo’s criteria</vt:lpstr>
      <vt:lpstr>References</vt:lpstr>
      <vt:lpstr>References</vt:lpstr>
      <vt:lpstr>Plan for the independent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 benchmarks and quantum noise mitigation</dc:title>
  <dc:creator>Rajesh Sathya Kumar (Student)</dc:creator>
  <cp:lastModifiedBy>Rajesh Sathya Kumar (Student)</cp:lastModifiedBy>
  <cp:revision>4</cp:revision>
  <dcterms:created xsi:type="dcterms:W3CDTF">2022-02-01T21:14:27Z</dcterms:created>
  <dcterms:modified xsi:type="dcterms:W3CDTF">2022-02-01T21:56:57Z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