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2/11/2022</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Quantum Noise and Error Correction</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Rajesh Sathya Kumar</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Terminologies</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475941" y="1518252"/>
            <a:ext cx="2120301"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Quantum Noise</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342899" y="2794293"/>
            <a:ext cx="2064667"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Decoherence</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698281" y="1974405"/>
            <a:ext cx="8535526" cy="646331"/>
          </a:xfrm>
          <a:prstGeom prst="rect">
            <a:avLst/>
          </a:prstGeom>
          <a:noFill/>
        </p:spPr>
        <p:txBody>
          <a:bodyPr wrap="square" rtlCol="0">
            <a:spAutoFit/>
          </a:bodyPr>
          <a:lstStyle/>
          <a:p>
            <a:pPr algn="just"/>
            <a:r>
              <a:rPr lang="en-US" sz="1200" dirty="0">
                <a:solidFill>
                  <a:schemeClr val="tx1">
                    <a:lumMod val="75000"/>
                    <a:lumOff val="25000"/>
                  </a:schemeClr>
                </a:solidFill>
                <a:latin typeface="Segoe UI" panose="020B0502040204020203" pitchFamily="34" charset="0"/>
                <a:cs typeface="Segoe UI" panose="020B0502040204020203" pitchFamily="34" charset="0"/>
              </a:rPr>
              <a:t>Noise describes all the things that can cause the quantum computers to malfunction. The source of quantum noise includes electromagnetic signals, earths magnetic field, due to which the qubit states inherently changes slightly from its original state</a:t>
            </a:r>
          </a:p>
        </p:txBody>
      </p:sp>
      <p:sp>
        <p:nvSpPr>
          <p:cNvPr id="33" name="TextBox 3D 1">
            <a:extLst>
              <a:ext uri="{FF2B5EF4-FFF2-40B4-BE49-F238E27FC236}">
                <a16:creationId xmlns:a16="http://schemas.microsoft.com/office/drawing/2014/main" id="{995E60F6-1184-4E46-87A1-B07654285B45}"/>
              </a:ext>
            </a:extLst>
          </p:cNvPr>
          <p:cNvSpPr txBox="1">
            <a:spLocks/>
          </p:cNvSpPr>
          <p:nvPr/>
        </p:nvSpPr>
        <p:spPr>
          <a:xfrm>
            <a:off x="698281" y="3251046"/>
            <a:ext cx="8535526" cy="276999"/>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This change in the qubit state due to environmental factors is called decoherence of qubits</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Error Correction using Repetition</a:t>
            </a:r>
          </a:p>
        </p:txBody>
      </p:sp>
      <p:pic>
        <p:nvPicPr>
          <p:cNvPr id="8" name="Content Placeholder 7">
            <a:extLst>
              <a:ext uri="{FF2B5EF4-FFF2-40B4-BE49-F238E27FC236}">
                <a16:creationId xmlns:a16="http://schemas.microsoft.com/office/drawing/2014/main" id="{558298FB-2D7F-4B42-916B-57C67A8F31D8}"/>
              </a:ext>
            </a:extLst>
          </p:cNvPr>
          <p:cNvPicPr>
            <a:picLocks noGrp="1" noChangeAspect="1"/>
          </p:cNvPicPr>
          <p:nvPr>
            <p:ph idx="1"/>
          </p:nvPr>
        </p:nvPicPr>
        <p:blipFill>
          <a:blip r:embed="rId2"/>
          <a:stretch>
            <a:fillRect/>
          </a:stretch>
        </p:blipFill>
        <p:spPr>
          <a:xfrm>
            <a:off x="1020056" y="1999181"/>
            <a:ext cx="4275190" cy="3734124"/>
          </a:xfrm>
        </p:spPr>
      </p:pic>
      <p:pic>
        <p:nvPicPr>
          <p:cNvPr id="10" name="Picture 9">
            <a:extLst>
              <a:ext uri="{FF2B5EF4-FFF2-40B4-BE49-F238E27FC236}">
                <a16:creationId xmlns:a16="http://schemas.microsoft.com/office/drawing/2014/main" id="{D6A4E535-1C1D-4431-9D1B-3CFB9636CF41}"/>
              </a:ext>
            </a:extLst>
          </p:cNvPr>
          <p:cNvPicPr>
            <a:picLocks noChangeAspect="1"/>
          </p:cNvPicPr>
          <p:nvPr/>
        </p:nvPicPr>
        <p:blipFill>
          <a:blip r:embed="rId3"/>
          <a:stretch>
            <a:fillRect/>
          </a:stretch>
        </p:blipFill>
        <p:spPr>
          <a:xfrm>
            <a:off x="6528063" y="1999181"/>
            <a:ext cx="4643881" cy="3735114"/>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A97EA-317D-4948-98E9-E710BB10E9EE}"/>
              </a:ext>
            </a:extLst>
          </p:cNvPr>
          <p:cNvSpPr>
            <a:spLocks noGrp="1"/>
          </p:cNvSpPr>
          <p:nvPr>
            <p:ph idx="1"/>
          </p:nvPr>
        </p:nvSpPr>
        <p:spPr>
          <a:xfrm>
            <a:off x="1090862" y="1507068"/>
            <a:ext cx="6387624" cy="1162653"/>
          </a:xfrm>
        </p:spPr>
        <p:txBody>
          <a:bodyPr>
            <a:normAutofit/>
          </a:bodyPr>
          <a:lstStyle/>
          <a:p>
            <a:pPr algn="just"/>
            <a:r>
              <a:rPr lang="en-US" i="0" dirty="0">
                <a:solidFill>
                  <a:srgbClr val="000000"/>
                </a:solidFill>
                <a:effectLst/>
                <a:latin typeface="+mj-lt"/>
              </a:rPr>
              <a:t>In general, a distance measure quantifies the extent to which two quantum states behave in the same way. While these distance measures are usually given by certain mathematical expressions, they often possess a simple operational meaning, i.e., they are related to the problem of distinguishing two systems.</a:t>
            </a:r>
            <a:endParaRPr lang="en-US" dirty="0">
              <a:latin typeface="+mj-lt"/>
            </a:endParaRPr>
          </a:p>
        </p:txBody>
      </p:sp>
      <p:sp>
        <p:nvSpPr>
          <p:cNvPr id="4" name="Title 3">
            <a:extLst>
              <a:ext uri="{FF2B5EF4-FFF2-40B4-BE49-F238E27FC236}">
                <a16:creationId xmlns:a16="http://schemas.microsoft.com/office/drawing/2014/main" id="{8AD18344-6564-4D94-AE99-A3A270E07956}"/>
              </a:ext>
            </a:extLst>
          </p:cNvPr>
          <p:cNvSpPr>
            <a:spLocks noGrp="1"/>
          </p:cNvSpPr>
          <p:nvPr>
            <p:ph type="title"/>
          </p:nvPr>
        </p:nvSpPr>
        <p:spPr/>
        <p:txBody>
          <a:bodyPr/>
          <a:lstStyle/>
          <a:p>
            <a:r>
              <a:rPr lang="en-US" dirty="0"/>
              <a:t>Quantum Distance Measures</a:t>
            </a:r>
          </a:p>
        </p:txBody>
      </p:sp>
      <p:sp>
        <p:nvSpPr>
          <p:cNvPr id="5" name="Text Placeholder 5" descr="2D Slides">
            <a:extLst>
              <a:ext uri="{FF2B5EF4-FFF2-40B4-BE49-F238E27FC236}">
                <a16:creationId xmlns:a16="http://schemas.microsoft.com/office/drawing/2014/main" id="{7ABAF802-CFAC-4659-A60E-8C0AC40C600A}"/>
              </a:ext>
            </a:extLst>
          </p:cNvPr>
          <p:cNvSpPr txBox="1">
            <a:spLocks/>
          </p:cNvSpPr>
          <p:nvPr/>
        </p:nvSpPr>
        <p:spPr>
          <a:xfrm>
            <a:off x="933142" y="3224893"/>
            <a:ext cx="6904573" cy="172266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dirty="0">
                <a:latin typeface="+mj-lt"/>
                <a:ea typeface="+mj-ea"/>
                <a:cs typeface="+mj-cs"/>
              </a:rPr>
              <a:t>References</a:t>
            </a:r>
          </a:p>
          <a:p>
            <a:pPr marL="0" indent="0" algn="just">
              <a:buNone/>
            </a:pPr>
            <a:endParaRPr lang="en-US" sz="1000" dirty="0">
              <a:latin typeface="+mj-lt"/>
              <a:ea typeface="+mj-ea"/>
              <a:cs typeface="+mj-cs"/>
            </a:endParaRPr>
          </a:p>
          <a:p>
            <a:pPr marL="0" indent="0" algn="just">
              <a:buNone/>
            </a:pPr>
            <a:r>
              <a:rPr lang="en-US" sz="1000" dirty="0">
                <a:latin typeface="+mj-lt"/>
                <a:ea typeface="+mj-ea"/>
                <a:cs typeface="+mj-cs"/>
              </a:rPr>
              <a:t>1. J. Chiaverini, D. </a:t>
            </a:r>
            <a:r>
              <a:rPr lang="en-US" sz="1000" dirty="0" err="1">
                <a:latin typeface="+mj-lt"/>
                <a:ea typeface="+mj-ea"/>
                <a:cs typeface="+mj-cs"/>
              </a:rPr>
              <a:t>Leibfried</a:t>
            </a:r>
            <a:r>
              <a:rPr lang="en-US" sz="1000" dirty="0">
                <a:latin typeface="+mj-lt"/>
                <a:ea typeface="+mj-ea"/>
                <a:cs typeface="+mj-cs"/>
              </a:rPr>
              <a:t>, T. </a:t>
            </a:r>
            <a:r>
              <a:rPr lang="en-US" sz="1000" dirty="0" err="1">
                <a:latin typeface="+mj-lt"/>
                <a:ea typeface="+mj-ea"/>
                <a:cs typeface="+mj-cs"/>
              </a:rPr>
              <a:t>Schaetz</a:t>
            </a:r>
            <a:r>
              <a:rPr lang="en-US" sz="1000" dirty="0">
                <a:latin typeface="+mj-lt"/>
                <a:ea typeface="+mj-ea"/>
                <a:cs typeface="+mj-cs"/>
              </a:rPr>
              <a:t>, M. D. Barrett, R. B. </a:t>
            </a:r>
            <a:r>
              <a:rPr lang="en-US" sz="1000" dirty="0" err="1">
                <a:latin typeface="+mj-lt"/>
                <a:ea typeface="+mj-ea"/>
                <a:cs typeface="+mj-cs"/>
              </a:rPr>
              <a:t>Blakestad</a:t>
            </a:r>
            <a:r>
              <a:rPr lang="en-US" sz="1000" dirty="0">
                <a:latin typeface="+mj-lt"/>
                <a:ea typeface="+mj-ea"/>
                <a:cs typeface="+mj-cs"/>
              </a:rPr>
              <a:t>, J. Britton, W. M. </a:t>
            </a:r>
            <a:r>
              <a:rPr lang="en-US" sz="1000" dirty="0" err="1">
                <a:latin typeface="+mj-lt"/>
                <a:ea typeface="+mj-ea"/>
                <a:cs typeface="+mj-cs"/>
              </a:rPr>
              <a:t>Itano</a:t>
            </a:r>
            <a:r>
              <a:rPr lang="en-US" sz="1000" dirty="0">
                <a:latin typeface="+mj-lt"/>
                <a:ea typeface="+mj-ea"/>
                <a:cs typeface="+mj-cs"/>
              </a:rPr>
              <a:t>, J. D. </a:t>
            </a:r>
            <a:r>
              <a:rPr lang="en-US" sz="1000" dirty="0" err="1">
                <a:latin typeface="+mj-lt"/>
                <a:ea typeface="+mj-ea"/>
                <a:cs typeface="+mj-cs"/>
              </a:rPr>
              <a:t>Jost</a:t>
            </a:r>
            <a:r>
              <a:rPr lang="en-US" sz="1000" dirty="0">
                <a:latin typeface="+mj-lt"/>
                <a:ea typeface="+mj-ea"/>
                <a:cs typeface="+mj-cs"/>
              </a:rPr>
              <a:t>, E. </a:t>
            </a:r>
            <a:r>
              <a:rPr lang="en-US" sz="1000" dirty="0" err="1">
                <a:latin typeface="+mj-lt"/>
                <a:ea typeface="+mj-ea"/>
                <a:cs typeface="+mj-cs"/>
              </a:rPr>
              <a:t>Knill</a:t>
            </a:r>
            <a:r>
              <a:rPr lang="en-US" sz="1000" dirty="0">
                <a:latin typeface="+mj-lt"/>
                <a:ea typeface="+mj-ea"/>
                <a:cs typeface="+mj-cs"/>
              </a:rPr>
              <a:t>, C. Langer, R.</a:t>
            </a:r>
          </a:p>
          <a:p>
            <a:pPr marL="0" indent="0" algn="just">
              <a:buNone/>
            </a:pPr>
            <a:r>
              <a:rPr lang="en-US" sz="1000" dirty="0" err="1">
                <a:latin typeface="+mj-lt"/>
                <a:ea typeface="+mj-ea"/>
                <a:cs typeface="+mj-cs"/>
              </a:rPr>
              <a:t>Ozeri</a:t>
            </a:r>
            <a:r>
              <a:rPr lang="en-US" sz="1000" dirty="0">
                <a:latin typeface="+mj-lt"/>
                <a:ea typeface="+mj-ea"/>
                <a:cs typeface="+mj-cs"/>
              </a:rPr>
              <a:t>, and D. J. </a:t>
            </a:r>
            <a:r>
              <a:rPr lang="en-US" sz="1000" dirty="0" err="1">
                <a:latin typeface="+mj-lt"/>
                <a:ea typeface="+mj-ea"/>
                <a:cs typeface="+mj-cs"/>
              </a:rPr>
              <a:t>Wineland</a:t>
            </a:r>
            <a:r>
              <a:rPr lang="en-US" sz="1000" dirty="0">
                <a:latin typeface="+mj-lt"/>
                <a:ea typeface="+mj-ea"/>
                <a:cs typeface="+mj-cs"/>
              </a:rPr>
              <a:t>, “Realization of quantum error correction,” Nature, vol. 432, no. 7017, pp. 602–605, 2004.</a:t>
            </a:r>
          </a:p>
          <a:p>
            <a:pPr marL="0" indent="0" algn="just">
              <a:buNone/>
            </a:pPr>
            <a:r>
              <a:rPr lang="en-US" sz="1000" dirty="0">
                <a:latin typeface="+mj-lt"/>
                <a:ea typeface="+mj-ea"/>
                <a:cs typeface="+mj-cs"/>
              </a:rPr>
              <a:t>2. J. ROFFE, “The Coherent Parity Check Framework for Quantum Error Correction,” Durham University, 2019.</a:t>
            </a:r>
          </a:p>
          <a:p>
            <a:pPr marL="0" indent="0" algn="just">
              <a:buNone/>
            </a:pPr>
            <a:endParaRPr lang="en-US" sz="1000" dirty="0">
              <a:latin typeface="+mj-lt"/>
              <a:ea typeface="+mj-ea"/>
              <a:cs typeface="+mj-cs"/>
            </a:endParaRPr>
          </a:p>
        </p:txBody>
      </p:sp>
    </p:spTree>
    <p:extLst>
      <p:ext uri="{BB962C8B-B14F-4D97-AF65-F5344CB8AC3E}">
        <p14:creationId xmlns:p14="http://schemas.microsoft.com/office/powerpoint/2010/main" val="259973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98F0D1-6143-43A0-B4AB-F415BF264024}"/>
              </a:ext>
            </a:extLst>
          </p:cNvPr>
          <p:cNvSpPr>
            <a:spLocks noGrp="1"/>
          </p:cNvSpPr>
          <p:nvPr>
            <p:ph idx="1"/>
          </p:nvPr>
        </p:nvSpPr>
        <p:spPr>
          <a:xfrm>
            <a:off x="604433" y="1523396"/>
            <a:ext cx="10049959" cy="4959047"/>
          </a:xfrm>
        </p:spPr>
        <p:txBody>
          <a:bodyPr>
            <a:normAutofit/>
          </a:bodyPr>
          <a:lstStyle/>
          <a:p>
            <a:pPr marL="228600" indent="-228600">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Studying Quantum Noise and Error Correcting techniques using Repeating codes</a:t>
            </a:r>
          </a:p>
          <a:p>
            <a:pPr marL="228600" indent="-228600">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Checking on the implementation of error correction techniques</a:t>
            </a:r>
          </a:p>
          <a:p>
            <a:pPr marL="228600" indent="-228600">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Implementation of Quantum Volume and Measuring CLOPS (across different platforms) as a separate python library</a:t>
            </a:r>
          </a:p>
          <a:p>
            <a:pPr marL="228600" indent="-228600">
              <a:lnSpc>
                <a:spcPct val="10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28600" indent="-228600">
              <a:lnSpc>
                <a:spcPct val="10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28600" indent="-228600">
              <a:lnSpc>
                <a:spcPct val="10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28600" indent="-228600">
              <a:lnSpc>
                <a:spcPct val="10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28600" indent="-228600">
              <a:lnSpc>
                <a:spcPct val="10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nSpc>
                <a:spcPct val="100000"/>
              </a:lnSpc>
              <a:buNone/>
            </a:pPr>
            <a:r>
              <a:rPr lang="en-US" b="1" dirty="0">
                <a:latin typeface="Times New Roman" panose="02020603050405020304" pitchFamily="18" charset="0"/>
                <a:cs typeface="Times New Roman" panose="02020603050405020304" pitchFamily="18" charset="0"/>
              </a:rPr>
              <a:t>Plan for next week:</a:t>
            </a:r>
          </a:p>
          <a:p>
            <a:pPr marL="171450" indent="-171450">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Continue working on the implementation of quantum algorithms benchmarks</a:t>
            </a:r>
          </a:p>
          <a:p>
            <a:pPr marL="171450" indent="-171450">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Studying on distance measures and other error mitigation techniques</a:t>
            </a:r>
          </a:p>
        </p:txBody>
      </p:sp>
      <p:sp>
        <p:nvSpPr>
          <p:cNvPr id="4" name="Title 3">
            <a:extLst>
              <a:ext uri="{FF2B5EF4-FFF2-40B4-BE49-F238E27FC236}">
                <a16:creationId xmlns:a16="http://schemas.microsoft.com/office/drawing/2014/main" id="{9182B9CB-D74B-4395-BF01-72206035AED4}"/>
              </a:ext>
            </a:extLst>
          </p:cNvPr>
          <p:cNvSpPr>
            <a:spLocks noGrp="1"/>
          </p:cNvSpPr>
          <p:nvPr>
            <p:ph type="title"/>
          </p:nvPr>
        </p:nvSpPr>
        <p:spPr/>
        <p:txBody>
          <a:bodyPr/>
          <a:lstStyle/>
          <a:p>
            <a:r>
              <a:rPr lang="en-US" dirty="0"/>
              <a:t>Progress this week</a:t>
            </a:r>
          </a:p>
        </p:txBody>
      </p:sp>
      <p:pic>
        <p:nvPicPr>
          <p:cNvPr id="6" name="Picture 5">
            <a:extLst>
              <a:ext uri="{FF2B5EF4-FFF2-40B4-BE49-F238E27FC236}">
                <a16:creationId xmlns:a16="http://schemas.microsoft.com/office/drawing/2014/main" id="{B7F17E94-DC08-4EF3-9C2A-088C1053485A}"/>
              </a:ext>
            </a:extLst>
          </p:cNvPr>
          <p:cNvPicPr>
            <a:picLocks noChangeAspect="1"/>
          </p:cNvPicPr>
          <p:nvPr/>
        </p:nvPicPr>
        <p:blipFill rotWithShape="1">
          <a:blip r:embed="rId2"/>
          <a:srcRect t="2875"/>
          <a:stretch/>
        </p:blipFill>
        <p:spPr>
          <a:xfrm>
            <a:off x="767442" y="3159577"/>
            <a:ext cx="8090808" cy="2086531"/>
          </a:xfrm>
          <a:prstGeom prst="rect">
            <a:avLst/>
          </a:prstGeom>
        </p:spPr>
      </p:pic>
    </p:spTree>
    <p:extLst>
      <p:ext uri="{BB962C8B-B14F-4D97-AF65-F5344CB8AC3E}">
        <p14:creationId xmlns:p14="http://schemas.microsoft.com/office/powerpoint/2010/main" val="1448748783"/>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{1148E82B-97AA-4192-BCA9-C1CEF6C781C1}tf16411177_win32</Template>
  <TotalTime>88</TotalTime>
  <Words>297</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Segoe UI</vt:lpstr>
      <vt:lpstr>Segoe UI Light</vt:lpstr>
      <vt:lpstr>Times New Roman</vt:lpstr>
      <vt:lpstr>Wingdings</vt:lpstr>
      <vt:lpstr>Get Started with 3D</vt:lpstr>
      <vt:lpstr>Quantum Noise and Error Correction</vt:lpstr>
      <vt:lpstr>Terminologies</vt:lpstr>
      <vt:lpstr>Error Correction using Repetition</vt:lpstr>
      <vt:lpstr>Quantum Distance Measures</vt:lpstr>
      <vt:lpstr>Progress 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Noise and Error Correction</dc:title>
  <dc:creator>Rajesh Sathya Kumar (Student)</dc:creator>
  <cp:lastModifiedBy>Rajesh Sathya Kumar (Student)</cp:lastModifiedBy>
  <cp:revision>5</cp:revision>
  <dcterms:created xsi:type="dcterms:W3CDTF">2022-02-11T21:58:13Z</dcterms:created>
  <dcterms:modified xsi:type="dcterms:W3CDTF">2022-02-11T23:26:27Z</dcterms:modified>
</cp:coreProperties>
</file>