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1FA4F-141B-4A0C-A6B3-FE3647D79A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484"/>
            <a:ext cx="9144000" cy="896516"/>
          </a:xfrm>
        </p:spPr>
        <p:txBody>
          <a:bodyPr/>
          <a:lstStyle/>
          <a:p>
            <a:r>
              <a:rPr lang="en-US" dirty="0"/>
              <a:t>Quantum Error Correction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5" y="3429000"/>
            <a:ext cx="9144000" cy="520260"/>
          </a:xfrm>
        </p:spPr>
        <p:txBody>
          <a:bodyPr/>
          <a:lstStyle/>
          <a:p>
            <a:r>
              <a:rPr lang="en-US" dirty="0"/>
              <a:t>Rajesh Sathya Kumar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119A-F031-43EB-88A0-9C2EFCAF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91C78-9A16-4E07-8715-E04F408E24D4}"/>
              </a:ext>
            </a:extLst>
          </p:cNvPr>
          <p:cNvSpPr txBox="1"/>
          <p:nvPr/>
        </p:nvSpPr>
        <p:spPr>
          <a:xfrm>
            <a:off x="867745" y="1632855"/>
            <a:ext cx="10459617" cy="465597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Studied Different Error Correction Codes</a:t>
            </a: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Continued incorporating other benchmarks such as Average Circuit Depth, width, Average fidelity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CLOPS to the python library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Week: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 Studying more on error correction codes.</a:t>
            </a:r>
          </a:p>
        </p:txBody>
      </p:sp>
    </p:spTree>
    <p:extLst>
      <p:ext uri="{BB962C8B-B14F-4D97-AF65-F5344CB8AC3E}">
        <p14:creationId xmlns:p14="http://schemas.microsoft.com/office/powerpoint/2010/main" val="35222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38B-27E4-44F0-AF34-241B37D2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349A-04CD-428A-A227-2E5296836642}"/>
              </a:ext>
            </a:extLst>
          </p:cNvPr>
          <p:cNvSpPr txBox="1"/>
          <p:nvPr/>
        </p:nvSpPr>
        <p:spPr>
          <a:xfrm>
            <a:off x="839755" y="1763486"/>
            <a:ext cx="7744408" cy="284583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1. A. M. </a:t>
            </a:r>
            <a:r>
              <a:rPr lang="en-US" sz="1600" b="0" i="0" u="none" strike="noStrike" baseline="0" dirty="0" err="1">
                <a:latin typeface="+mj-lt"/>
              </a:rPr>
              <a:t>Steane</a:t>
            </a:r>
            <a:r>
              <a:rPr lang="en-US" sz="1600" b="0" i="0" u="none" strike="noStrike" baseline="0" dirty="0">
                <a:latin typeface="+mj-lt"/>
              </a:rPr>
              <a:t>, “A tutorial on quantum error correction,” in</a:t>
            </a:r>
          </a:p>
          <a:p>
            <a:pPr algn="l"/>
            <a:r>
              <a:rPr lang="en-US" sz="1600" b="0" i="1" u="none" strike="noStrike" baseline="0" dirty="0">
                <a:latin typeface="+mj-lt"/>
              </a:rPr>
              <a:t>Proceedings of the International School of Physics “Enrico Fermi,”</a:t>
            </a:r>
          </a:p>
          <a:p>
            <a:pPr algn="l"/>
            <a:r>
              <a:rPr lang="nl-NL" sz="1600" b="0" i="0" u="none" strike="noStrike" baseline="0" dirty="0">
                <a:latin typeface="+mj-lt"/>
              </a:rPr>
              <a:t>2006, vol. 162, pp. 1–32.</a:t>
            </a:r>
            <a:br>
              <a:rPr lang="nl-NL" sz="1600" b="0" i="0" u="none" strike="noStrike" baseline="0" dirty="0">
                <a:latin typeface="+mj-lt"/>
              </a:rPr>
            </a:br>
            <a:endParaRPr lang="nl-NL" sz="1600" b="0" i="0" u="none" strike="noStrike" baseline="0" dirty="0">
              <a:latin typeface="+mj-lt"/>
            </a:endParaRPr>
          </a:p>
          <a:p>
            <a:pPr algn="l"/>
            <a:r>
              <a:rPr lang="en-US" sz="1600" b="0" i="0" u="none" strike="noStrike" baseline="0" dirty="0">
                <a:latin typeface="+mj-lt"/>
              </a:rPr>
              <a:t>2. C. H. Bennett, “Quantum Information: Qubits and Quantum Error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Correction,” in </a:t>
            </a:r>
            <a:r>
              <a:rPr lang="en-US" sz="1600" b="0" i="1" u="none" strike="noStrike" baseline="0" dirty="0">
                <a:latin typeface="+mj-lt"/>
              </a:rPr>
              <a:t>International Journal of Theoretical Physics</a:t>
            </a:r>
            <a:r>
              <a:rPr lang="en-US" sz="1600" b="0" i="0" u="none" strike="noStrike" baseline="0" dirty="0">
                <a:latin typeface="+mj-lt"/>
              </a:rPr>
              <a:t>, Feb.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2003, vol. 42, no. 2, pp. 153–176.</a:t>
            </a:r>
          </a:p>
          <a:p>
            <a:pPr algn="l"/>
            <a:br>
              <a:rPr lang="en-US" sz="1600" b="0" i="0" u="none" strike="noStrike" baseline="0" dirty="0">
                <a:latin typeface="+mj-lt"/>
              </a:rPr>
            </a:br>
            <a:r>
              <a:rPr lang="en-US" sz="1600" b="0" i="0" u="none" strike="noStrike" baseline="0" dirty="0">
                <a:latin typeface="+mj-lt"/>
              </a:rPr>
              <a:t>3. R. </a:t>
            </a:r>
            <a:r>
              <a:rPr lang="en-US" sz="1600" b="0" i="0" u="none" strike="noStrike" baseline="0" dirty="0" err="1">
                <a:latin typeface="+mj-lt"/>
              </a:rPr>
              <a:t>Vathsan</a:t>
            </a:r>
            <a:r>
              <a:rPr lang="en-US" sz="1600" b="0" i="0" u="none" strike="noStrike" baseline="0" dirty="0">
                <a:latin typeface="+mj-lt"/>
              </a:rPr>
              <a:t>, </a:t>
            </a:r>
            <a:r>
              <a:rPr lang="en-US" sz="1600" b="0" i="1" u="none" strike="noStrike" baseline="0" dirty="0">
                <a:latin typeface="+mj-lt"/>
              </a:rPr>
              <a:t>Quantum Error Correction</a:t>
            </a:r>
            <a:r>
              <a:rPr lang="en-US" sz="1600" b="0" i="0" u="none" strike="noStrike" baseline="0" dirty="0">
                <a:latin typeface="+mj-lt"/>
              </a:rPr>
              <a:t>. Cambridge university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press, 2020.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and Quantum Worlds</a:t>
            </a:r>
          </a:p>
        </p:txBody>
      </p:sp>
      <p:pic>
        <p:nvPicPr>
          <p:cNvPr id="33" name="Picture 1026">
            <a:extLst>
              <a:ext uri="{FF2B5EF4-FFF2-40B4-BE49-F238E27FC236}">
                <a16:creationId xmlns:a16="http://schemas.microsoft.com/office/drawing/2014/main" id="{37B667AB-265A-46FE-A2FF-CEF56DE6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8" y="1287624"/>
            <a:ext cx="6214187" cy="53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395D486-DBD4-4518-B91C-AED7A2E9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Quantum Errors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BB75FF5-553A-41BB-AD0E-67429FB5C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general quantum error is a superoperator:</a:t>
            </a:r>
            <a:endParaRPr lang="en-US" altLang="en-US" sz="2400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FD05D664-AF33-448B-9C97-3DAFF7DFB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38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  </a:t>
            </a:r>
            <a:r>
              <a:rPr lang="en-US" altLang="en-US" sz="3200" dirty="0">
                <a:sym typeface="Symbol" panose="05050102010706020507" pitchFamily="18" charset="2"/>
              </a:rPr>
              <a:t></a:t>
            </a:r>
            <a:r>
              <a:rPr lang="en-US" altLang="en-US" dirty="0">
                <a:sym typeface="Symbol" panose="05050102010706020507" pitchFamily="18" charset="2"/>
              </a:rPr>
              <a:t>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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baseline="30000" dirty="0">
                <a:sym typeface="Symbol" panose="05050102010706020507" pitchFamily="18" charset="2"/>
              </a:rPr>
              <a:t>†</a:t>
            </a:r>
            <a:endParaRPr lang="en-US" altLang="en-US" dirty="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D902F382-21EB-4207-BB1B-CCFF4D66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00400"/>
            <a:ext cx="586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Examples of single-qubit errors: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51925F33-58BF-41C5-A9CD-35C968E4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678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Bit Flip X:      X</a:t>
            </a:r>
            <a:r>
              <a:rPr lang="en-US" altLang="en-US" dirty="0">
                <a:sym typeface="Symbol" panose="05050102010706020507" pitchFamily="18" charset="2"/>
              </a:rPr>
              <a:t>0 = 1,</a:t>
            </a:r>
            <a:r>
              <a:rPr lang="en-US" altLang="en-US" dirty="0"/>
              <a:t> X</a:t>
            </a:r>
            <a:r>
              <a:rPr lang="en-US" altLang="en-US" dirty="0">
                <a:sym typeface="Symbol" panose="05050102010706020507" pitchFamily="18" charset="2"/>
              </a:rPr>
              <a:t>1 = 0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CFDA2132-D527-4E87-902F-3F1D9735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720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Phase Flip Z:  Z</a:t>
            </a:r>
            <a:r>
              <a:rPr lang="en-US" altLang="en-US">
                <a:sym typeface="Symbol" panose="05050102010706020507" pitchFamily="18" charset="2"/>
              </a:rPr>
              <a:t>0 = 0,</a:t>
            </a:r>
            <a:r>
              <a:rPr lang="en-US" altLang="en-US"/>
              <a:t> Z</a:t>
            </a:r>
            <a:r>
              <a:rPr lang="en-US" altLang="en-US">
                <a:sym typeface="Symbol" panose="05050102010706020507" pitchFamily="18" charset="2"/>
              </a:rPr>
              <a:t>1 = -1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09F5F8E4-DE3F-444F-9D98-CA89C840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1"/>
            <a:ext cx="7239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Complete dephasing: </a:t>
            </a:r>
            <a:r>
              <a:rPr lang="en-US" altLang="en-US" dirty="0">
                <a:sym typeface="Symbol" panose="05050102010706020507" pitchFamily="18" charset="2"/>
              </a:rPr>
              <a:t>  </a:t>
            </a:r>
            <a:r>
              <a:rPr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 + ZZ</a:t>
            </a:r>
            <a:r>
              <a:rPr lang="en-US" altLang="en-US" baseline="30000" dirty="0">
                <a:sym typeface="Symbol" panose="05050102010706020507" pitchFamily="18" charset="2"/>
              </a:rPr>
              <a:t>†</a:t>
            </a:r>
            <a:r>
              <a:rPr lang="en-US" altLang="en-US" dirty="0">
                <a:sym typeface="Symbol" panose="05050102010706020507" pitchFamily="18" charset="2"/>
              </a:rPr>
              <a:t>)/2 (decoherence)</a:t>
            </a:r>
            <a:endParaRPr lang="en-US" altLang="en-US" dirty="0"/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00E033D4-FE11-40CC-8418-50ED30B1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1722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Rotation:  R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0 = 0, </a:t>
            </a:r>
            <a:r>
              <a:rPr lang="en-US" altLang="en-US" dirty="0"/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1 = </a:t>
            </a:r>
            <a:r>
              <a:rPr lang="en-US" altLang="en-US" dirty="0" err="1">
                <a:sym typeface="Symbol" panose="05050102010706020507" pitchFamily="18" charset="2"/>
              </a:rPr>
              <a:t>e</a:t>
            </a:r>
            <a:r>
              <a:rPr lang="en-US" altLang="en-US" baseline="30000" dirty="0" err="1">
                <a:sym typeface="Symbol" panose="05050102010706020507" pitchFamily="18" charset="2"/>
              </a:rPr>
              <a:t>i</a:t>
            </a:r>
            <a:r>
              <a:rPr lang="en-US" altLang="en-US" baseline="30000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1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01B1E3-934F-4F32-879B-E024DB487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Barriers to Quantum Error Correction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498A3D7-4B55-44E1-8EC6-E1F5990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1"/>
            <a:ext cx="7924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800" dirty="0">
                <a:latin typeface="Helvetica" panose="020B0604020202020204" pitchFamily="34" charset="0"/>
              </a:rPr>
              <a:t>Measurement of error destroys superpositions.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800" dirty="0">
                <a:latin typeface="Helvetica" panose="020B0604020202020204" pitchFamily="34" charset="0"/>
              </a:rPr>
              <a:t>No-cloning theorem prevents repetition.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800" dirty="0">
                <a:latin typeface="Helvetica" panose="020B0604020202020204" pitchFamily="34" charset="0"/>
              </a:rPr>
              <a:t>Must correct multiple types of errors (e.g., bit flip and phase errors).</a:t>
            </a:r>
          </a:p>
          <a:p>
            <a:pPr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en-US" sz="2800" dirty="0">
                <a:latin typeface="Helvetica" panose="020B0604020202020204" pitchFamily="34" charset="0"/>
              </a:rPr>
              <a:t>How can we correct continuous errors and decoherence?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97BD5A8-1B42-4354-A9F1-F3B1231BB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 the Error, Not the Data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846CE1B6-B94A-4BDB-9DBB-02A889516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14600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DFA8B8AA-0A81-4AE1-B9F2-3C89DEF75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95600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48BB688B-0B8C-4966-B579-903DA0096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76600"/>
            <a:ext cx="403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9BF279F1-FA67-481A-BE35-37AC1FBC8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0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5DBF4A49-311F-45B0-94B2-72049EDB4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91000"/>
            <a:ext cx="1905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1EFCD0B3-A43B-4166-8D07-B9384639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0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A2B41334-5BBB-4C52-827D-35C4A402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0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7182" name="Group 14">
            <a:extLst>
              <a:ext uri="{FF2B5EF4-FFF2-40B4-BE49-F238E27FC236}">
                <a16:creationId xmlns:a16="http://schemas.microsoft.com/office/drawing/2014/main" id="{5A11093A-30B3-43ED-AF59-751BDDC10C0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38400"/>
            <a:ext cx="304800" cy="1524000"/>
            <a:chOff x="1680" y="1200"/>
            <a:chExt cx="192" cy="960"/>
          </a:xfrm>
        </p:grpSpPr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3B876CA8-9E3D-4AB7-88CC-8365AD17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3C93143A-4209-47A6-A7B3-40143BF6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4EB2BB9C-285A-4D5E-B19D-6F3302B4B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3" name="Group 15">
            <a:extLst>
              <a:ext uri="{FF2B5EF4-FFF2-40B4-BE49-F238E27FC236}">
                <a16:creationId xmlns:a16="http://schemas.microsoft.com/office/drawing/2014/main" id="{94F64652-4CB8-4F76-9645-027399B46E4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304800" cy="1524000"/>
            <a:chOff x="1680" y="1200"/>
            <a:chExt cx="192" cy="960"/>
          </a:xfrm>
        </p:grpSpPr>
        <p:sp>
          <p:nvSpPr>
            <p:cNvPr id="7184" name="Line 16">
              <a:extLst>
                <a:ext uri="{FF2B5EF4-FFF2-40B4-BE49-F238E27FC236}">
                  <a16:creationId xmlns:a16="http://schemas.microsoft.com/office/drawing/2014/main" id="{D1833FD7-14C3-4115-8B56-759470E89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379BB40E-D31E-4D3D-81E8-621BFDBD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8">
              <a:extLst>
                <a:ext uri="{FF2B5EF4-FFF2-40B4-BE49-F238E27FC236}">
                  <a16:creationId xmlns:a16="http://schemas.microsoft.com/office/drawing/2014/main" id="{19ADE730-BBE2-4333-B451-6F7F6979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1" name="Group 23">
            <a:extLst>
              <a:ext uri="{FF2B5EF4-FFF2-40B4-BE49-F238E27FC236}">
                <a16:creationId xmlns:a16="http://schemas.microsoft.com/office/drawing/2014/main" id="{E1B70FD4-4BF3-4014-8801-8A052E06B19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19400"/>
            <a:ext cx="304800" cy="1143000"/>
            <a:chOff x="1872" y="1440"/>
            <a:chExt cx="192" cy="720"/>
          </a:xfrm>
        </p:grpSpPr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A498A09E-AFE1-49BD-BB16-FC84D801E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21">
              <a:extLst>
                <a:ext uri="{FF2B5EF4-FFF2-40B4-BE49-F238E27FC236}">
                  <a16:creationId xmlns:a16="http://schemas.microsoft.com/office/drawing/2014/main" id="{9E5ADB9F-7F44-433D-AC1F-81D8767B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22">
              <a:extLst>
                <a:ext uri="{FF2B5EF4-FFF2-40B4-BE49-F238E27FC236}">
                  <a16:creationId xmlns:a16="http://schemas.microsoft.com/office/drawing/2014/main" id="{1FE8E09C-A115-4655-A60D-8DB8158A1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2" name="Group 24">
            <a:extLst>
              <a:ext uri="{FF2B5EF4-FFF2-40B4-BE49-F238E27FC236}">
                <a16:creationId xmlns:a16="http://schemas.microsoft.com/office/drawing/2014/main" id="{4F1092C8-0F3D-4BEB-8CCA-7EAB6D9693C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200400"/>
            <a:ext cx="304800" cy="1143000"/>
            <a:chOff x="1872" y="1440"/>
            <a:chExt cx="192" cy="720"/>
          </a:xfrm>
        </p:grpSpPr>
        <p:sp>
          <p:nvSpPr>
            <p:cNvPr id="7193" name="Line 25">
              <a:extLst>
                <a:ext uri="{FF2B5EF4-FFF2-40B4-BE49-F238E27FC236}">
                  <a16:creationId xmlns:a16="http://schemas.microsoft.com/office/drawing/2014/main" id="{1CF3516B-603D-40FC-9418-E427CDA88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6">
              <a:extLst>
                <a:ext uri="{FF2B5EF4-FFF2-40B4-BE49-F238E27FC236}">
                  <a16:creationId xmlns:a16="http://schemas.microsoft.com/office/drawing/2014/main" id="{07898593-C62F-481B-8248-493D486EC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27">
              <a:extLst>
                <a:ext uri="{FF2B5EF4-FFF2-40B4-BE49-F238E27FC236}">
                  <a16:creationId xmlns:a16="http://schemas.microsoft.com/office/drawing/2014/main" id="{5B317100-75A3-43AB-9229-38B0EBC5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6" name="Text Box 28">
            <a:extLst>
              <a:ext uri="{FF2B5EF4-FFF2-40B4-BE49-F238E27FC236}">
                <a16:creationId xmlns:a16="http://schemas.microsoft.com/office/drawing/2014/main" id="{3429FB77-2745-4F7A-B4D7-9280474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Use this circuit:</a:t>
            </a:r>
          </a:p>
        </p:txBody>
      </p:sp>
      <p:sp>
        <p:nvSpPr>
          <p:cNvPr id="7197" name="AutoShape 29">
            <a:extLst>
              <a:ext uri="{FF2B5EF4-FFF2-40B4-BE49-F238E27FC236}">
                <a16:creationId xmlns:a16="http://schemas.microsoft.com/office/drawing/2014/main" id="{D5D4E774-E239-4679-BEB5-73B0CA6B10A4}"/>
              </a:ext>
            </a:extLst>
          </p:cNvPr>
          <p:cNvSpPr>
            <a:spLocks/>
          </p:cNvSpPr>
          <p:nvPr/>
        </p:nvSpPr>
        <p:spPr bwMode="auto">
          <a:xfrm>
            <a:off x="3657600" y="2438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802A0B54-6210-40B8-86DC-2A6B245B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1"/>
            <a:ext cx="152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Encoded state</a:t>
            </a:r>
          </a:p>
        </p:txBody>
      </p:sp>
      <p:sp>
        <p:nvSpPr>
          <p:cNvPr id="7199" name="AutoShape 31">
            <a:extLst>
              <a:ext uri="{FF2B5EF4-FFF2-40B4-BE49-F238E27FC236}">
                <a16:creationId xmlns:a16="http://schemas.microsoft.com/office/drawing/2014/main" id="{2258D5FC-EC08-49C6-98A3-5BEA98F79AD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81800" y="3657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>
            <a:extLst>
              <a:ext uri="{FF2B5EF4-FFF2-40B4-BE49-F238E27FC236}">
                <a16:creationId xmlns:a16="http://schemas.microsoft.com/office/drawing/2014/main" id="{D3ACC5BF-4AD8-42B9-B674-9C0923A164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81800" y="4038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03AF98CD-5A0C-432F-9380-5F52A59B8558}"/>
              </a:ext>
            </a:extLst>
          </p:cNvPr>
          <p:cNvSpPr>
            <a:spLocks/>
          </p:cNvSpPr>
          <p:nvPr/>
        </p:nvSpPr>
        <p:spPr bwMode="auto">
          <a:xfrm>
            <a:off x="7239000" y="3581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Text Box 34">
            <a:extLst>
              <a:ext uri="{FF2B5EF4-FFF2-40B4-BE49-F238E27FC236}">
                <a16:creationId xmlns:a16="http://schemas.microsoft.com/office/drawing/2014/main" id="{58FF5301-31DF-4619-92E3-80CF0E0D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152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Error syndrome</a:t>
            </a: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B2E35BFE-2D5B-45A9-953C-4FC430EC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72000"/>
            <a:ext cx="8305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1st bit of error syndrome says whether the first two bits of the state are the same or different.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2nd bit of error syndrome says whether the second two bits of the state are the same or different.</a:t>
            </a: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F6CC63D2-FA47-49F1-9797-D30E25EA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81401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Ancilla qubits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233EDDB-8C66-45D2-A5C5-97CE2317C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Correcting Just Phase Errors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C9F6BD7A-A0EB-485B-AFCB-C789062BC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Hadamard transform H exchanges bit flip and phase errors: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C408900-60C5-4261-8437-4575C909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H </a:t>
            </a:r>
            <a:r>
              <a:rPr lang="en-US" altLang="en-US" sz="3200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0 + 1</a:t>
            </a:r>
            <a:r>
              <a:rPr lang="en-US" altLang="en-US" sz="3200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= + + -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B8CC5C3-3BFB-4C25-90D2-7FAF9378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76600"/>
            <a:ext cx="708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  <a:r>
              <a:rPr lang="en-US" altLang="en-US">
                <a:sym typeface="Symbol" panose="05050102010706020507" pitchFamily="18" charset="2"/>
              </a:rPr>
              <a:t>+ = +, </a:t>
            </a:r>
            <a:r>
              <a:rPr lang="en-US" altLang="en-US"/>
              <a:t>X</a:t>
            </a:r>
            <a:r>
              <a:rPr lang="en-US" altLang="en-US">
                <a:sym typeface="Symbol" panose="05050102010706020507" pitchFamily="18" charset="2"/>
              </a:rPr>
              <a:t>- = --  (acts like phase flip)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F97822D8-E81A-43DD-8AC3-480B9DF1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678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Z</a:t>
            </a:r>
            <a:r>
              <a:rPr lang="en-US" altLang="en-US" dirty="0">
                <a:sym typeface="Symbol" panose="05050102010706020507" pitchFamily="18" charset="2"/>
              </a:rPr>
              <a:t>+ = -, </a:t>
            </a:r>
            <a:r>
              <a:rPr lang="en-US" altLang="en-US" dirty="0"/>
              <a:t>Z</a:t>
            </a:r>
            <a:r>
              <a:rPr lang="en-US" altLang="en-US" dirty="0">
                <a:sym typeface="Symbol" panose="05050102010706020507" pitchFamily="18" charset="2"/>
              </a:rPr>
              <a:t>- = +  (acts like bit flip)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6708C5D6-3DB9-40B9-B6DA-271756DF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Repetition code corrects a bit flip error</a:t>
            </a:r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id="{3CDA7ED4-FEFF-45B7-8BCD-DA39D6D0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A01FA541-91E3-413A-8E4D-3EE3EE7A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53001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Repetition code in Hadamard basis corrects a phase error.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E51185C1-7171-4D9F-9A09-7D55FCEB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16625"/>
            <a:ext cx="3305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+ + -  000 + 000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9BEFE43-E7FA-479E-A37A-E724E561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Nine-Qubit Code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64925A0D-575E-49EC-B316-27F9CC9D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 correct both bit flips and phase flips, use both codes at once: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7A252B-9DF7-489A-A7B6-D8DC907D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740025"/>
            <a:ext cx="1608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0 + 1 </a:t>
            </a:r>
            <a:endParaRPr lang="en-US" altLang="en-US" sz="3200" baseline="30000" dirty="0">
              <a:sym typeface="Symbol" panose="05050102010706020507" pitchFamily="18" charset="2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32E614B9-D481-4E6F-B743-7B630AF5D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61756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000 + 111</a:t>
            </a:r>
            <a:r>
              <a:rPr lang="en-US" altLang="en-US" sz="3200" dirty="0">
                <a:sym typeface="Symbol" panose="05050102010706020507" pitchFamily="18" charset="2"/>
              </a:rPr>
              <a:t>)</a:t>
            </a:r>
            <a:r>
              <a:rPr lang="en-US" altLang="en-US" sz="3200" baseline="30000" dirty="0">
                <a:sym typeface="Symbol" panose="05050102010706020507" pitchFamily="18" charset="2"/>
              </a:rPr>
              <a:t>3</a:t>
            </a:r>
            <a:r>
              <a:rPr lang="en-US" altLang="en-US" sz="3200" dirty="0">
                <a:sym typeface="Symbol" panose="05050102010706020507" pitchFamily="18" charset="2"/>
              </a:rPr>
              <a:t> +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sz="32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000 - 111</a:t>
            </a:r>
            <a:r>
              <a:rPr lang="en-US" altLang="en-US" sz="3200" dirty="0">
                <a:sym typeface="Symbol" panose="05050102010706020507" pitchFamily="18" charset="2"/>
              </a:rPr>
              <a:t>)</a:t>
            </a:r>
            <a:r>
              <a:rPr lang="en-US" altLang="en-US" sz="3200" baseline="30000" dirty="0">
                <a:sym typeface="Symbol" panose="05050102010706020507" pitchFamily="18" charset="2"/>
              </a:rPr>
              <a:t>3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3718A238-755C-4008-9507-BB70267E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Repetition 000, 111 corrects a bit flip error, repetition of phase +++, --- corrects a phase error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868BE2C0-8DD1-47FE-B87F-F35535FF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53001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Actually, this code corrects a bit flip </a:t>
            </a:r>
            <a:r>
              <a:rPr lang="en-US" altLang="en-US">
                <a:solidFill>
                  <a:schemeClr val="folHlink"/>
                </a:solidFill>
              </a:rPr>
              <a:t>and</a:t>
            </a:r>
            <a:r>
              <a:rPr lang="en-US" altLang="en-US"/>
              <a:t> a phase, so it also corrects a Y error: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5B3291F-677D-41D9-80E2-3347000F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0"/>
            <a:ext cx="525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Y = iXZ: </a:t>
            </a:r>
            <a:r>
              <a:rPr lang="en-US" altLang="en-US"/>
              <a:t>Y</a:t>
            </a:r>
            <a:r>
              <a:rPr lang="en-US" altLang="en-US">
                <a:sym typeface="Symbol" panose="05050102010706020507" pitchFamily="18" charset="2"/>
              </a:rPr>
              <a:t>0 = i1,</a:t>
            </a:r>
            <a:r>
              <a:rPr lang="en-US" altLang="en-US"/>
              <a:t> Y</a:t>
            </a:r>
            <a:r>
              <a:rPr lang="en-US" altLang="en-US">
                <a:sym typeface="Symbol" panose="05050102010706020507" pitchFamily="18" charset="2"/>
              </a:rPr>
              <a:t>1 = -i0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6A61BD37-8664-4741-B071-5253E04F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867401"/>
            <a:ext cx="220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(global phase irrelevant)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44DD824-91BE-4BA1-A5F3-EEFFC37C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Correcting Continuous Rotations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08B1CD6-52FE-4B7C-A8F8-C2737B81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754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How does error correction affect a state with a continuous rotation on it?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506D346D-ACF8-4188-BBCD-54737F0ED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0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</a:t>
            </a:r>
            <a:r>
              <a:rPr lang="en-US" altLang="en-US" baseline="-25000">
                <a:sym typeface="Symbol" panose="05050102010706020507" pitchFamily="18" charset="2"/>
              </a:rPr>
              <a:t></a:t>
            </a:r>
            <a:r>
              <a:rPr lang="en-US" altLang="en-US" baseline="30000">
                <a:sym typeface="Symbol" panose="05050102010706020507" pitchFamily="18" charset="2"/>
              </a:rPr>
              <a:t>(k)</a:t>
            </a:r>
            <a:r>
              <a:rPr lang="en-US" altLang="en-US">
                <a:sym typeface="Symbol" panose="05050102010706020507" pitchFamily="18" charset="2"/>
              </a:rPr>
              <a:t> = cos (/2) - i sin (/2) Z</a:t>
            </a:r>
            <a:r>
              <a:rPr lang="en-US" altLang="en-US" baseline="30000">
                <a:sym typeface="Symbol" panose="05050102010706020507" pitchFamily="18" charset="2"/>
              </a:rPr>
              <a:t>(k)</a:t>
            </a:r>
            <a:r>
              <a:rPr lang="en-US" altLang="en-US">
                <a:sym typeface="Symbol" panose="05050102010706020507" pitchFamily="18" charset="2"/>
              </a:rPr>
              <a:t></a:t>
            </a:r>
            <a:endParaRPr lang="en-US" altLang="en-US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A24406D6-0FBB-40D4-A033-0E55AFCD5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657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CD56C91D-5076-4D38-AA8B-36B940ADF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617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cos (/2)</a:t>
            </a:r>
            <a:r>
              <a:rPr lang="en-US" altLang="en-US">
                <a:latin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 - i sin (/2) Z</a:t>
            </a:r>
            <a:r>
              <a:rPr lang="en-US" altLang="en-US" baseline="30000">
                <a:sym typeface="Symbol" panose="05050102010706020507" pitchFamily="18" charset="2"/>
              </a:rPr>
              <a:t>(k)</a:t>
            </a:r>
            <a:r>
              <a:rPr lang="en-US" altLang="en-US">
                <a:sym typeface="Symbol" panose="05050102010706020507" pitchFamily="18" charset="2"/>
              </a:rPr>
              <a:t> Z</a:t>
            </a:r>
            <a:r>
              <a:rPr lang="en-US" altLang="en-US" baseline="30000">
                <a:sym typeface="Symbol" panose="05050102010706020507" pitchFamily="18" charset="2"/>
              </a:rPr>
              <a:t>(k)</a:t>
            </a:r>
            <a:r>
              <a:rPr lang="en-US" altLang="en-US">
                <a:sym typeface="Symbol" panose="05050102010706020507" pitchFamily="18" charset="2"/>
              </a:rPr>
              <a:t>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A45D0036-6BF0-4195-8A6B-621A6D43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Error syndrome</a:t>
            </a:r>
            <a:endParaRPr lang="en-US" altLang="en-US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A68BBE4-36B9-4617-A410-8254E7267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96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BD02D1D0-F558-4B2B-8BF6-926F86123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4704A87D-2DBE-4184-B892-07317FAC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58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Measuring the error syndrome collapses the state: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3EE55AA3-E7AE-4D12-8A77-FA8620E63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05400"/>
            <a:ext cx="708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Prob. </a:t>
            </a:r>
            <a:r>
              <a:rPr lang="en-US" altLang="en-US" dirty="0">
                <a:sym typeface="Symbol" panose="05050102010706020507" pitchFamily="18" charset="2"/>
              </a:rPr>
              <a:t>cos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(/2)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 </a:t>
            </a:r>
            <a:r>
              <a:rPr lang="en-US" altLang="en-US" dirty="0">
                <a:sym typeface="Symbol" panose="05050102010706020507" pitchFamily="18" charset="2"/>
              </a:rPr>
              <a:t>(no correction needed)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5534575F-77D7-411B-9941-AA7FD03D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723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Prob. </a:t>
            </a:r>
            <a:r>
              <a:rPr lang="en-US" altLang="en-US" dirty="0">
                <a:sym typeface="Symbol" panose="05050102010706020507" pitchFamily="18" charset="2"/>
              </a:rPr>
              <a:t>sin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(/2): </a:t>
            </a:r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Z</a:t>
            </a:r>
            <a:r>
              <a:rPr lang="en-US" altLang="en-US" baseline="30000" dirty="0">
                <a:solidFill>
                  <a:schemeClr val="bg2"/>
                </a:solidFill>
                <a:sym typeface="Symbol" panose="05050102010706020507" pitchFamily="18" charset="2"/>
              </a:rPr>
              <a:t>(k)</a:t>
            </a:r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</a:t>
            </a:r>
            <a:r>
              <a:rPr lang="en-US" altLang="en-US" dirty="0">
                <a:sym typeface="Symbol" panose="05050102010706020507" pitchFamily="18" charset="2"/>
              </a:rPr>
              <a:t> (corrected with Z</a:t>
            </a:r>
            <a:r>
              <a:rPr lang="en-US" altLang="en-US" baseline="30000" dirty="0">
                <a:sym typeface="Symbol" panose="05050102010706020507" pitchFamily="18" charset="2"/>
              </a:rPr>
              <a:t>(k)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5ABAC6-C61C-4C08-8AB3-8FADFBC8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249" y="361267"/>
            <a:ext cx="8001000" cy="1143000"/>
          </a:xfrm>
        </p:spPr>
        <p:txBody>
          <a:bodyPr/>
          <a:lstStyle/>
          <a:p>
            <a:r>
              <a:rPr lang="en-US" altLang="en-US" dirty="0"/>
              <a:t>Correcting All Single-Qubit Errors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89BCAC6-AE46-4AED-91A3-B88D851B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752601"/>
            <a:ext cx="861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hlink"/>
                </a:solidFill>
              </a:rPr>
              <a:t>Theorem:</a:t>
            </a:r>
            <a:r>
              <a:rPr lang="en-US" altLang="en-US" dirty="0"/>
              <a:t> If a quantum error-correcting code (QECC) corrects errors A and B, it also corrects </a:t>
            </a:r>
            <a:r>
              <a:rPr lang="en-US" altLang="en-US" dirty="0">
                <a:sym typeface="Symbol" panose="05050102010706020507" pitchFamily="18" charset="2"/>
              </a:rPr>
              <a:t>A + B.</a:t>
            </a:r>
            <a:endParaRPr lang="en-US" altLang="en-US" dirty="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FAD334D-EAE8-41C8-B3D8-2CE5FA6E8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2895600"/>
            <a:ext cx="8528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Any 2x2 matrix can be written as </a:t>
            </a:r>
            <a:r>
              <a:rPr lang="en-US" altLang="en-US" dirty="0">
                <a:sym typeface="Symbol" panose="05050102010706020507" pitchFamily="18" charset="2"/>
              </a:rPr>
              <a:t>I + X + Y + Z.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52C0B453-8AEB-4787-A5BC-8C3C4BE0F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3581400"/>
            <a:ext cx="85280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general single-qubit error   </a:t>
            </a:r>
            <a:r>
              <a:rPr lang="en-US" altLang="en-US" sz="3200" dirty="0">
                <a:sym typeface="Symbol" panose="05050102010706020507" pitchFamily="18" charset="2"/>
              </a:rPr>
              <a:t></a:t>
            </a:r>
            <a:r>
              <a:rPr lang="en-US" altLang="en-US" dirty="0">
                <a:sym typeface="Symbol" panose="05050102010706020507" pitchFamily="18" charset="2"/>
              </a:rPr>
              <a:t>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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baseline="30000" dirty="0">
                <a:sym typeface="Symbol" panose="05050102010706020507" pitchFamily="18" charset="2"/>
              </a:rPr>
              <a:t>†</a:t>
            </a:r>
            <a:r>
              <a:rPr lang="en-US" altLang="en-US" dirty="0">
                <a:sym typeface="Symbol" panose="05050102010706020507" pitchFamily="18" charset="2"/>
              </a:rPr>
              <a:t> acts like a mixture of  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, and A</a:t>
            </a:r>
            <a:r>
              <a:rPr lang="en-US" altLang="en-US" baseline="-25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2x2 matrix.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BBC9196-AB85-4A20-AAF6-10FD4F52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1"/>
            <a:ext cx="8610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hlink"/>
                </a:solidFill>
              </a:rPr>
              <a:t>Any QECC that corrects the single-qubit errors X, Y, and Z (plus I) corrects every single-qubit error.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hlink"/>
                </a:solidFill>
              </a:rPr>
              <a:t>Correcting all t-qubit X, Y, Z on t qubits (plus I) corrects all t-qubit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{1148E82B-97AA-4192-BCA9-C1CEF6C781C1}tf16411177_win32</Template>
  <TotalTime>130</TotalTime>
  <Words>819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Segoe UI</vt:lpstr>
      <vt:lpstr>Segoe UI Light</vt:lpstr>
      <vt:lpstr>Times</vt:lpstr>
      <vt:lpstr>Get Started with 3D</vt:lpstr>
      <vt:lpstr>Quantum Error Correction Codes</vt:lpstr>
      <vt:lpstr>Classical and Quantum Worlds</vt:lpstr>
      <vt:lpstr>Quantum Errors</vt:lpstr>
      <vt:lpstr>Barriers to Quantum Error Correction</vt:lpstr>
      <vt:lpstr>Measure the Error, Not the Data</vt:lpstr>
      <vt:lpstr>Correcting Just Phase Errors</vt:lpstr>
      <vt:lpstr>Nine-Qubit Code</vt:lpstr>
      <vt:lpstr>Correcting Continuous Rotations</vt:lpstr>
      <vt:lpstr>Correcting All Single-Qubit Errors</vt:lpstr>
      <vt:lpstr>Progress this week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Error Correction</dc:title>
  <dc:creator>Rajesh Sathya Kumar (Student)</dc:creator>
  <cp:lastModifiedBy>Rajesh Sathya Kumar (Student)</cp:lastModifiedBy>
  <cp:revision>4</cp:revision>
  <dcterms:created xsi:type="dcterms:W3CDTF">2022-02-15T20:52:25Z</dcterms:created>
  <dcterms:modified xsi:type="dcterms:W3CDTF">2022-02-15T23:02:52Z</dcterms:modified>
</cp:coreProperties>
</file>