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61" r:id="rId5"/>
    <p:sldId id="262"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117" d="100"/>
          <a:sy n="117" d="100"/>
        </p:scale>
        <p:origin x="3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2/25/2022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2/25/2022</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pdf/1907.11157.pdf" TargetMode="External"/><Relationship Id="rId2" Type="http://schemas.openxmlformats.org/officeDocument/2006/relationships/hyperlink" Target="https://en.wikipedia.org/wiki/Quantum_error_correction#Shor_code" TargetMode="External"/><Relationship Id="rId1" Type="http://schemas.openxmlformats.org/officeDocument/2006/relationships/slideLayout" Target="../slideLayouts/slideLayout2.xml"/><Relationship Id="rId5" Type="http://schemas.openxmlformats.org/officeDocument/2006/relationships/hyperlink" Target="https://quantumcomputinguk.org/tutorials/quantum-error-correction-shor-code-in-qiskit" TargetMode="External"/><Relationship Id="rId4" Type="http://schemas.openxmlformats.org/officeDocument/2006/relationships/hyperlink" Target="https://qiskit.org/textbook/ch-quantum-hardware/measurement-error-mitigation.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t>Quantum Error Correction methods using Qiskit</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p:txBody>
          <a:bodyPr/>
          <a:lstStyle/>
          <a:p>
            <a:r>
              <a:rPr lang="en-US" dirty="0"/>
              <a:t>Rajesh Sathya Kumar</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endParaRPr lang="en-US" sz="1800" dirty="0">
              <a:solidFill>
                <a:schemeClr val="bg1"/>
              </a:solidFill>
              <a:latin typeface="+mj-lt"/>
              <a:ea typeface="+mn-ea"/>
              <a:cs typeface="+mn-cs"/>
            </a:endParaRP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Shor Code: Circuit</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27143" y="2570364"/>
            <a:ext cx="5896604" cy="3030452"/>
          </a:xfrm>
          <a:prstGeom prst="rect">
            <a:avLst/>
          </a:prstGeom>
        </p:spPr>
      </p:pic>
      <p:pic>
        <p:nvPicPr>
          <p:cNvPr id="78" name="Picture 77">
            <a:extLst>
              <a:ext uri="{FF2B5EF4-FFF2-40B4-BE49-F238E27FC236}">
                <a16:creationId xmlns:a16="http://schemas.microsoft.com/office/drawing/2014/main" id="{7618C58C-7B64-433B-A26E-E71EAB843926}"/>
              </a:ext>
            </a:extLst>
          </p:cNvPr>
          <p:cNvPicPr>
            <a:picLocks noChangeAspect="1"/>
          </p:cNvPicPr>
          <p:nvPr/>
        </p:nvPicPr>
        <p:blipFill>
          <a:blip r:embed="rId3"/>
          <a:stretch>
            <a:fillRect/>
          </a:stretch>
        </p:blipFill>
        <p:spPr>
          <a:xfrm>
            <a:off x="5891842" y="1511765"/>
            <a:ext cx="5455444" cy="3030452"/>
          </a:xfrm>
          <a:prstGeom prst="rect">
            <a:avLst/>
          </a:prstGeom>
        </p:spPr>
      </p:pic>
      <p:sp>
        <p:nvSpPr>
          <p:cNvPr id="79" name="TextBox 78">
            <a:extLst>
              <a:ext uri="{FF2B5EF4-FFF2-40B4-BE49-F238E27FC236}">
                <a16:creationId xmlns:a16="http://schemas.microsoft.com/office/drawing/2014/main" id="{4E9F032C-5400-4B2C-B7FC-F136D4A2108E}"/>
              </a:ext>
            </a:extLst>
          </p:cNvPr>
          <p:cNvSpPr txBox="1"/>
          <p:nvPr/>
        </p:nvSpPr>
        <p:spPr>
          <a:xfrm>
            <a:off x="1002821" y="1597765"/>
            <a:ext cx="4856672" cy="1831235"/>
          </a:xfrm>
          <a:prstGeom prst="rect">
            <a:avLst/>
          </a:prstGeom>
        </p:spPr>
        <p:txBody>
          <a:bodyPr vert="horz" wrap="square" lIns="91440" tIns="45720" rIns="91440" bIns="45720" rtlCol="0">
            <a:noAutofit/>
          </a:bodyPr>
          <a:lstStyle/>
          <a:p>
            <a:pPr marL="171450" indent="-17145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Last Week, I was working on implementation of bit flip error correction codes.</a:t>
            </a:r>
          </a:p>
          <a:p>
            <a:pPr marL="171450" indent="-17145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Shor code is used in error correction of both the bit flip errors and phase flip errors.</a:t>
            </a:r>
          </a:p>
          <a:p>
            <a:pPr marL="171450" indent="-17145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I have shown the circuit for the implementation of the same.</a:t>
            </a:r>
          </a:p>
        </p:txBody>
      </p:sp>
      <p:pic>
        <p:nvPicPr>
          <p:cNvPr id="5" name="Picture 4">
            <a:extLst>
              <a:ext uri="{FF2B5EF4-FFF2-40B4-BE49-F238E27FC236}">
                <a16:creationId xmlns:a16="http://schemas.microsoft.com/office/drawing/2014/main" id="{7E5ADB59-959F-4435-A6FE-450219A3387D}"/>
              </a:ext>
            </a:extLst>
          </p:cNvPr>
          <p:cNvPicPr>
            <a:picLocks noChangeAspect="1"/>
          </p:cNvPicPr>
          <p:nvPr/>
        </p:nvPicPr>
        <p:blipFill>
          <a:blip r:embed="rId4"/>
          <a:stretch>
            <a:fillRect/>
          </a:stretch>
        </p:blipFill>
        <p:spPr>
          <a:xfrm>
            <a:off x="1164022" y="4664241"/>
            <a:ext cx="3436918" cy="1745131"/>
          </a:xfrm>
          <a:prstGeom prst="rect">
            <a:avLst/>
          </a:prstGeom>
        </p:spPr>
      </p:pic>
      <p:sp>
        <p:nvSpPr>
          <p:cNvPr id="6" name="TextBox 5">
            <a:extLst>
              <a:ext uri="{FF2B5EF4-FFF2-40B4-BE49-F238E27FC236}">
                <a16:creationId xmlns:a16="http://schemas.microsoft.com/office/drawing/2014/main" id="{9362C1B9-691B-4220-81E7-029A413E3266}"/>
              </a:ext>
            </a:extLst>
          </p:cNvPr>
          <p:cNvSpPr txBox="1"/>
          <p:nvPr/>
        </p:nvSpPr>
        <p:spPr>
          <a:xfrm>
            <a:off x="1164022" y="4181157"/>
            <a:ext cx="1638300" cy="387516"/>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After Correction:</a:t>
            </a:r>
          </a:p>
        </p:txBody>
      </p:sp>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dirty="0"/>
              <a:t>Quantum Measurement Error Mitigation</a:t>
            </a:r>
          </a:p>
        </p:txBody>
      </p:sp>
      <p:pic>
        <p:nvPicPr>
          <p:cNvPr id="10" name="Picture 9">
            <a:extLst>
              <a:ext uri="{FF2B5EF4-FFF2-40B4-BE49-F238E27FC236}">
                <a16:creationId xmlns:a16="http://schemas.microsoft.com/office/drawing/2014/main" id="{3C467023-4FAB-4874-9286-164815A2C41C}"/>
              </a:ext>
            </a:extLst>
          </p:cNvPr>
          <p:cNvPicPr>
            <a:picLocks noChangeAspect="1"/>
          </p:cNvPicPr>
          <p:nvPr/>
        </p:nvPicPr>
        <p:blipFill>
          <a:blip r:embed="rId2"/>
          <a:stretch>
            <a:fillRect/>
          </a:stretch>
        </p:blipFill>
        <p:spPr>
          <a:xfrm>
            <a:off x="604435" y="2164265"/>
            <a:ext cx="6920316" cy="3783219"/>
          </a:xfrm>
          <a:prstGeom prst="rect">
            <a:avLst/>
          </a:prstGeom>
        </p:spPr>
      </p:pic>
      <p:sp>
        <p:nvSpPr>
          <p:cNvPr id="2" name="TextBox 1">
            <a:extLst>
              <a:ext uri="{FF2B5EF4-FFF2-40B4-BE49-F238E27FC236}">
                <a16:creationId xmlns:a16="http://schemas.microsoft.com/office/drawing/2014/main" id="{C7480650-D92E-45FD-841F-5F65A8519158}"/>
              </a:ext>
            </a:extLst>
          </p:cNvPr>
          <p:cNvSpPr txBox="1"/>
          <p:nvPr/>
        </p:nvSpPr>
        <p:spPr>
          <a:xfrm>
            <a:off x="8648700" y="2238374"/>
            <a:ext cx="2867025" cy="3419476"/>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Execution Specs:</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QASM Simulator</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Noise Model: 1% single qubit error</a:t>
            </a:r>
          </a:p>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2 Qubits</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Qiskit API:</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err="1">
                <a:solidFill>
                  <a:prstClr val="black">
                    <a:lumMod val="75000"/>
                    <a:lumOff val="25000"/>
                  </a:prstClr>
                </a:solidFill>
                <a:latin typeface="Segoe UI" panose="020B0502040204020203" pitchFamily="34" charset="0"/>
                <a:cs typeface="Segoe UI" panose="020B0502040204020203" pitchFamily="34" charset="0"/>
              </a:rPr>
              <a:t>complete_meas_cal</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CompleteMeasFitter</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ar chart&#10;&#10;Description automatically generated">
            <a:extLst>
              <a:ext uri="{FF2B5EF4-FFF2-40B4-BE49-F238E27FC236}">
                <a16:creationId xmlns:a16="http://schemas.microsoft.com/office/drawing/2014/main" id="{7FFC79D4-B6FF-4CC4-8C56-8C4975A87876}"/>
              </a:ext>
            </a:extLst>
          </p:cNvPr>
          <p:cNvPicPr>
            <a:picLocks noGrp="1" noChangeAspect="1"/>
          </p:cNvPicPr>
          <p:nvPr>
            <p:ph idx="1"/>
          </p:nvPr>
        </p:nvPicPr>
        <p:blipFill>
          <a:blip r:embed="rId2"/>
          <a:stretch>
            <a:fillRect/>
          </a:stretch>
        </p:blipFill>
        <p:spPr>
          <a:xfrm>
            <a:off x="1109662" y="1378780"/>
            <a:ext cx="4738688" cy="5343441"/>
          </a:xfrm>
        </p:spPr>
      </p:pic>
      <p:pic>
        <p:nvPicPr>
          <p:cNvPr id="8" name="Content Placeholder 7" descr="Chart, waterfall chart&#10;&#10;Description automatically generated">
            <a:extLst>
              <a:ext uri="{FF2B5EF4-FFF2-40B4-BE49-F238E27FC236}">
                <a16:creationId xmlns:a16="http://schemas.microsoft.com/office/drawing/2014/main" id="{F1CA662C-51E3-4411-93CB-B33039765F4E}"/>
              </a:ext>
            </a:extLst>
          </p:cNvPr>
          <p:cNvPicPr>
            <a:picLocks noGrp="1" noChangeAspect="1"/>
          </p:cNvPicPr>
          <p:nvPr>
            <p:ph idx="13"/>
          </p:nvPr>
        </p:nvPicPr>
        <p:blipFill>
          <a:blip r:embed="rId3"/>
          <a:stretch>
            <a:fillRect/>
          </a:stretch>
        </p:blipFill>
        <p:spPr>
          <a:xfrm>
            <a:off x="6343652" y="3059743"/>
            <a:ext cx="5061662" cy="3349629"/>
          </a:xfrm>
        </p:spPr>
      </p:pic>
      <p:sp>
        <p:nvSpPr>
          <p:cNvPr id="4" name="Title 3">
            <a:extLst>
              <a:ext uri="{FF2B5EF4-FFF2-40B4-BE49-F238E27FC236}">
                <a16:creationId xmlns:a16="http://schemas.microsoft.com/office/drawing/2014/main" id="{FDCFD971-5A55-4267-97AF-611C771116E3}"/>
              </a:ext>
            </a:extLst>
          </p:cNvPr>
          <p:cNvSpPr>
            <a:spLocks noGrp="1"/>
          </p:cNvSpPr>
          <p:nvPr>
            <p:ph type="title"/>
          </p:nvPr>
        </p:nvSpPr>
        <p:spPr/>
        <p:txBody>
          <a:bodyPr/>
          <a:lstStyle/>
          <a:p>
            <a:r>
              <a:rPr lang="en-US" dirty="0"/>
              <a:t>QFT Simulations - Qiskit</a:t>
            </a:r>
          </a:p>
        </p:txBody>
      </p:sp>
      <p:sp>
        <p:nvSpPr>
          <p:cNvPr id="9" name="TextBox 8">
            <a:extLst>
              <a:ext uri="{FF2B5EF4-FFF2-40B4-BE49-F238E27FC236}">
                <a16:creationId xmlns:a16="http://schemas.microsoft.com/office/drawing/2014/main" id="{AE6FA5A2-4E1A-4EB9-BEBA-02D56830A18B}"/>
              </a:ext>
            </a:extLst>
          </p:cNvPr>
          <p:cNvSpPr txBox="1"/>
          <p:nvPr/>
        </p:nvSpPr>
        <p:spPr>
          <a:xfrm>
            <a:off x="6505574" y="1504950"/>
            <a:ext cx="3819525" cy="147979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With Noise model:</a:t>
            </a:r>
          </a:p>
          <a:p>
            <a:pPr marL="0" indent="0" algn="l">
              <a:lnSpc>
                <a:spcPts val="1800"/>
              </a:lnSpc>
              <a:spcAft>
                <a:spcPts val="600"/>
              </a:spcAft>
              <a:buNone/>
            </a:pP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Single Qubit Depolarization Error: 0.3%</a:t>
            </a:r>
          </a:p>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Two Qubit Error: 3%</a:t>
            </a:r>
          </a:p>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Shots = 100</a:t>
            </a:r>
          </a:p>
        </p:txBody>
      </p:sp>
    </p:spTree>
    <p:extLst>
      <p:ext uri="{BB962C8B-B14F-4D97-AF65-F5344CB8AC3E}">
        <p14:creationId xmlns:p14="http://schemas.microsoft.com/office/powerpoint/2010/main" val="1848322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473473-EFBE-4634-8841-BE8BE839760D}"/>
              </a:ext>
            </a:extLst>
          </p:cNvPr>
          <p:cNvSpPr>
            <a:spLocks noGrp="1"/>
          </p:cNvSpPr>
          <p:nvPr>
            <p:ph idx="13"/>
          </p:nvPr>
        </p:nvSpPr>
        <p:spPr>
          <a:xfrm>
            <a:off x="1133475" y="1507068"/>
            <a:ext cx="10405967" cy="5118019"/>
          </a:xfrm>
        </p:spPr>
        <p:txBody>
          <a:bodyPr>
            <a:normAutofit lnSpcReduction="10000"/>
          </a:bodyPr>
          <a:lstStyle/>
          <a:p>
            <a:pPr>
              <a:lnSpc>
                <a:spcPct val="170000"/>
              </a:lnSpc>
            </a:pPr>
            <a:r>
              <a:rPr lang="en-US" b="1" dirty="0"/>
              <a:t>Creation Time:</a:t>
            </a:r>
            <a:r>
              <a:rPr lang="en-US" dirty="0"/>
              <a:t> </a:t>
            </a:r>
            <a:br>
              <a:rPr lang="en-US" dirty="0"/>
            </a:br>
            <a:r>
              <a:rPr lang="en-US" dirty="0"/>
              <a:t>Time spent on classical machine creating the circuit and transpiling.</a:t>
            </a:r>
          </a:p>
          <a:p>
            <a:pPr>
              <a:lnSpc>
                <a:spcPct val="170000"/>
              </a:lnSpc>
            </a:pPr>
            <a:r>
              <a:rPr lang="en-US" b="1" dirty="0"/>
              <a:t>Execution Time:</a:t>
            </a:r>
            <a:r>
              <a:rPr lang="en-US" dirty="0"/>
              <a:t> </a:t>
            </a:r>
          </a:p>
          <a:p>
            <a:pPr>
              <a:lnSpc>
                <a:spcPct val="170000"/>
              </a:lnSpc>
            </a:pPr>
            <a:r>
              <a:rPr lang="en-US" dirty="0"/>
              <a:t>Time spent on quantum simulator or hardware backend running the circuit. This only includes the time when the algorithm is being run and does not include any of the time waiting in a queue on Qiskit and cinq. </a:t>
            </a:r>
          </a:p>
          <a:p>
            <a:pPr>
              <a:lnSpc>
                <a:spcPct val="170000"/>
              </a:lnSpc>
            </a:pPr>
            <a:r>
              <a:rPr lang="en-US" b="1" dirty="0"/>
              <a:t>Fidelity:</a:t>
            </a:r>
            <a:r>
              <a:rPr lang="en-US" dirty="0"/>
              <a:t> </a:t>
            </a:r>
          </a:p>
          <a:p>
            <a:pPr>
              <a:lnSpc>
                <a:spcPct val="170000"/>
              </a:lnSpc>
            </a:pPr>
            <a:r>
              <a:rPr lang="en-US" dirty="0"/>
              <a:t>A measure of how well the simulator or hardware runs a particular benchmark, on a scale from 0 to 1, with 0 being a completely useless result and 1 being perfect execution of the algorithm.</a:t>
            </a:r>
          </a:p>
          <a:p>
            <a:pPr>
              <a:lnSpc>
                <a:spcPct val="170000"/>
              </a:lnSpc>
            </a:pPr>
            <a:r>
              <a:rPr lang="en-US" b="1" dirty="0"/>
              <a:t>Circuit / Transpiled Depth: </a:t>
            </a:r>
          </a:p>
          <a:p>
            <a:pPr>
              <a:lnSpc>
                <a:spcPct val="170000"/>
              </a:lnSpc>
            </a:pPr>
            <a:r>
              <a:rPr lang="en-US" dirty="0"/>
              <a:t>Depth can be used to help provide reasoning for why one algorithm is harder to run than another for the same circuit width. This metric is currently only available on the Qiskit implementation of the algorithms.</a:t>
            </a:r>
          </a:p>
        </p:txBody>
      </p:sp>
      <p:sp>
        <p:nvSpPr>
          <p:cNvPr id="4" name="Title 3">
            <a:extLst>
              <a:ext uri="{FF2B5EF4-FFF2-40B4-BE49-F238E27FC236}">
                <a16:creationId xmlns:a16="http://schemas.microsoft.com/office/drawing/2014/main" id="{596381EF-C545-4077-B6FC-D0155FD5506C}"/>
              </a:ext>
            </a:extLst>
          </p:cNvPr>
          <p:cNvSpPr>
            <a:spLocks noGrp="1"/>
          </p:cNvSpPr>
          <p:nvPr>
            <p:ph type="title"/>
          </p:nvPr>
        </p:nvSpPr>
        <p:spPr/>
        <p:txBody>
          <a:bodyPr/>
          <a:lstStyle/>
          <a:p>
            <a:r>
              <a:rPr lang="en-US" dirty="0"/>
              <a:t>Metrics</a:t>
            </a:r>
          </a:p>
        </p:txBody>
      </p:sp>
    </p:spTree>
    <p:extLst>
      <p:ext uri="{BB962C8B-B14F-4D97-AF65-F5344CB8AC3E}">
        <p14:creationId xmlns:p14="http://schemas.microsoft.com/office/powerpoint/2010/main" val="1136033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References</a:t>
            </a:r>
          </a:p>
        </p:txBody>
      </p:sp>
      <p:sp>
        <p:nvSpPr>
          <p:cNvPr id="11" name="TextBox 10">
            <a:extLst>
              <a:ext uri="{FF2B5EF4-FFF2-40B4-BE49-F238E27FC236}">
                <a16:creationId xmlns:a16="http://schemas.microsoft.com/office/drawing/2014/main" id="{080A3680-6A67-4727-8135-E46042ED06F7}"/>
              </a:ext>
            </a:extLst>
          </p:cNvPr>
          <p:cNvSpPr txBox="1"/>
          <p:nvPr/>
        </p:nvSpPr>
        <p:spPr>
          <a:xfrm>
            <a:off x="742949" y="1685925"/>
            <a:ext cx="8810625" cy="2028826"/>
          </a:xfrm>
          <a:prstGeom prst="rect">
            <a:avLst/>
          </a:prstGeom>
        </p:spPr>
        <p:txBody>
          <a:bodyPr vert="horz" wrap="square" lIns="91440" tIns="45720" rIns="91440" bIns="45720" rtlCol="0">
            <a:noAutofit/>
          </a:bodyPr>
          <a:lstStyle/>
          <a:p>
            <a:pPr marL="228600" indent="-228600" algn="l">
              <a:lnSpc>
                <a:spcPts val="1800"/>
              </a:lnSpc>
              <a:spcAft>
                <a:spcPts val="600"/>
              </a:spcAft>
              <a:buAutoNum type="arabicPeriod"/>
            </a:pPr>
            <a:r>
              <a:rPr lang="en-US" sz="1600" dirty="0">
                <a:solidFill>
                  <a:prstClr val="black">
                    <a:lumMod val="75000"/>
                    <a:lumOff val="25000"/>
                  </a:prstClr>
                </a:solidFill>
                <a:latin typeface="Segoe UI" panose="020B0502040204020203" pitchFamily="34" charset="0"/>
                <a:cs typeface="Segoe UI" panose="020B0502040204020203" pitchFamily="34" charset="0"/>
                <a:hlinkClick r:id="rId2"/>
              </a:rPr>
              <a:t>https://en.wikipedia.org/wiki/Quantum_error_correction#Shor_code</a:t>
            </a: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a:p>
            <a:pPr marL="228600" indent="-228600" algn="l">
              <a:lnSpc>
                <a:spcPts val="1800"/>
              </a:lnSpc>
              <a:spcAft>
                <a:spcPts val="600"/>
              </a:spcAft>
              <a:buAutoNum type="arabicPeriod"/>
            </a:pPr>
            <a:r>
              <a:rPr lang="en-US" sz="1600" dirty="0">
                <a:solidFill>
                  <a:prstClr val="black">
                    <a:lumMod val="75000"/>
                    <a:lumOff val="25000"/>
                  </a:prstClr>
                </a:solidFill>
                <a:latin typeface="Segoe UI" panose="020B0502040204020203" pitchFamily="34" charset="0"/>
                <a:cs typeface="Segoe UI" panose="020B0502040204020203" pitchFamily="34" charset="0"/>
              </a:rPr>
              <a:t>Quantum Error Correction: An Introductory Guide: </a:t>
            </a:r>
            <a:r>
              <a:rPr lang="en-US" sz="1600" dirty="0">
                <a:solidFill>
                  <a:prstClr val="black">
                    <a:lumMod val="75000"/>
                    <a:lumOff val="25000"/>
                  </a:prstClr>
                </a:solidFill>
                <a:latin typeface="Segoe UI" panose="020B0502040204020203" pitchFamily="34" charset="0"/>
                <a:cs typeface="Segoe UI" panose="020B0502040204020203" pitchFamily="34" charset="0"/>
                <a:hlinkClick r:id="rId3"/>
              </a:rPr>
              <a:t>https://arxiv.org/pdf/1907.11157.pdf</a:t>
            </a: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a:p>
            <a:pPr marL="228600" indent="-228600" algn="l">
              <a:lnSpc>
                <a:spcPts val="1800"/>
              </a:lnSpc>
              <a:spcAft>
                <a:spcPts val="600"/>
              </a:spcAft>
              <a:buAutoNum type="arabicPeriod"/>
            </a:pPr>
            <a:r>
              <a:rPr lang="en-US" sz="1600" dirty="0">
                <a:solidFill>
                  <a:prstClr val="black">
                    <a:lumMod val="75000"/>
                    <a:lumOff val="25000"/>
                  </a:prstClr>
                </a:solidFill>
                <a:latin typeface="Segoe UI" panose="020B0502040204020203" pitchFamily="34" charset="0"/>
                <a:cs typeface="Segoe UI" panose="020B0502040204020203" pitchFamily="34" charset="0"/>
              </a:rPr>
              <a:t>Measurement Error Mitigation: </a:t>
            </a:r>
            <a:r>
              <a:rPr lang="en-US" sz="1600" dirty="0">
                <a:solidFill>
                  <a:prstClr val="black">
                    <a:lumMod val="75000"/>
                    <a:lumOff val="25000"/>
                  </a:prstClr>
                </a:solidFill>
                <a:latin typeface="Segoe UI" panose="020B0502040204020203" pitchFamily="34" charset="0"/>
                <a:cs typeface="Segoe UI" panose="020B0502040204020203" pitchFamily="34" charset="0"/>
                <a:hlinkClick r:id="rId4"/>
              </a:rPr>
              <a:t>https://qiskit.org/textbook/ch-quantum-hardware/measurement-error-mitigation.html</a:t>
            </a: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a:p>
            <a:pPr marL="228600" indent="-228600" algn="l">
              <a:lnSpc>
                <a:spcPts val="1800"/>
              </a:lnSpc>
              <a:spcAft>
                <a:spcPts val="600"/>
              </a:spcAft>
              <a:buAutoNum type="arabicPeriod"/>
            </a:pPr>
            <a:r>
              <a:rPr lang="en-US" sz="1600" dirty="0">
                <a:solidFill>
                  <a:prstClr val="black">
                    <a:lumMod val="75000"/>
                    <a:lumOff val="25000"/>
                  </a:prstClr>
                </a:solidFill>
                <a:latin typeface="Segoe UI" panose="020B0502040204020203" pitchFamily="34" charset="0"/>
                <a:cs typeface="Segoe UI" panose="020B0502040204020203" pitchFamily="34" charset="0"/>
              </a:rPr>
              <a:t>Shor Code Error Correction: </a:t>
            </a:r>
            <a:r>
              <a:rPr lang="en-US" sz="1600" dirty="0">
                <a:solidFill>
                  <a:prstClr val="black">
                    <a:lumMod val="75000"/>
                    <a:lumOff val="25000"/>
                  </a:prstClr>
                </a:solidFill>
                <a:latin typeface="Segoe UI" panose="020B0502040204020203" pitchFamily="34" charset="0"/>
                <a:cs typeface="Segoe UI" panose="020B0502040204020203" pitchFamily="34" charset="0"/>
                <a:hlinkClick r:id="rId5"/>
              </a:rPr>
              <a:t>https://quantumcomputinguk.org/tutorials/quantum-error-correction-shor-code-in-qiskit</a:t>
            </a: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a:p>
            <a:pPr marL="228600" indent="-228600" algn="l">
              <a:lnSpc>
                <a:spcPts val="1800"/>
              </a:lnSpc>
              <a:spcAft>
                <a:spcPts val="600"/>
              </a:spcAft>
              <a:buAutoNum type="arabicPeriod"/>
            </a:pP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97439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Progress</a:t>
            </a:r>
            <a:endParaRPr lang="en-US" dirty="0"/>
          </a:p>
        </p:txBody>
      </p:sp>
      <p:sp>
        <p:nvSpPr>
          <p:cNvPr id="12" name="TextBox 11">
            <a:extLst>
              <a:ext uri="{FF2B5EF4-FFF2-40B4-BE49-F238E27FC236}">
                <a16:creationId xmlns:a16="http://schemas.microsoft.com/office/drawing/2014/main" id="{86C0C2B4-8F9D-42C3-B703-DC8A176039A3}"/>
              </a:ext>
            </a:extLst>
          </p:cNvPr>
          <p:cNvSpPr txBox="1"/>
          <p:nvPr/>
        </p:nvSpPr>
        <p:spPr>
          <a:xfrm>
            <a:off x="1000124" y="1828799"/>
            <a:ext cx="4467225" cy="3314701"/>
          </a:xfrm>
          <a:prstGeom prst="rect">
            <a:avLst/>
          </a:prstGeom>
        </p:spPr>
        <p:txBody>
          <a:bodyPr vert="horz" wrap="square" lIns="91440" tIns="45720" rIns="91440" bIns="45720" rtlCol="0">
            <a:noAutofit/>
          </a:bodyPr>
          <a:lstStyle/>
          <a:p>
            <a:pPr algn="l">
              <a:lnSpc>
                <a:spcPts val="1800"/>
              </a:lnSpc>
              <a:spcAft>
                <a:spcPts val="600"/>
              </a:spcAft>
            </a:pPr>
            <a:r>
              <a:rPr lang="en-US" sz="2000" i="1" dirty="0">
                <a:solidFill>
                  <a:schemeClr val="accent2">
                    <a:lumMod val="75000"/>
                  </a:schemeClr>
                </a:solidFill>
                <a:latin typeface="Segoe UI" panose="020B0502040204020203" pitchFamily="34" charset="0"/>
                <a:cs typeface="Segoe UI" panose="020B0502040204020203" pitchFamily="34" charset="0"/>
              </a:rPr>
              <a:t>This Week</a:t>
            </a:r>
          </a:p>
          <a:p>
            <a:pPr marL="171450" indent="-17145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Implementation of Shor error correction codes</a:t>
            </a:r>
          </a:p>
          <a:p>
            <a:pPr marL="171450" indent="-17145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Measurement Error Mitigation</a:t>
            </a:r>
          </a:p>
          <a:p>
            <a:pPr marL="171450" indent="-17145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Published some QC metrics to the python library</a:t>
            </a:r>
          </a:p>
          <a:p>
            <a:pPr marL="171450" indent="-171450" algn="l">
              <a:lnSpc>
                <a:spcPts val="1800"/>
              </a:lnSpc>
              <a:spcAft>
                <a:spcPts val="600"/>
              </a:spcAft>
              <a:buFont typeface="Arial" panose="020B0604020202020204" pitchFamily="34" charset="0"/>
              <a:buChar char="•"/>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gn="l">
              <a:lnSpc>
                <a:spcPts val="1800"/>
              </a:lnSpc>
              <a:spcAft>
                <a:spcPts val="600"/>
              </a:spcAft>
            </a:pPr>
            <a:r>
              <a:rPr lang="en-US" sz="2000" i="1" dirty="0">
                <a:solidFill>
                  <a:schemeClr val="accent2">
                    <a:lumMod val="75000"/>
                  </a:schemeClr>
                </a:solidFill>
                <a:latin typeface="Segoe UI" panose="020B0502040204020203" pitchFamily="34" charset="0"/>
                <a:cs typeface="Segoe UI" panose="020B0502040204020203" pitchFamily="34" charset="0"/>
              </a:rPr>
              <a:t>Plans for Next Week</a:t>
            </a:r>
          </a:p>
          <a:p>
            <a:pPr algn="l">
              <a:lnSpc>
                <a:spcPts val="1800"/>
              </a:lnSpc>
              <a:spcAft>
                <a:spcPts val="600"/>
              </a:spcAft>
            </a:pPr>
            <a:endParaRPr lang="en-US" sz="2000" i="1" dirty="0">
              <a:solidFill>
                <a:schemeClr val="accent2">
                  <a:lumMod val="75000"/>
                </a:schemeClr>
              </a:solidFill>
              <a:latin typeface="Segoe UI" panose="020B0502040204020203" pitchFamily="34" charset="0"/>
              <a:cs typeface="Segoe UI" panose="020B0502040204020203" pitchFamily="34" charset="0"/>
            </a:endParaRPr>
          </a:p>
          <a:p>
            <a:pPr marL="342900" indent="-342900" algn="l">
              <a:lnSpc>
                <a:spcPts val="1800"/>
              </a:lnSpc>
              <a:spcAft>
                <a:spcPts val="6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Validate how the Quantum Algorithms quantify with the metrics after error correction</a:t>
            </a:r>
          </a:p>
        </p:txBody>
      </p:sp>
    </p:spTree>
    <p:extLst>
      <p:ext uri="{BB962C8B-B14F-4D97-AF65-F5344CB8AC3E}">
        <p14:creationId xmlns:p14="http://schemas.microsoft.com/office/powerpoint/2010/main" val="3665633859"/>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{1148E82B-97AA-4192-BCA9-C1CEF6C781C1}tf16411177_win32</Template>
  <TotalTime>201</TotalTime>
  <Words>369</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Segoe UI</vt:lpstr>
      <vt:lpstr>Segoe UI Light</vt:lpstr>
      <vt:lpstr>Get Started with 3D</vt:lpstr>
      <vt:lpstr>Quantum Error Correction methods using Qiskit</vt:lpstr>
      <vt:lpstr>Shor Code: Circuit</vt:lpstr>
      <vt:lpstr>Quantum Measurement Error Mitigation</vt:lpstr>
      <vt:lpstr>QFT Simulations - Qiskit</vt:lpstr>
      <vt:lpstr>Metrics</vt:lpstr>
      <vt:lpstr>References</vt:lpstr>
      <vt:lpstr>Progress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Error Correction methods using Qiskit</dc:title>
  <dc:creator>Rajesh Sathya Kumar (Student)</dc:creator>
  <cp:lastModifiedBy>Rajesh Sathya Kumar (Student)</cp:lastModifiedBy>
  <cp:revision>3</cp:revision>
  <dcterms:created xsi:type="dcterms:W3CDTF">2022-02-25T01:51:07Z</dcterms:created>
  <dcterms:modified xsi:type="dcterms:W3CDTF">2022-02-26T00:41:11Z</dcterms:modified>
</cp:coreProperties>
</file>