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435579"/>
          </a:xfrm>
        </p:spPr>
        <p:txBody>
          <a:bodyPr/>
          <a:lstStyle/>
          <a:p>
            <a:r>
              <a:rPr lang="en-US" sz="4400" dirty="0"/>
              <a:t>Error Mitigation and Randomized Benchmarking for Quantum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385" y="2801247"/>
            <a:ext cx="9144000" cy="1287675"/>
          </a:xfrm>
        </p:spPr>
        <p:txBody>
          <a:bodyPr/>
          <a:lstStyle/>
          <a:p>
            <a:r>
              <a:rPr lang="en-US" dirty="0"/>
              <a:t>Rajesh Sathya Kumar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Mitigation for NISQ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ED4DE7-0514-45FC-97BD-BE825A8594B0}"/>
              </a:ext>
            </a:extLst>
          </p:cNvPr>
          <p:cNvSpPr txBox="1"/>
          <p:nvPr/>
        </p:nvSpPr>
        <p:spPr>
          <a:xfrm>
            <a:off x="715992" y="1759789"/>
            <a:ext cx="10791646" cy="458062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41312-455F-4F12-8585-51E3195D6AD3}"/>
              </a:ext>
            </a:extLst>
          </p:cNvPr>
          <p:cNvSpPr txBox="1"/>
          <p:nvPr/>
        </p:nvSpPr>
        <p:spPr>
          <a:xfrm>
            <a:off x="845388" y="1759790"/>
            <a:ext cx="8988724" cy="141203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The Long-term plan in Quantum industry is to design a fault tolerant error corrected Quantum Computers. However, the various error mitigation techniques are developed in the meantime to make use of these NISQ era Quantum Computers for real world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Zero Noise Extrapolation (ZNE)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10005763" cy="4669896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en-US" sz="1800" b="0" i="0" dirty="0">
                <a:solidFill>
                  <a:srgbClr val="353535"/>
                </a:solidFill>
                <a:effectLst/>
                <a:latin typeface="+mj-lt"/>
                <a:ea typeface="Roboto" panose="02000000000000000000" pitchFamily="2" charset="0"/>
              </a:rPr>
              <a:t>The ZNE method works by assuming that the amount of noise present when a circuit is run on a noisy device is enumerated by a parameter </a:t>
            </a:r>
            <a:r>
              <a:rPr lang="en-US" sz="1800" b="1" i="1" dirty="0">
                <a:solidFill>
                  <a:srgbClr val="353535"/>
                </a:solidFill>
                <a:effectLst/>
                <a:latin typeface="+mj-lt"/>
                <a:ea typeface="Roboto" panose="02000000000000000000" pitchFamily="2" charset="0"/>
              </a:rPr>
              <a:t>g</a:t>
            </a:r>
            <a:r>
              <a:rPr lang="en-US" sz="1800" b="0" i="0" dirty="0">
                <a:solidFill>
                  <a:srgbClr val="353535"/>
                </a:solidFill>
                <a:effectLst/>
                <a:latin typeface="+mj-lt"/>
                <a:ea typeface="Roboto" panose="02000000000000000000" pitchFamily="2" charset="0"/>
              </a:rPr>
              <a:t>. Suppose we have an input circuit that experiences an amount of noise </a:t>
            </a:r>
            <a:r>
              <a:rPr lang="en-US" sz="1800" b="1" i="1" dirty="0">
                <a:solidFill>
                  <a:srgbClr val="353535"/>
                </a:solidFill>
                <a:effectLst/>
                <a:latin typeface="+mj-lt"/>
                <a:ea typeface="Roboto" panose="02000000000000000000" pitchFamily="2" charset="0"/>
              </a:rPr>
              <a:t>g = g0</a:t>
            </a:r>
            <a:r>
              <a:rPr lang="en-US" sz="1800" b="0" i="0" dirty="0">
                <a:solidFill>
                  <a:srgbClr val="353535"/>
                </a:solidFill>
                <a:effectLst/>
                <a:latin typeface="+mj-lt"/>
                <a:ea typeface="Roboto" panose="02000000000000000000" pitchFamily="2" charset="0"/>
              </a:rPr>
              <a:t> when executed. Ideally, we would like to evaluate the result of the circuit in the </a:t>
            </a:r>
            <a:r>
              <a:rPr lang="en-US" sz="1800" b="1" i="1" dirty="0">
                <a:solidFill>
                  <a:srgbClr val="353535"/>
                </a:solidFill>
                <a:effectLst/>
                <a:latin typeface="+mj-lt"/>
                <a:ea typeface="Roboto" panose="02000000000000000000" pitchFamily="2" charset="0"/>
              </a:rPr>
              <a:t>g = 0</a:t>
            </a:r>
            <a:r>
              <a:rPr lang="en-US" sz="1800" b="0" i="0" dirty="0">
                <a:solidFill>
                  <a:srgbClr val="353535"/>
                </a:solidFill>
                <a:effectLst/>
                <a:latin typeface="+mj-lt"/>
                <a:ea typeface="Roboto" panose="02000000000000000000" pitchFamily="2" charset="0"/>
              </a:rPr>
              <a:t> noise-free setti</a:t>
            </a:r>
            <a:r>
              <a:rPr lang="en-US" sz="1800" b="0" i="1" dirty="0">
                <a:solidFill>
                  <a:srgbClr val="353535"/>
                </a:solidFill>
                <a:effectLst/>
                <a:latin typeface="+mj-lt"/>
                <a:ea typeface="Roboto" panose="02000000000000000000" pitchFamily="2" charset="0"/>
              </a:rPr>
              <a:t>ng</a:t>
            </a:r>
            <a:r>
              <a:rPr lang="en-US" sz="1800" b="0" i="0" dirty="0">
                <a:solidFill>
                  <a:srgbClr val="353535"/>
                </a:solidFill>
                <a:effectLst/>
                <a:latin typeface="+mj-lt"/>
                <a:ea typeface="Roboto" panose="02000000000000000000" pitchFamily="2" charset="0"/>
              </a:rPr>
              <a:t>.</a:t>
            </a:r>
          </a:p>
          <a:p>
            <a:pPr lvl="0" algn="just">
              <a:buNone/>
            </a:pPr>
            <a:r>
              <a:rPr lang="en-US" sz="1800" b="0" i="0" dirty="0">
                <a:solidFill>
                  <a:srgbClr val="353535"/>
                </a:solidFill>
                <a:effectLst/>
                <a:latin typeface="+mj-lt"/>
                <a:ea typeface="Roboto" panose="02000000000000000000" pitchFamily="2" charset="0"/>
              </a:rPr>
              <a:t>To do this, we create a family of equivalent circuits whose ideal noise-free value is the same as our input circuit. However, when run on a noisy device, each circuit experiences an amount of noise </a:t>
            </a:r>
            <a:r>
              <a:rPr lang="en-US" sz="1800" b="1" i="1" dirty="0">
                <a:solidFill>
                  <a:srgbClr val="353535"/>
                </a:solidFill>
                <a:effectLst/>
                <a:latin typeface="+mj-lt"/>
                <a:ea typeface="Roboto" panose="02000000000000000000" pitchFamily="2" charset="0"/>
              </a:rPr>
              <a:t>g = s * g0</a:t>
            </a:r>
            <a:r>
              <a:rPr lang="en-US" sz="1800" b="0" i="0" dirty="0">
                <a:solidFill>
                  <a:srgbClr val="353535"/>
                </a:solidFill>
                <a:effectLst/>
                <a:latin typeface="+mj-lt"/>
                <a:ea typeface="Roboto" panose="02000000000000000000" pitchFamily="2" charset="0"/>
              </a:rPr>
              <a:t> for some scale factor s≥1. By evaluating the noisy outputs of each circuit, we can extrapolate to s=0 to estimate the result of running a noise-free circuit.</a:t>
            </a:r>
            <a:endParaRPr lang="en-US" sz="1800" dirty="0">
              <a:latin typeface="+mj-lt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Unitary Folding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5CDB0-AD30-4DBB-AC55-D824F09C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604210"/>
            <a:ext cx="10196916" cy="480516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53535"/>
                </a:solidFill>
                <a:effectLst/>
                <a:latin typeface="+mj-lt"/>
                <a:ea typeface="Roboto" panose="02000000000000000000" pitchFamily="2" charset="0"/>
              </a:rPr>
              <a:t>When the scale factor is s=1, the resulting circuit is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+mj-lt"/>
                <a:ea typeface="Roboto" panose="02000000000000000000" pitchFamily="2" charset="0"/>
              </a:rPr>
              <a:t>V=U†U=I.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53535"/>
                </a:solidFill>
                <a:effectLst/>
                <a:latin typeface="+mj-lt"/>
                <a:ea typeface="Roboto" panose="02000000000000000000" pitchFamily="2" charset="0"/>
              </a:rPr>
              <a:t>Hence, the s=1 setting gives us the original unfolded circuit.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53535"/>
                </a:solidFill>
                <a:effectLst/>
                <a:latin typeface="+mj-lt"/>
                <a:ea typeface="Roboto" panose="02000000000000000000" pitchFamily="2" charset="0"/>
              </a:rPr>
              <a:t>When s=3, the resulting circuit is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+mj-lt"/>
                <a:ea typeface="Roboto" panose="02000000000000000000" pitchFamily="2" charset="0"/>
              </a:rPr>
              <a:t>VV†V=U†UUU†U†U=I.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53535"/>
                </a:solidFill>
                <a:effectLst/>
                <a:latin typeface="+mj-lt"/>
                <a:ea typeface="Roboto" panose="02000000000000000000" pitchFamily="2" charset="0"/>
              </a:rPr>
              <a:t>In other words, we fold the whole circuit once when =3. Generally, whenever ss is an odd integer, we fold  (s−1)/2 times.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53535"/>
                </a:solidFill>
                <a:effectLst/>
                <a:latin typeface="+mj-lt"/>
                <a:ea typeface="Roboto" panose="02000000000000000000" pitchFamily="2" charset="0"/>
              </a:rPr>
              <a:t>The s=2 setting is a bit more subtle. Now we apply folding only to the second half of the circuit, which is in our case given by U†. The resulting partially-folded circuit is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+mj-lt"/>
                <a:ea typeface="Roboto" panose="02000000000000000000" pitchFamily="2" charset="0"/>
              </a:rPr>
              <a:t>(U†UU†)U=I</a:t>
            </a:r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Noise Scaling Factor vs Expectation Value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B1B08C-266C-445D-B6FC-BE680FCF0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732" y="1782893"/>
            <a:ext cx="6172735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148E-D5F2-40DA-8C1D-E2E27152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Randomized Benchmarking Protocol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033FE-88F9-4290-A692-067B72DFDED5}"/>
              </a:ext>
            </a:extLst>
          </p:cNvPr>
          <p:cNvSpPr txBox="1"/>
          <p:nvPr/>
        </p:nvSpPr>
        <p:spPr>
          <a:xfrm>
            <a:off x="742949" y="1724024"/>
            <a:ext cx="10506075" cy="414337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b="1" i="1" dirty="0">
                <a:solidFill>
                  <a:srgbClr val="000000"/>
                </a:solidFill>
                <a:effectLst/>
                <a:latin typeface="+mj-lt"/>
              </a:rPr>
              <a:t>Clifford Gates: </a:t>
            </a:r>
            <a:r>
              <a:rPr lang="en-US" dirty="0">
                <a:latin typeface="+mj-lt"/>
              </a:rPr>
              <a:t>In quantum computing, the Clifford Group is a set of gates defined by the property that they always transform Pauli’s to Pauli’s.</a:t>
            </a:r>
            <a:r>
              <a:rPr lang="en-US" i="0" dirty="0">
                <a:solidFill>
                  <a:srgbClr val="292929"/>
                </a:solidFill>
                <a:effectLst/>
                <a:latin typeface="+mj-lt"/>
              </a:rPr>
              <a:t> </a:t>
            </a:r>
            <a:br>
              <a:rPr lang="en-US" i="0" dirty="0">
                <a:solidFill>
                  <a:srgbClr val="000000"/>
                </a:solidFill>
                <a:effectLst/>
                <a:latin typeface="+mj-lt"/>
              </a:rPr>
            </a:br>
            <a:br>
              <a:rPr lang="en-US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Step 1: Generate RB sequences</a:t>
            </a:r>
          </a:p>
          <a:p>
            <a:pPr algn="l">
              <a:lnSpc>
                <a:spcPct val="150000"/>
              </a:lnSpc>
            </a:pP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Step 2: Execute the RB sequences (with some noise)</a:t>
            </a:r>
            <a:r>
              <a:rPr lang="en-US" dirty="0">
                <a:solidFill>
                  <a:srgbClr val="6929C4"/>
                </a:solidFill>
                <a:latin typeface="+mj-lt"/>
              </a:rPr>
              <a:t> </a:t>
            </a:r>
            <a:br>
              <a:rPr lang="en-US" dirty="0">
                <a:latin typeface="+mj-lt"/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Step 3: Get statistics about the survival probabilities</a:t>
            </a:r>
            <a:r>
              <a:rPr lang="en-US" dirty="0">
                <a:solidFill>
                  <a:srgbClr val="6929C4"/>
                </a:solidFill>
                <a:latin typeface="+mj-lt"/>
              </a:rPr>
              <a:t> </a:t>
            </a:r>
            <a:br>
              <a:rPr lang="en-US" dirty="0">
                <a:latin typeface="+mj-lt"/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Step 4: Find the averaged sequence fidelity</a:t>
            </a:r>
            <a:r>
              <a:rPr lang="en-US" dirty="0">
                <a:solidFill>
                  <a:srgbClr val="6929C4"/>
                </a:solidFill>
                <a:latin typeface="+mj-lt"/>
              </a:rPr>
              <a:t> </a:t>
            </a:r>
            <a:br>
              <a:rPr lang="en-US" dirty="0">
                <a:latin typeface="+mj-lt"/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Step 5: Fit the results</a:t>
            </a:r>
            <a:r>
              <a:rPr lang="en-US" dirty="0">
                <a:solidFill>
                  <a:srgbClr val="6929C4"/>
                </a:solidFill>
                <a:latin typeface="+mj-lt"/>
              </a:rPr>
              <a:t> </a:t>
            </a:r>
            <a:endParaRPr lang="en-US" i="0" dirty="0">
              <a:solidFill>
                <a:srgbClr val="000000"/>
              </a:solidFill>
              <a:effectLst/>
              <a:latin typeface="+mj-lt"/>
            </a:endParaRPr>
          </a:p>
          <a:p>
            <a:br>
              <a:rPr lang="en-US" dirty="0"/>
            </a:br>
            <a:r>
              <a:rPr lang="en-US" dirty="0">
                <a:solidFill>
                  <a:srgbClr val="6929C4"/>
                </a:solidFill>
                <a:latin typeface="+mj-lt"/>
              </a:rPr>
              <a:t> </a:t>
            </a:r>
            <a:endParaRPr lang="en-US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8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2AE8CE-B420-4629-8381-8ABC6C8ABC9C}"/>
              </a:ext>
            </a:extLst>
          </p:cNvPr>
          <p:cNvSpPr txBox="1"/>
          <p:nvPr/>
        </p:nvSpPr>
        <p:spPr>
          <a:xfrm>
            <a:off x="2095500" y="18954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FF0307-35F8-4224-BF2B-22044E030F71}"/>
              </a:ext>
            </a:extLst>
          </p:cNvPr>
          <p:cNvSpPr txBox="1"/>
          <p:nvPr/>
        </p:nvSpPr>
        <p:spPr>
          <a:xfrm>
            <a:off x="604434" y="1784420"/>
            <a:ext cx="1066364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T. Proctor, K. </a:t>
            </a:r>
            <a:r>
              <a:rPr lang="en-US" dirty="0" err="1">
                <a:latin typeface="+mj-lt"/>
              </a:rPr>
              <a:t>Rudinger</a:t>
            </a:r>
            <a:r>
              <a:rPr lang="en-US" dirty="0">
                <a:latin typeface="+mj-lt"/>
              </a:rPr>
              <a:t>, K. Young, E. Nielsen, R. Blume-</a:t>
            </a:r>
            <a:r>
              <a:rPr lang="en-US" dirty="0" err="1">
                <a:latin typeface="+mj-lt"/>
              </a:rPr>
              <a:t>Kohout</a:t>
            </a:r>
            <a:r>
              <a:rPr lang="en-US" dirty="0">
                <a:latin typeface="+mj-lt"/>
              </a:rPr>
              <a:t> “Measuring the Capabilities of Quantum Computers”, arXiv:2008.11294 (2020).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K. </a:t>
            </a:r>
            <a:r>
              <a:rPr lang="en-US" dirty="0" err="1">
                <a:latin typeface="+mj-lt"/>
              </a:rPr>
              <a:t>Temme</a:t>
            </a:r>
            <a:r>
              <a:rPr lang="en-US" dirty="0">
                <a:latin typeface="+mj-lt"/>
              </a:rPr>
              <a:t>, S. </a:t>
            </a:r>
            <a:r>
              <a:rPr lang="en-US" dirty="0" err="1">
                <a:latin typeface="+mj-lt"/>
              </a:rPr>
              <a:t>Bravyi</a:t>
            </a:r>
            <a:r>
              <a:rPr lang="en-US" dirty="0">
                <a:latin typeface="+mj-lt"/>
              </a:rPr>
              <a:t>, J. M. Gambetta “Error Mitigation for Short-Depth Quantum Circuits”, Phys. Rev. Lett. 119, 180509 (2017).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Y. Li, S. C. Benjamin “Efficient Variational Quantum Simulator Incorporating Active Error Minimization”, Phys. Rev. X 7, 021050 (2017).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T. </a:t>
            </a:r>
            <a:r>
              <a:rPr lang="en-US" dirty="0" err="1">
                <a:latin typeface="+mj-lt"/>
              </a:rPr>
              <a:t>Giurgica-Tiron</a:t>
            </a:r>
            <a:r>
              <a:rPr lang="en-US" dirty="0">
                <a:latin typeface="+mj-lt"/>
              </a:rPr>
              <a:t>, Y. Hindy, R. LaRose, A. Mari, W. J. Zeng “Digital zero noise extrapolation for quantum error mitigation”, IEEE International Conference on Quantum Computing and Engineering (2020).</a:t>
            </a:r>
          </a:p>
        </p:txBody>
      </p:sp>
    </p:spTree>
    <p:extLst>
      <p:ext uri="{BB962C8B-B14F-4D97-AF65-F5344CB8AC3E}">
        <p14:creationId xmlns:p14="http://schemas.microsoft.com/office/powerpoint/2010/main" val="196958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DAF8-09C2-4C2E-86A3-90B1F459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next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C2D173-A2EA-4188-8B14-6F1B3C2BF3D4}"/>
              </a:ext>
            </a:extLst>
          </p:cNvPr>
          <p:cNvSpPr txBox="1"/>
          <p:nvPr/>
        </p:nvSpPr>
        <p:spPr>
          <a:xfrm>
            <a:off x="790575" y="1743075"/>
            <a:ext cx="9220200" cy="100012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Explore more error mitigation methods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Simulation and getting performance of Quantum algorithms after error mitigation</a:t>
            </a:r>
          </a:p>
        </p:txBody>
      </p:sp>
    </p:spTree>
    <p:extLst>
      <p:ext uri="{BB962C8B-B14F-4D97-AF65-F5344CB8AC3E}">
        <p14:creationId xmlns:p14="http://schemas.microsoft.com/office/powerpoint/2010/main" val="4060496214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{1148E82B-97AA-4192-BCA9-C1CEF6C781C1}tf16411177_win32</Template>
  <TotalTime>1052</TotalTime>
  <Words>589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Get Started with 3D</vt:lpstr>
      <vt:lpstr>Error Mitigation and Randomized Benchmarking for Quantum Circuits</vt:lpstr>
      <vt:lpstr>Error Mitigation for NISQ</vt:lpstr>
      <vt:lpstr>Zero Noise Extrapolation (ZNE)</vt:lpstr>
      <vt:lpstr>Unitary Folding</vt:lpstr>
      <vt:lpstr>Noise Scaling Factor vs Expectation Value</vt:lpstr>
      <vt:lpstr>Intro to Randomized Benchmarking Protocol</vt:lpstr>
      <vt:lpstr>References</vt:lpstr>
      <vt:lpstr>Plans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Mitigation and Randomized Benchmarking for Quantum Circuits</dc:title>
  <dc:creator>Rajesh Sathya Kumar (Student)</dc:creator>
  <cp:lastModifiedBy>Rajesh Sathya Kumar (Student)</cp:lastModifiedBy>
  <cp:revision>3</cp:revision>
  <dcterms:created xsi:type="dcterms:W3CDTF">2022-03-03T21:42:58Z</dcterms:created>
  <dcterms:modified xsi:type="dcterms:W3CDTF">2022-03-04T15:30:18Z</dcterms:modified>
</cp:coreProperties>
</file>