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56" r:id="rId2"/>
    <p:sldId id="276" r:id="rId3"/>
    <p:sldId id="271" r:id="rId4"/>
    <p:sldId id="283" r:id="rId5"/>
    <p:sldId id="284"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AB6"/>
    <a:srgbClr val="D24726"/>
    <a:srgbClr val="404040"/>
    <a:srgbClr val="FF9B45"/>
    <a:srgbClr val="DD462F"/>
    <a:srgbClr val="F8CF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p:scale>
          <a:sx n="85" d="100"/>
          <a:sy n="85" d="100"/>
        </p:scale>
        <p:origin x="1566" y="7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4/4/2022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4/4/2022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sathyak/qml_masters_thesis/tree/main/experiments/qmetrics/qmetrics" TargetMode="External"/><Relationship Id="rId7" Type="http://schemas.openxmlformats.org/officeDocument/2006/relationships/hyperlink" Target="https://arxiv.org/abs/2110.1410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arxiv.org/abs/2110.03137" TargetMode="External"/><Relationship Id="rId5" Type="http://schemas.openxmlformats.org/officeDocument/2006/relationships/hyperlink" Target="https://arxiv.org/abs/2008.11294v1" TargetMode="External"/><Relationship Id="rId4" Type="http://schemas.openxmlformats.org/officeDocument/2006/relationships/hyperlink" Target="https://pypi.org/project/qmetr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Quantum Performance Metrics Library</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Rajesh Sathya Kumar</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Definitions</a:t>
            </a:r>
          </a:p>
        </p:txBody>
      </p:sp>
      <p:sp>
        <p:nvSpPr>
          <p:cNvPr id="19" name="Title 1">
            <a:extLst>
              <a:ext uri="{FF2B5EF4-FFF2-40B4-BE49-F238E27FC236}">
                <a16:creationId xmlns:a16="http://schemas.microsoft.com/office/drawing/2014/main" id="{AC646776-2234-46A0-AC84-D4881988DF51}"/>
              </a:ext>
              <a:ext uri="{C183D7F6-B498-43B3-948B-1728B52AA6E4}">
                <adec:decorative xmlns:adec="http://schemas.microsoft.com/office/drawing/2017/decorative" val="0"/>
              </a:ext>
            </a:extLst>
          </p:cNvPr>
          <p:cNvSpPr txBox="1">
            <a:spLocks/>
          </p:cNvSpPr>
          <p:nvPr/>
        </p:nvSpPr>
        <p:spPr>
          <a:xfrm>
            <a:off x="689144" y="2043286"/>
            <a:ext cx="2829488" cy="414571"/>
          </a:xfrm>
          <a:prstGeom prst="rect">
            <a:avLst/>
          </a:prstGeom>
        </p:spPr>
        <p:txBody>
          <a:bodyPr vert="horz" lIns="91440" tIns="45720" rIns="91440" bIns="45720" rtlCol="0" anchor="b" anchorCtr="0">
            <a:normAutofit fontScale="900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ZA" dirty="0"/>
              <a:t>CIRCUIT DEPTH</a:t>
            </a:r>
          </a:p>
        </p:txBody>
      </p:sp>
      <p:sp>
        <p:nvSpPr>
          <p:cNvPr id="20" name="Subtitle 2">
            <a:extLst>
              <a:ext uri="{FF2B5EF4-FFF2-40B4-BE49-F238E27FC236}">
                <a16:creationId xmlns:a16="http://schemas.microsoft.com/office/drawing/2014/main" id="{A327F732-AE5E-4A9E-97CE-F97BF8DCD058}"/>
              </a:ext>
              <a:ext uri="{C183D7F6-B498-43B3-948B-1728B52AA6E4}">
                <adec:decorative xmlns:adec="http://schemas.microsoft.com/office/drawing/2017/decorative" val="0"/>
              </a:ext>
            </a:extLst>
          </p:cNvPr>
          <p:cNvSpPr txBox="1">
            <a:spLocks/>
          </p:cNvSpPr>
          <p:nvPr/>
        </p:nvSpPr>
        <p:spPr>
          <a:xfrm>
            <a:off x="689143" y="2641462"/>
            <a:ext cx="5094710" cy="920037"/>
          </a:xfrm>
          <a:prstGeom prst="rect">
            <a:avLst/>
          </a:prstGeom>
        </p:spPr>
        <p:txBody>
          <a:bodyPr>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r>
              <a:rPr lang="en-US" dirty="0"/>
              <a:t>The length of the longest path from the input to output or the minimum amount of time taken to execute the circuit (assuming every gate operation are performed in same time-step)</a:t>
            </a:r>
          </a:p>
        </p:txBody>
      </p:sp>
      <p:sp>
        <p:nvSpPr>
          <p:cNvPr id="21" name="Title 1">
            <a:extLst>
              <a:ext uri="{FF2B5EF4-FFF2-40B4-BE49-F238E27FC236}">
                <a16:creationId xmlns:a16="http://schemas.microsoft.com/office/drawing/2014/main" id="{6039157E-10A3-40A2-820C-232D19FEBD08}"/>
              </a:ext>
              <a:ext uri="{C183D7F6-B498-43B3-948B-1728B52AA6E4}">
                <adec:decorative xmlns:adec="http://schemas.microsoft.com/office/drawing/2017/decorative" val="0"/>
              </a:ext>
            </a:extLst>
          </p:cNvPr>
          <p:cNvSpPr txBox="1">
            <a:spLocks/>
          </p:cNvSpPr>
          <p:nvPr/>
        </p:nvSpPr>
        <p:spPr>
          <a:xfrm>
            <a:off x="623830" y="3870239"/>
            <a:ext cx="2829488" cy="414571"/>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ZA" dirty="0">
                <a:solidFill>
                  <a:schemeClr val="tx1"/>
                </a:solidFill>
              </a:rPr>
              <a:t>CIRCUIT WIDTH</a:t>
            </a:r>
          </a:p>
        </p:txBody>
      </p:sp>
      <p:sp>
        <p:nvSpPr>
          <p:cNvPr id="22" name="Subtitle 2">
            <a:extLst>
              <a:ext uri="{FF2B5EF4-FFF2-40B4-BE49-F238E27FC236}">
                <a16:creationId xmlns:a16="http://schemas.microsoft.com/office/drawing/2014/main" id="{14CD5A11-54FA-46FA-922C-33509889C331}"/>
              </a:ext>
              <a:ext uri="{C183D7F6-B498-43B3-948B-1728B52AA6E4}">
                <adec:decorative xmlns:adec="http://schemas.microsoft.com/office/drawing/2017/decorative" val="0"/>
              </a:ext>
            </a:extLst>
          </p:cNvPr>
          <p:cNvSpPr txBox="1">
            <a:spLocks/>
          </p:cNvSpPr>
          <p:nvPr/>
        </p:nvSpPr>
        <p:spPr>
          <a:xfrm>
            <a:off x="689144" y="4465417"/>
            <a:ext cx="5160024" cy="58598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solidFill>
              </a:rPr>
              <a:t>The circuit width is the total number of input qubits and bits used in the circuit.</a:t>
            </a:r>
          </a:p>
        </p:txBody>
      </p:sp>
      <p:sp>
        <p:nvSpPr>
          <p:cNvPr id="23" name="Title 1">
            <a:extLst>
              <a:ext uri="{FF2B5EF4-FFF2-40B4-BE49-F238E27FC236}">
                <a16:creationId xmlns:a16="http://schemas.microsoft.com/office/drawing/2014/main" id="{75DB5FF5-0F70-4FE4-81EB-FDF3E3C09B85}"/>
              </a:ext>
              <a:ext uri="{C183D7F6-B498-43B3-948B-1728B52AA6E4}">
                <adec:decorative xmlns:adec="http://schemas.microsoft.com/office/drawing/2017/decorative" val="0"/>
              </a:ext>
            </a:extLst>
          </p:cNvPr>
          <p:cNvSpPr txBox="1">
            <a:spLocks/>
          </p:cNvSpPr>
          <p:nvPr/>
        </p:nvSpPr>
        <p:spPr>
          <a:xfrm>
            <a:off x="6303600" y="2043286"/>
            <a:ext cx="3171825" cy="414571"/>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ZA" dirty="0">
                <a:solidFill>
                  <a:schemeClr val="tx1"/>
                </a:solidFill>
              </a:rPr>
              <a:t>QUANTUM VOLUME</a:t>
            </a:r>
          </a:p>
        </p:txBody>
      </p:sp>
      <p:sp>
        <p:nvSpPr>
          <p:cNvPr id="24" name="Subtitle 2">
            <a:extLst>
              <a:ext uri="{FF2B5EF4-FFF2-40B4-BE49-F238E27FC236}">
                <a16:creationId xmlns:a16="http://schemas.microsoft.com/office/drawing/2014/main" id="{920620D5-C8EC-498D-A363-FEF7FEB41E50}"/>
              </a:ext>
              <a:ext uri="{C183D7F6-B498-43B3-948B-1728B52AA6E4}">
                <adec:decorative xmlns:adec="http://schemas.microsoft.com/office/drawing/2017/decorative" val="0"/>
              </a:ext>
            </a:extLst>
          </p:cNvPr>
          <p:cNvSpPr txBox="1">
            <a:spLocks/>
          </p:cNvSpPr>
          <p:nvPr/>
        </p:nvSpPr>
        <p:spPr>
          <a:xfrm>
            <a:off x="6368914" y="2588154"/>
            <a:ext cx="5160023" cy="920037"/>
          </a:xfrm>
          <a:prstGeom prst="rect">
            <a:avLst/>
          </a:prstGeom>
        </p:spPr>
        <p:txBody>
          <a:bodyPr vert="horz" lIns="91440" tIns="45720" rIns="91440" bIns="45720" rtlCol="0">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solidFill>
              </a:rPr>
              <a:t>It is defined as the average performance on a set of random circuits. If a quantum computer can execute an algorithm successfully (error-free) with n qubits, its quantum volume is 2^n.</a:t>
            </a:r>
          </a:p>
        </p:txBody>
      </p:sp>
      <p:sp>
        <p:nvSpPr>
          <p:cNvPr id="25" name="Title 1">
            <a:extLst>
              <a:ext uri="{FF2B5EF4-FFF2-40B4-BE49-F238E27FC236}">
                <a16:creationId xmlns:a16="http://schemas.microsoft.com/office/drawing/2014/main" id="{F1F832E4-FCFF-41D7-BD3E-5D879E93AB52}"/>
              </a:ext>
              <a:ext uri="{C183D7F6-B498-43B3-948B-1728B52AA6E4}">
                <adec:decorative xmlns:adec="http://schemas.microsoft.com/office/drawing/2017/decorative" val="0"/>
              </a:ext>
            </a:extLst>
          </p:cNvPr>
          <p:cNvSpPr txBox="1">
            <a:spLocks/>
          </p:cNvSpPr>
          <p:nvPr/>
        </p:nvSpPr>
        <p:spPr>
          <a:xfrm>
            <a:off x="6368914" y="3870239"/>
            <a:ext cx="3666908" cy="41457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ZA" sz="2500" dirty="0">
                <a:solidFill>
                  <a:schemeClr val="tx1"/>
                </a:solidFill>
              </a:rPr>
              <a:t>Hellinger Distance</a:t>
            </a:r>
          </a:p>
        </p:txBody>
      </p:sp>
      <p:sp>
        <p:nvSpPr>
          <p:cNvPr id="26" name="Subtitle 2">
            <a:extLst>
              <a:ext uri="{FF2B5EF4-FFF2-40B4-BE49-F238E27FC236}">
                <a16:creationId xmlns:a16="http://schemas.microsoft.com/office/drawing/2014/main" id="{CA8D2136-970A-4E1C-92F2-4D247135049D}"/>
              </a:ext>
              <a:ext uri="{C183D7F6-B498-43B3-948B-1728B52AA6E4}">
                <adec:decorative xmlns:adec="http://schemas.microsoft.com/office/drawing/2017/decorative" val="0"/>
              </a:ext>
            </a:extLst>
          </p:cNvPr>
          <p:cNvSpPr txBox="1">
            <a:spLocks/>
          </p:cNvSpPr>
          <p:nvPr/>
        </p:nvSpPr>
        <p:spPr>
          <a:xfrm>
            <a:off x="6368914" y="4465417"/>
            <a:ext cx="5160024" cy="123547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solidFill>
              </a:rPr>
              <a:t>The Hellinger distance is used to quantify the similarity between two probability distributions.</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Performance Metrics</a:t>
            </a:r>
          </a:p>
        </p:txBody>
      </p:sp>
      <p:sp>
        <p:nvSpPr>
          <p:cNvPr id="4" name="TextBox 3">
            <a:extLst>
              <a:ext uri="{FF2B5EF4-FFF2-40B4-BE49-F238E27FC236}">
                <a16:creationId xmlns:a16="http://schemas.microsoft.com/office/drawing/2014/main" id="{6FD9DB7A-91D9-4D1B-B4E0-F1B03750C5DF}"/>
              </a:ext>
            </a:extLst>
          </p:cNvPr>
          <p:cNvSpPr txBox="1"/>
          <p:nvPr/>
        </p:nvSpPr>
        <p:spPr>
          <a:xfrm>
            <a:off x="842412" y="1845369"/>
            <a:ext cx="9153235" cy="3754874"/>
          </a:xfrm>
          <a:prstGeom prst="rect">
            <a:avLst/>
          </a:prstGeom>
          <a:noFill/>
        </p:spPr>
        <p:txBody>
          <a:bodyPr wrap="square" rtlCol="0">
            <a:spAutoFit/>
          </a:bodyPr>
          <a:lstStyle/>
          <a:p>
            <a:pPr algn="just"/>
            <a:r>
              <a:rPr lang="en-US" sz="1400" b="1" i="1" dirty="0"/>
              <a:t>Creation Time:</a:t>
            </a:r>
            <a:r>
              <a:rPr lang="en-US" sz="1400" dirty="0"/>
              <a:t> Time spent on classical machine creating the circuit and </a:t>
            </a:r>
            <a:r>
              <a:rPr lang="en-US" sz="1400" dirty="0" err="1"/>
              <a:t>Transpiling</a:t>
            </a:r>
            <a:r>
              <a:rPr lang="en-US" sz="1400" dirty="0"/>
              <a:t>.</a:t>
            </a:r>
          </a:p>
          <a:p>
            <a:pPr algn="just"/>
            <a:endParaRPr lang="en-US" sz="1400" dirty="0"/>
          </a:p>
          <a:p>
            <a:pPr algn="just"/>
            <a:r>
              <a:rPr lang="en-US" sz="1400" b="1" i="1" dirty="0"/>
              <a:t>Execution Time:</a:t>
            </a:r>
            <a:r>
              <a:rPr lang="en-US" sz="1400" dirty="0"/>
              <a:t> time spent on quantum simulator or hardware backend running the circuit. This only includes the time when the algorithm is being run and does not include any of the time waiting in a queue on Qiskit and </a:t>
            </a:r>
            <a:r>
              <a:rPr lang="en-US" sz="1400" dirty="0" err="1"/>
              <a:t>Cirq</a:t>
            </a:r>
            <a:r>
              <a:rPr lang="en-US" sz="1400" dirty="0"/>
              <a:t>. </a:t>
            </a:r>
            <a:r>
              <a:rPr lang="en-US" sz="1400" dirty="0" err="1"/>
              <a:t>Braket</a:t>
            </a:r>
            <a:r>
              <a:rPr lang="en-US" sz="1400" dirty="0"/>
              <a:t> does not currently report execution time, and therefore does include the queue time as well.</a:t>
            </a:r>
          </a:p>
          <a:p>
            <a:pPr algn="just"/>
            <a:endParaRPr lang="en-US" sz="1400" dirty="0"/>
          </a:p>
          <a:p>
            <a:pPr algn="just"/>
            <a:r>
              <a:rPr lang="en-US" sz="1400" b="1" i="1" dirty="0"/>
              <a:t>Fidelity:</a:t>
            </a:r>
            <a:r>
              <a:rPr lang="en-US" sz="1400" dirty="0"/>
              <a:t> A measure of how well the simulator or hardware runs a particular benchmark, on a scale from 0 to 1, with 0 being a completely useless result and 1 being perfect execution of the algorithm. Here, we have used squared Hellinger fidelity / Hellinger distance as the similarity measure</a:t>
            </a:r>
          </a:p>
          <a:p>
            <a:pPr algn="just"/>
            <a:endParaRPr lang="en-US" sz="1400" dirty="0"/>
          </a:p>
          <a:p>
            <a:pPr algn="just"/>
            <a:r>
              <a:rPr lang="en-US" sz="1400" b="1" i="1" dirty="0"/>
              <a:t>Circuit/</a:t>
            </a:r>
            <a:r>
              <a:rPr lang="en-US" sz="1400" b="1" i="1" dirty="0" err="1"/>
              <a:t>Transpiled</a:t>
            </a:r>
            <a:r>
              <a:rPr lang="en-US" sz="1400" b="1" i="1" dirty="0"/>
              <a:t> Depth:</a:t>
            </a:r>
            <a:r>
              <a:rPr lang="en-US" sz="1400" dirty="0"/>
              <a:t> number of layers of gates to apply a particular algorithm. The Circuit depth is the depth if all of the gates used for the algorithm were native, while the </a:t>
            </a:r>
            <a:r>
              <a:rPr lang="en-US" sz="1400" dirty="0" err="1"/>
              <a:t>transpile</a:t>
            </a:r>
            <a:r>
              <a:rPr lang="en-US" sz="1400" dirty="0"/>
              <a:t> depth is the number of gates if only certain gates are allowed. We default to ['</a:t>
            </a:r>
            <a:r>
              <a:rPr lang="en-US" sz="1400" dirty="0" err="1"/>
              <a:t>rx</a:t>
            </a:r>
            <a:r>
              <a:rPr lang="en-US" sz="1400" dirty="0"/>
              <a:t>', '</a:t>
            </a:r>
            <a:r>
              <a:rPr lang="en-US" sz="1400" dirty="0" err="1"/>
              <a:t>ry</a:t>
            </a:r>
            <a:r>
              <a:rPr lang="en-US" sz="1400" dirty="0"/>
              <a:t>', '</a:t>
            </a:r>
            <a:r>
              <a:rPr lang="en-US" sz="1400" dirty="0" err="1"/>
              <a:t>rz</a:t>
            </a:r>
            <a:r>
              <a:rPr lang="en-US" sz="1400" dirty="0"/>
              <a:t>', 'cx']. Note: this set of gates is just used to provide a normalized </a:t>
            </a:r>
            <a:r>
              <a:rPr lang="en-US" sz="1400" dirty="0" err="1"/>
              <a:t>transpiled</a:t>
            </a:r>
            <a:r>
              <a:rPr lang="en-US" sz="1400" dirty="0"/>
              <a:t> depth across all hardware and simulator platforms, and we separately </a:t>
            </a:r>
            <a:r>
              <a:rPr lang="en-US" sz="1400" dirty="0" err="1"/>
              <a:t>transpile</a:t>
            </a:r>
            <a:r>
              <a:rPr lang="en-US" sz="1400" dirty="0"/>
              <a:t> to the native gate set of the hardware. The depth can be used to help provide reasoning for why one algorithm is harder to run than another for the same circuit width. This metric is currently only available on the Qiskit implementation of the algorithms.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40B9-6624-43D0-AEE9-C12097154681}"/>
              </a:ext>
            </a:extLst>
          </p:cNvPr>
          <p:cNvSpPr>
            <a:spLocks noGrp="1"/>
          </p:cNvSpPr>
          <p:nvPr>
            <p:ph type="title"/>
          </p:nvPr>
        </p:nvSpPr>
        <p:spPr/>
        <p:txBody>
          <a:bodyPr/>
          <a:lstStyle/>
          <a:p>
            <a:r>
              <a:rPr lang="en-US" dirty="0"/>
              <a:t>Library Usage Steps</a:t>
            </a:r>
          </a:p>
        </p:txBody>
      </p:sp>
      <p:sp>
        <p:nvSpPr>
          <p:cNvPr id="3" name="Content Placeholder 2">
            <a:extLst>
              <a:ext uri="{FF2B5EF4-FFF2-40B4-BE49-F238E27FC236}">
                <a16:creationId xmlns:a16="http://schemas.microsoft.com/office/drawing/2014/main" id="{61B1C539-74C7-4560-A6CE-6A6253C35D88}"/>
              </a:ext>
            </a:extLst>
          </p:cNvPr>
          <p:cNvSpPr>
            <a:spLocks noGrp="1"/>
          </p:cNvSpPr>
          <p:nvPr>
            <p:ph sz="quarter" idx="10"/>
          </p:nvPr>
        </p:nvSpPr>
        <p:spPr>
          <a:xfrm>
            <a:off x="539495" y="1435608"/>
            <a:ext cx="9202815" cy="1555948"/>
          </a:xfrm>
        </p:spPr>
        <p:txBody>
          <a:bodyPr>
            <a:normAutofit/>
          </a:bodyPr>
          <a:lstStyle/>
          <a:p>
            <a:r>
              <a:rPr lang="en-US" sz="1600" b="1" dirty="0"/>
              <a:t>Package name:</a:t>
            </a:r>
            <a:r>
              <a:rPr lang="en-US" sz="1600" dirty="0"/>
              <a:t> </a:t>
            </a:r>
            <a:r>
              <a:rPr lang="en-US" sz="1600" dirty="0" err="1"/>
              <a:t>qmetrics</a:t>
            </a:r>
            <a:endParaRPr lang="en-US" sz="1600" dirty="0"/>
          </a:p>
          <a:p>
            <a:r>
              <a:rPr lang="en-US" sz="1600" b="1" i="1" dirty="0"/>
              <a:t>Installation:</a:t>
            </a:r>
            <a:r>
              <a:rPr lang="en-US" sz="1600" dirty="0"/>
              <a:t>  </a:t>
            </a:r>
            <a:r>
              <a:rPr lang="en-US" sz="1600" i="1" u="sng" dirty="0">
                <a:highlight>
                  <a:srgbClr val="F8CAB6"/>
                </a:highlight>
              </a:rPr>
              <a:t>pip install </a:t>
            </a:r>
            <a:r>
              <a:rPr lang="en-US" sz="1600" i="1" u="sng" dirty="0" err="1">
                <a:highlight>
                  <a:srgbClr val="F8CAB6"/>
                </a:highlight>
              </a:rPr>
              <a:t>qmetrics</a:t>
            </a:r>
            <a:endParaRPr lang="en-US" sz="1800" b="0" dirty="0">
              <a:solidFill>
                <a:srgbClr val="D4D4D4"/>
              </a:solidFill>
              <a:effectLst/>
              <a:latin typeface="Consolas" panose="020B0609020204030204" pitchFamily="49" charset="0"/>
            </a:endParaRPr>
          </a:p>
          <a:p>
            <a:endParaRPr lang="en-US" sz="1600" dirty="0"/>
          </a:p>
        </p:txBody>
      </p:sp>
    </p:spTree>
    <p:extLst>
      <p:ext uri="{BB962C8B-B14F-4D97-AF65-F5344CB8AC3E}">
        <p14:creationId xmlns:p14="http://schemas.microsoft.com/office/powerpoint/2010/main" val="309745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5436-FC3E-4E59-BF1E-39B6BCCB1F2A}"/>
              </a:ext>
            </a:extLst>
          </p:cNvPr>
          <p:cNvSpPr>
            <a:spLocks noGrp="1"/>
          </p:cNvSpPr>
          <p:nvPr>
            <p:ph type="title"/>
          </p:nvPr>
        </p:nvSpPr>
        <p:spPr/>
        <p:txBody>
          <a:bodyPr/>
          <a:lstStyle/>
          <a:p>
            <a:r>
              <a:rPr lang="en-US" dirty="0"/>
              <a:t>API</a:t>
            </a:r>
          </a:p>
        </p:txBody>
      </p:sp>
      <p:sp>
        <p:nvSpPr>
          <p:cNvPr id="3" name="Content Placeholder 2">
            <a:extLst>
              <a:ext uri="{FF2B5EF4-FFF2-40B4-BE49-F238E27FC236}">
                <a16:creationId xmlns:a16="http://schemas.microsoft.com/office/drawing/2014/main" id="{5E896243-9B75-4657-B913-82543C95BB33}"/>
              </a:ext>
            </a:extLst>
          </p:cNvPr>
          <p:cNvSpPr>
            <a:spLocks noGrp="1"/>
          </p:cNvSpPr>
          <p:nvPr>
            <p:ph sz="quarter" idx="10"/>
          </p:nvPr>
        </p:nvSpPr>
        <p:spPr>
          <a:xfrm>
            <a:off x="539496" y="1435608"/>
            <a:ext cx="10455882" cy="4784570"/>
          </a:xfrm>
        </p:spPr>
        <p:txBody>
          <a:bodyPr/>
          <a:lstStyle/>
          <a:p>
            <a:r>
              <a:rPr lang="en-US" sz="1400" b="1" dirty="0"/>
              <a:t>Steps to use:</a:t>
            </a:r>
          </a:p>
          <a:p>
            <a:pPr marL="342900" indent="-342900">
              <a:buAutoNum type="arabicPeriod"/>
            </a:pPr>
            <a:r>
              <a:rPr lang="en-US" sz="1200" b="0" dirty="0" err="1">
                <a:solidFill>
                  <a:srgbClr val="4EC9B0"/>
                </a:solidFill>
                <a:effectLst/>
                <a:latin typeface="Consolas" panose="020B0609020204030204" pitchFamily="49" charset="0"/>
              </a:rPr>
              <a:t>metrics</a:t>
            </a:r>
            <a:r>
              <a:rPr lang="en-US" sz="1200" b="0" dirty="0" err="1">
                <a:solidFill>
                  <a:srgbClr val="D4D4D4"/>
                </a:solidFill>
                <a:effectLst/>
                <a:latin typeface="Consolas" panose="020B0609020204030204" pitchFamily="49" charset="0"/>
              </a:rPr>
              <a:t>.</a:t>
            </a:r>
            <a:r>
              <a:rPr lang="en-US" sz="1200" b="0" dirty="0" err="1">
                <a:solidFill>
                  <a:schemeClr val="accent1">
                    <a:lumMod val="75000"/>
                  </a:schemeClr>
                </a:solidFill>
                <a:effectLst/>
                <a:latin typeface="Consolas" panose="020B0609020204030204" pitchFamily="49" charset="0"/>
              </a:rPr>
              <a:t>init_metrics</a:t>
            </a:r>
            <a:r>
              <a:rPr lang="en-US" sz="1200" b="0" dirty="0">
                <a:solidFill>
                  <a:schemeClr val="accent1">
                    <a:lumMod val="75000"/>
                  </a:schemeClr>
                </a:solidFill>
                <a:effectLst/>
                <a:latin typeface="Consolas" panose="020B0609020204030204" pitchFamily="49" charset="0"/>
              </a:rPr>
              <a:t>()</a:t>
            </a:r>
          </a:p>
          <a:p>
            <a:pPr marL="342900" indent="-342900">
              <a:buFontTx/>
              <a:buAutoNum type="arabicPeriod"/>
            </a:pPr>
            <a:r>
              <a:rPr lang="en-US" sz="1200" b="0" dirty="0" err="1">
                <a:solidFill>
                  <a:srgbClr val="4EC9B0"/>
                </a:solidFill>
                <a:effectLst/>
                <a:latin typeface="Consolas" panose="020B0609020204030204" pitchFamily="49" charset="0"/>
              </a:rPr>
              <a:t>metrics</a:t>
            </a:r>
            <a:r>
              <a:rPr lang="en-US" sz="1200" b="0" dirty="0" err="1">
                <a:solidFill>
                  <a:srgbClr val="D4D4D4"/>
                </a:solidFill>
                <a:effectLst/>
                <a:latin typeface="Consolas" panose="020B0609020204030204" pitchFamily="49" charset="0"/>
              </a:rPr>
              <a:t>.</a:t>
            </a:r>
            <a:r>
              <a:rPr lang="en-US" sz="1200" b="0" dirty="0" err="1">
                <a:solidFill>
                  <a:schemeClr val="accent1">
                    <a:lumMod val="75000"/>
                  </a:schemeClr>
                </a:solidFill>
                <a:effectLst/>
                <a:latin typeface="Consolas" panose="020B0609020204030204" pitchFamily="49" charset="0"/>
              </a:rPr>
              <a:t>set_plot_subtitle</a:t>
            </a:r>
            <a:r>
              <a:rPr lang="en-US" sz="1200" b="0" dirty="0">
                <a:solidFill>
                  <a:srgbClr val="D4D4D4"/>
                </a:solidFill>
                <a:effectLst/>
                <a:latin typeface="Consolas" panose="020B0609020204030204" pitchFamily="49" charset="0"/>
              </a:rPr>
              <a:t>(</a:t>
            </a:r>
            <a:r>
              <a:rPr lang="en-US" sz="1200" b="0" dirty="0" err="1">
                <a:solidFill>
                  <a:srgbClr val="569CD6"/>
                </a:solidFill>
                <a:effectLst/>
                <a:latin typeface="Consolas" panose="020B0609020204030204" pitchFamily="49" charset="0"/>
              </a:rPr>
              <a:t>f</a:t>
            </a:r>
            <a:r>
              <a:rPr lang="en-US" sz="1200" b="0" dirty="0" err="1">
                <a:solidFill>
                  <a:srgbClr val="CE9178"/>
                </a:solidFill>
                <a:effectLst/>
                <a:latin typeface="Consolas" panose="020B0609020204030204" pitchFamily="49" charset="0"/>
              </a:rPr>
              <a:t>"Device</a:t>
            </a:r>
            <a:r>
              <a:rPr lang="en-US" sz="1200" b="0" dirty="0">
                <a:solidFill>
                  <a:srgbClr val="CE9178"/>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err="1">
                <a:solidFill>
                  <a:schemeClr val="accent1">
                    <a:lumMod val="75000"/>
                  </a:schemeClr>
                </a:solidFill>
                <a:effectLst/>
                <a:latin typeface="Consolas" panose="020B0609020204030204" pitchFamily="49" charset="0"/>
              </a:rPr>
              <a:t>device_name</a:t>
            </a:r>
            <a:r>
              <a:rPr lang="en-US" sz="1200" b="0" dirty="0">
                <a:solidFill>
                  <a:srgbClr val="569CD6"/>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pPr marL="342900" indent="-342900">
              <a:buFontTx/>
              <a:buAutoNum type="arabicPeriod"/>
            </a:pPr>
            <a:r>
              <a:rPr lang="en-US" sz="1200" b="0" dirty="0" err="1">
                <a:solidFill>
                  <a:schemeClr val="accent1">
                    <a:lumMod val="75000"/>
                  </a:schemeClr>
                </a:solidFill>
                <a:effectLst/>
                <a:latin typeface="Consolas" panose="020B0609020204030204" pitchFamily="49" charset="0"/>
              </a:rPr>
              <a:t>metrics.store_metric</a:t>
            </a:r>
            <a:r>
              <a:rPr lang="en-US" sz="1200" b="0" dirty="0">
                <a:solidFill>
                  <a:schemeClr val="accent1">
                    <a:lumMod val="75000"/>
                  </a:schemeClr>
                </a:solidFill>
                <a:effectLst/>
                <a:latin typeface="Consolas" panose="020B0609020204030204" pitchFamily="49" charset="0"/>
              </a:rPr>
              <a:t>(</a:t>
            </a:r>
            <a:r>
              <a:rPr lang="en-US" sz="1200" b="0" dirty="0" err="1">
                <a:solidFill>
                  <a:schemeClr val="accent1">
                    <a:lumMod val="75000"/>
                  </a:schemeClr>
                </a:solidFill>
                <a:effectLst/>
                <a:latin typeface="Consolas" panose="020B0609020204030204" pitchFamily="49" charset="0"/>
              </a:rPr>
              <a:t>input_size</a:t>
            </a:r>
            <a:r>
              <a:rPr lang="en-US" sz="1200" b="0" dirty="0">
                <a:solidFill>
                  <a:schemeClr val="accent1">
                    <a:lumMod val="75000"/>
                  </a:schemeClr>
                </a:solidFill>
                <a:effectLst/>
                <a:latin typeface="Consolas" panose="020B0609020204030204" pitchFamily="49" charset="0"/>
              </a:rPr>
              <a:t>, </a:t>
            </a:r>
            <a:r>
              <a:rPr lang="en-US" sz="1200" b="0" dirty="0" err="1">
                <a:solidFill>
                  <a:schemeClr val="accent1">
                    <a:lumMod val="75000"/>
                  </a:schemeClr>
                </a:solidFill>
                <a:effectLst/>
                <a:latin typeface="Consolas" panose="020B0609020204030204" pitchFamily="49" charset="0"/>
              </a:rPr>
              <a:t>s_int</a:t>
            </a:r>
            <a:r>
              <a:rPr lang="en-US" sz="1200" b="0" dirty="0">
                <a:solidFill>
                  <a:schemeClr val="accent1">
                    <a:lumMod val="75000"/>
                  </a:schemeClr>
                </a:solidFill>
                <a:effectLst/>
                <a:latin typeface="Consolas" panose="020B0609020204030204" pitchFamily="49" charset="0"/>
              </a:rPr>
              <a:t>, ‘</a:t>
            </a:r>
            <a:r>
              <a:rPr lang="en-US" sz="1200" b="0" dirty="0" err="1">
                <a:solidFill>
                  <a:schemeClr val="accent1">
                    <a:lumMod val="75000"/>
                  </a:schemeClr>
                </a:solidFill>
                <a:effectLst/>
                <a:latin typeface="Consolas" panose="020B0609020204030204" pitchFamily="49" charset="0"/>
              </a:rPr>
              <a:t>metric_name</a:t>
            </a:r>
            <a:r>
              <a:rPr lang="en-US" sz="1200" b="0" dirty="0">
                <a:solidFill>
                  <a:schemeClr val="accent1">
                    <a:lumMod val="75000"/>
                  </a:schemeClr>
                </a:solidFill>
                <a:effectLst/>
                <a:latin typeface="Consolas" panose="020B0609020204030204" pitchFamily="49" charset="0"/>
              </a:rPr>
              <a:t>’, value)</a:t>
            </a:r>
          </a:p>
          <a:p>
            <a:pPr marL="342900" indent="-342900">
              <a:buFontTx/>
              <a:buAutoNum type="arabicPeriod"/>
            </a:pPr>
            <a:r>
              <a:rPr lang="en-US" sz="1200" b="0" dirty="0" err="1">
                <a:solidFill>
                  <a:schemeClr val="accent6"/>
                </a:solidFill>
                <a:effectLst/>
                <a:latin typeface="Consolas" panose="020B0609020204030204" pitchFamily="49" charset="0"/>
              </a:rPr>
              <a:t>metrics</a:t>
            </a:r>
            <a:r>
              <a:rPr lang="en-US" sz="1200" b="0" dirty="0" err="1">
                <a:solidFill>
                  <a:schemeClr val="accent4">
                    <a:lumMod val="75000"/>
                  </a:schemeClr>
                </a:solidFill>
                <a:effectLst/>
                <a:latin typeface="Consolas" panose="020B0609020204030204" pitchFamily="49" charset="0"/>
              </a:rPr>
              <a:t>.polarization_fidelity</a:t>
            </a:r>
            <a:r>
              <a:rPr lang="en-US" sz="1200" b="0" dirty="0">
                <a:solidFill>
                  <a:schemeClr val="accent4">
                    <a:lumMod val="75000"/>
                  </a:schemeClr>
                </a:solidFill>
                <a:effectLst/>
                <a:latin typeface="Consolas" panose="020B0609020204030204" pitchFamily="49" charset="0"/>
              </a:rPr>
              <a:t>(counts, </a:t>
            </a:r>
            <a:r>
              <a:rPr lang="en-US" sz="1200" b="0" dirty="0" err="1">
                <a:solidFill>
                  <a:schemeClr val="accent4">
                    <a:lumMod val="75000"/>
                  </a:schemeClr>
                </a:solidFill>
                <a:effectLst/>
                <a:latin typeface="Consolas" panose="020B0609020204030204" pitchFamily="49" charset="0"/>
              </a:rPr>
              <a:t>correct_dist</a:t>
            </a:r>
            <a:r>
              <a:rPr lang="en-US" sz="1200" b="0" dirty="0">
                <a:solidFill>
                  <a:schemeClr val="accent4">
                    <a:lumMod val="75000"/>
                  </a:schemeClr>
                </a:solidFill>
                <a:effectLst/>
                <a:latin typeface="Consolas" panose="020B0609020204030204" pitchFamily="49" charset="0"/>
              </a:rPr>
              <a:t>)</a:t>
            </a:r>
          </a:p>
          <a:p>
            <a:pPr marL="342900" indent="-342900">
              <a:buFontTx/>
              <a:buAutoNum type="arabicPeriod"/>
            </a:pPr>
            <a:r>
              <a:rPr lang="en-US" sz="1200" b="0" dirty="0" err="1">
                <a:solidFill>
                  <a:schemeClr val="accent4">
                    <a:lumMod val="75000"/>
                  </a:schemeClr>
                </a:solidFill>
                <a:effectLst/>
                <a:latin typeface="Consolas" panose="020B0609020204030204" pitchFamily="49" charset="0"/>
              </a:rPr>
              <a:t>metrics.plot_metrics</a:t>
            </a:r>
            <a:r>
              <a:rPr lang="en-US" sz="1200" b="0" dirty="0">
                <a:solidFill>
                  <a:schemeClr val="accent4">
                    <a:lumMod val="75000"/>
                  </a:schemeClr>
                </a:solidFill>
                <a:effectLst/>
                <a:latin typeface="Consolas" panose="020B0609020204030204" pitchFamily="49" charset="0"/>
              </a:rPr>
              <a:t>(“subtitle”)</a:t>
            </a:r>
          </a:p>
          <a:p>
            <a:endParaRPr lang="en-US" dirty="0"/>
          </a:p>
        </p:txBody>
      </p:sp>
    </p:spTree>
    <p:extLst>
      <p:ext uri="{BB962C8B-B14F-4D97-AF65-F5344CB8AC3E}">
        <p14:creationId xmlns:p14="http://schemas.microsoft.com/office/powerpoint/2010/main" val="392498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Important Links</a:t>
            </a:r>
          </a:p>
        </p:txBody>
      </p:sp>
      <p:sp>
        <p:nvSpPr>
          <p:cNvPr id="5" name="Content Placeholder 4"/>
          <p:cNvSpPr>
            <a:spLocks noGrp="1"/>
          </p:cNvSpPr>
          <p:nvPr>
            <p:ph sz="half" idx="4294967295"/>
          </p:nvPr>
        </p:nvSpPr>
        <p:spPr>
          <a:xfrm>
            <a:off x="541610" y="2614428"/>
            <a:ext cx="10816671" cy="3660866"/>
          </a:xfrm>
        </p:spPr>
        <p:txBody>
          <a:bodyPr>
            <a:normAutofit/>
          </a:bodyPr>
          <a:lstStyle/>
          <a:p>
            <a:pPr marL="0" indent="0">
              <a:lnSpc>
                <a:spcPct val="100000"/>
              </a:lnSpc>
              <a:spcBef>
                <a:spcPts val="600"/>
              </a:spcBef>
              <a:spcAft>
                <a:spcPts val="0"/>
              </a:spcAft>
              <a:buNone/>
            </a:pPr>
            <a:r>
              <a:rPr lang="en-US" sz="1400" b="1" u="sng" dirty="0" err="1">
                <a:latin typeface="Segoe UI Light" panose="020B0502040204020203" pitchFamily="34" charset="0"/>
                <a:cs typeface="Segoe UI Light" panose="020B0502040204020203" pitchFamily="34" charset="0"/>
              </a:rPr>
              <a:t>Github</a:t>
            </a:r>
            <a:r>
              <a:rPr lang="en-US" sz="1400" b="1" u="sng" dirty="0">
                <a:latin typeface="Segoe UI Light" panose="020B0502040204020203" pitchFamily="34" charset="0"/>
                <a:cs typeface="Segoe UI Light" panose="020B0502040204020203" pitchFamily="34" charset="0"/>
              </a:rPr>
              <a:t>:</a:t>
            </a:r>
            <a:r>
              <a:rPr lang="en-US" sz="1400" dirty="0">
                <a:latin typeface="Segoe UI Light" panose="020B0502040204020203" pitchFamily="34" charset="0"/>
                <a:cs typeface="Segoe UI Light" panose="020B0502040204020203" pitchFamily="34" charset="0"/>
              </a:rPr>
              <a:t> </a:t>
            </a:r>
          </a:p>
          <a:p>
            <a:pPr marL="0" indent="0">
              <a:lnSpc>
                <a:spcPct val="100000"/>
              </a:lnSpc>
              <a:spcBef>
                <a:spcPts val="600"/>
              </a:spcBef>
              <a:spcAft>
                <a:spcPts val="0"/>
              </a:spcAft>
              <a:buNone/>
            </a:pPr>
            <a:r>
              <a:rPr lang="en-US" sz="1400" dirty="0">
                <a:latin typeface="Segoe UI Light" panose="020B0502040204020203" pitchFamily="34" charset="0"/>
                <a:cs typeface="Segoe UI Light" panose="020B0502040204020203" pitchFamily="34" charset="0"/>
                <a:hlinkClick r:id="rId3"/>
              </a:rPr>
              <a:t>https://github.com/rsathyak/qml_masters_thesis/tree/main/experiments/qmetrics/qmetrics</a:t>
            </a:r>
            <a:endParaRPr lang="en-US" sz="1400" dirty="0">
              <a:latin typeface="Segoe UI Light" panose="020B0502040204020203" pitchFamily="34" charset="0"/>
              <a:cs typeface="Segoe UI Light" panose="020B0502040204020203" pitchFamily="34" charset="0"/>
            </a:endParaRPr>
          </a:p>
          <a:p>
            <a:pPr marL="0" indent="0">
              <a:lnSpc>
                <a:spcPct val="100000"/>
              </a:lnSpc>
              <a:spcBef>
                <a:spcPts val="600"/>
              </a:spcBef>
              <a:spcAft>
                <a:spcPts val="0"/>
              </a:spcAft>
              <a:buNone/>
            </a:pPr>
            <a:endParaRPr lang="en-US" sz="1400" dirty="0">
              <a:latin typeface="Segoe UI Light" panose="020B0502040204020203" pitchFamily="34" charset="0"/>
              <a:cs typeface="Segoe UI Light" panose="020B0502040204020203" pitchFamily="34" charset="0"/>
            </a:endParaRPr>
          </a:p>
          <a:p>
            <a:pPr marL="0" indent="0">
              <a:lnSpc>
                <a:spcPct val="100000"/>
              </a:lnSpc>
              <a:spcBef>
                <a:spcPts val="600"/>
              </a:spcBef>
              <a:spcAft>
                <a:spcPts val="0"/>
              </a:spcAft>
              <a:buNone/>
            </a:pPr>
            <a:r>
              <a:rPr lang="en-US" sz="1400" b="1" u="sng" dirty="0">
                <a:latin typeface="Segoe UI Light" panose="020B0502040204020203" pitchFamily="34" charset="0"/>
                <a:cs typeface="Segoe UI Light" panose="020B0502040204020203" pitchFamily="34" charset="0"/>
              </a:rPr>
              <a:t>Package:</a:t>
            </a:r>
            <a:r>
              <a:rPr lang="en-US" sz="1400" dirty="0">
                <a:latin typeface="Segoe UI Light" panose="020B0502040204020203" pitchFamily="34" charset="0"/>
                <a:cs typeface="Segoe UI Light" panose="020B0502040204020203" pitchFamily="34" charset="0"/>
              </a:rPr>
              <a:t> </a:t>
            </a:r>
          </a:p>
          <a:p>
            <a:pPr marL="0" indent="0">
              <a:lnSpc>
                <a:spcPct val="100000"/>
              </a:lnSpc>
              <a:spcBef>
                <a:spcPts val="600"/>
              </a:spcBef>
              <a:spcAft>
                <a:spcPts val="0"/>
              </a:spcAft>
              <a:buNone/>
            </a:pPr>
            <a:r>
              <a:rPr lang="en-US" sz="1400" dirty="0">
                <a:latin typeface="Segoe UI Light" panose="020B0502040204020203" pitchFamily="34" charset="0"/>
                <a:cs typeface="Segoe UI Light" panose="020B0502040204020203" pitchFamily="34" charset="0"/>
                <a:hlinkClick r:id="rId4"/>
              </a:rPr>
              <a:t>https://pypi.org/project/qmetrics/</a:t>
            </a:r>
            <a:endParaRPr lang="en-US" sz="1400" dirty="0">
              <a:latin typeface="Segoe UI Light" panose="020B0502040204020203" pitchFamily="34" charset="0"/>
              <a:cs typeface="Segoe UI Light" panose="020B0502040204020203" pitchFamily="34" charset="0"/>
            </a:endParaRPr>
          </a:p>
          <a:p>
            <a:pPr marL="0" indent="0">
              <a:lnSpc>
                <a:spcPct val="100000"/>
              </a:lnSpc>
              <a:spcBef>
                <a:spcPts val="600"/>
              </a:spcBef>
              <a:spcAft>
                <a:spcPts val="0"/>
              </a:spcAft>
              <a:buNone/>
            </a:pPr>
            <a:endParaRPr lang="en-US" sz="1400" dirty="0">
              <a:latin typeface="Segoe UI Light" panose="020B0502040204020203" pitchFamily="34" charset="0"/>
              <a:cs typeface="Segoe UI Light" panose="020B0502040204020203" pitchFamily="34" charset="0"/>
            </a:endParaRPr>
          </a:p>
          <a:p>
            <a:pPr marL="0" indent="0">
              <a:lnSpc>
                <a:spcPct val="100000"/>
              </a:lnSpc>
              <a:spcBef>
                <a:spcPts val="600"/>
              </a:spcBef>
              <a:spcAft>
                <a:spcPts val="0"/>
              </a:spcAft>
              <a:buNone/>
            </a:pPr>
            <a:r>
              <a:rPr lang="en-US" sz="1400" b="1" u="sng" dirty="0">
                <a:latin typeface="Segoe UI Light" panose="020B0502040204020203" pitchFamily="34" charset="0"/>
                <a:cs typeface="Segoe UI Light" panose="020B0502040204020203" pitchFamily="34" charset="0"/>
              </a:rPr>
              <a:t>References:</a:t>
            </a:r>
          </a:p>
          <a:p>
            <a:pPr marL="0" indent="0">
              <a:lnSpc>
                <a:spcPct val="100000"/>
              </a:lnSpc>
              <a:spcBef>
                <a:spcPts val="600"/>
              </a:spcBef>
              <a:spcAft>
                <a:spcPts val="0"/>
              </a:spcAft>
              <a:buNone/>
            </a:pPr>
            <a:endParaRPr lang="en-US" sz="1400" dirty="0">
              <a:latin typeface="Segoe UI Light" panose="020B0502040204020203" pitchFamily="34" charset="0"/>
              <a:cs typeface="Segoe UI Light" panose="020B0502040204020203" pitchFamily="34" charset="0"/>
            </a:endParaRPr>
          </a:p>
          <a:p>
            <a:pPr marL="0" indent="0">
              <a:lnSpc>
                <a:spcPct val="100000"/>
              </a:lnSpc>
              <a:spcBef>
                <a:spcPts val="600"/>
              </a:spcBef>
              <a:spcAft>
                <a:spcPts val="0"/>
              </a:spcAft>
              <a:buNone/>
            </a:pPr>
            <a:r>
              <a:rPr lang="en-US" sz="1400" dirty="0">
                <a:latin typeface="Segoe UI Light" panose="020B0502040204020203" pitchFamily="34" charset="0"/>
                <a:cs typeface="Segoe UI Light" panose="020B0502040204020203" pitchFamily="34" charset="0"/>
              </a:rPr>
              <a:t>[1] Polarization Fidelity: </a:t>
            </a:r>
            <a:r>
              <a:rPr lang="en-US" sz="1400" dirty="0">
                <a:latin typeface="Segoe UI Light" panose="020B0502040204020203" pitchFamily="34" charset="0"/>
                <a:cs typeface="Segoe UI Light" panose="020B0502040204020203" pitchFamily="34" charset="0"/>
                <a:hlinkClick r:id="rId5"/>
              </a:rPr>
              <a:t>https://arxiv.org/abs/2008.11294v1</a:t>
            </a:r>
            <a:endParaRPr lang="en-US" sz="1400" dirty="0">
              <a:latin typeface="Segoe UI Light" panose="020B0502040204020203" pitchFamily="34" charset="0"/>
              <a:cs typeface="Segoe UI Light" panose="020B0502040204020203" pitchFamily="34" charset="0"/>
            </a:endParaRPr>
          </a:p>
          <a:p>
            <a:pPr marL="0" indent="0">
              <a:lnSpc>
                <a:spcPct val="100000"/>
              </a:lnSpc>
              <a:spcBef>
                <a:spcPts val="600"/>
              </a:spcBef>
              <a:spcAft>
                <a:spcPts val="0"/>
              </a:spcAft>
              <a:buNone/>
            </a:pPr>
            <a:r>
              <a:rPr lang="en-US" sz="1400" dirty="0">
                <a:latin typeface="Segoe UI Light" panose="020B0502040204020203" pitchFamily="34" charset="0"/>
                <a:cs typeface="Segoe UI Light" panose="020B0502040204020203" pitchFamily="34" charset="0"/>
              </a:rPr>
              <a:t>[2] Application-Oriented Performance Benchmarks for Quantum Computing: </a:t>
            </a:r>
            <a:r>
              <a:rPr lang="en-US" sz="1400" dirty="0">
                <a:latin typeface="Segoe UI Light" panose="020B0502040204020203" pitchFamily="34" charset="0"/>
                <a:cs typeface="Segoe UI Light" panose="020B0502040204020203" pitchFamily="34" charset="0"/>
                <a:hlinkClick r:id="rId6"/>
              </a:rPr>
              <a:t>https://arxiv.org/abs/2110.03137</a:t>
            </a:r>
            <a:endParaRPr lang="en-US" sz="1400" dirty="0">
              <a:latin typeface="Segoe UI Light" panose="020B0502040204020203" pitchFamily="34" charset="0"/>
              <a:cs typeface="Segoe UI Light" panose="020B0502040204020203" pitchFamily="34" charset="0"/>
            </a:endParaRPr>
          </a:p>
          <a:p>
            <a:pPr marL="0" indent="0">
              <a:lnSpc>
                <a:spcPct val="100000"/>
              </a:lnSpc>
              <a:spcBef>
                <a:spcPts val="600"/>
              </a:spcBef>
              <a:spcAft>
                <a:spcPts val="0"/>
              </a:spcAft>
              <a:buNone/>
            </a:pPr>
            <a:r>
              <a:rPr lang="en-US" sz="1400" dirty="0">
                <a:latin typeface="Segoe UI Light" panose="020B0502040204020203" pitchFamily="34" charset="0"/>
                <a:cs typeface="Segoe UI Light" panose="020B0502040204020203" pitchFamily="34" charset="0"/>
              </a:rPr>
              <a:t>[3] Quality, Speed, and Scale: three key attributes to measure the performance of near-term quantum computers: </a:t>
            </a:r>
            <a:r>
              <a:rPr lang="en-US" sz="1400" dirty="0">
                <a:latin typeface="Segoe UI Light" panose="020B0502040204020203" pitchFamily="34" charset="0"/>
                <a:cs typeface="Segoe UI Light" panose="020B0502040204020203" pitchFamily="34" charset="0"/>
                <a:hlinkClick r:id="rId7"/>
              </a:rPr>
              <a:t>https://arxiv.org/abs/2110.14108</a:t>
            </a:r>
            <a:endParaRPr lang="en-US" sz="14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186</TotalTime>
  <Words>575</Words>
  <Application>Microsoft Office PowerPoint</Application>
  <PresentationFormat>Widescreen</PresentationFormat>
  <Paragraphs>43</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Consolas</vt:lpstr>
      <vt:lpstr>Segoe UI</vt:lpstr>
      <vt:lpstr>Segoe UI Light</vt:lpstr>
      <vt:lpstr>WelcomeDoc</vt:lpstr>
      <vt:lpstr>Quantum Performance Metrics Library</vt:lpstr>
      <vt:lpstr>Definitions</vt:lpstr>
      <vt:lpstr>Performance Metrics</vt:lpstr>
      <vt:lpstr>Library Usage Steps</vt:lpstr>
      <vt:lpstr>API</vt:lpstr>
      <vt:lpstr>Important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Performance Metrics Library</dc:title>
  <dc:creator>Rajesh Sathya Kumar (Student)</dc:creator>
  <cp:keywords/>
  <cp:lastModifiedBy>Rajesh Sathya Kumar (Student)</cp:lastModifiedBy>
  <cp:revision>6</cp:revision>
  <dcterms:created xsi:type="dcterms:W3CDTF">2022-04-04T20:25:31Z</dcterms:created>
  <dcterms:modified xsi:type="dcterms:W3CDTF">2022-04-04T23:32:20Z</dcterms:modified>
  <cp:version/>
</cp:coreProperties>
</file>