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79" r:id="rId4"/>
    <p:sldId id="281" r:id="rId5"/>
    <p:sldId id="280" r:id="rId6"/>
    <p:sldId id="282" r:id="rId7"/>
    <p:sldId id="283" r:id="rId8"/>
    <p:sldId id="284" r:id="rId9"/>
    <p:sldId id="285" r:id="rId10"/>
    <p:sldId id="257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The Power of Quantum 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30855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Rajesh Sathya Kumar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1431011"/>
            <a:ext cx="6531542" cy="184110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[1] 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Abbas, A., Sutter, D.,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Zoufal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C. 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et al.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 The power of quantum neural networks. 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Nat 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-apple-system"/>
              </a:rPr>
              <a:t>Comput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 Sci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1, 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403–409 (2021). https://doi.org/10.1038/s43588-021-00084-1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Progress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604362" y="1511253"/>
            <a:ext cx="9059591" cy="220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While I am looking into various references for measuring quantum volume for quantum neural networks, Effective dimension is a very good measure in quantifying the effectiveness of the quantum models. On the next steps,</a:t>
            </a:r>
          </a:p>
          <a:p>
            <a:pPr>
              <a:spcAft>
                <a:spcPts val="2000"/>
              </a:spcAft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will be working on coding the effective dimension measure</a:t>
            </a:r>
          </a:p>
          <a:p>
            <a:pPr>
              <a:spcAft>
                <a:spcPts val="2000"/>
              </a:spcAft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am learning more on Error Mitigation as well.</a:t>
            </a:r>
          </a:p>
        </p:txBody>
      </p:sp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Parameter Space vs Model Space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1637FA-5321-411C-94A8-17D90C27F4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45" b="290"/>
          <a:stretch/>
        </p:blipFill>
        <p:spPr>
          <a:xfrm>
            <a:off x="663390" y="1531721"/>
            <a:ext cx="6672004" cy="379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Effective Dimension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912AD9-06AC-4679-A21A-84B0BEC5C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66" y="1628723"/>
            <a:ext cx="7221004" cy="37798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EF3F4D-B57F-439F-9FBE-14892F1D7A0F}"/>
              </a:ext>
            </a:extLst>
          </p:cNvPr>
          <p:cNvSpPr txBox="1"/>
          <p:nvPr/>
        </p:nvSpPr>
        <p:spPr>
          <a:xfrm>
            <a:off x="8229600" y="1628723"/>
            <a:ext cx="3726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Effective dimension determines the effectiveness of our models. It gives us a sense of irrelevant features, </a:t>
            </a:r>
          </a:p>
          <a:p>
            <a:r>
              <a:rPr lang="en-US" dirty="0">
                <a:latin typeface="+mj-lt"/>
              </a:rPr>
              <a:t>flat landscapes, etc.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92A83F-E0C3-4CFE-ACD2-C57B215C2A97}"/>
              </a:ext>
            </a:extLst>
          </p:cNvPr>
          <p:cNvSpPr txBox="1"/>
          <p:nvPr/>
        </p:nvSpPr>
        <p:spPr>
          <a:xfrm>
            <a:off x="833718" y="6185647"/>
            <a:ext cx="8023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+mj-lt"/>
              </a:rPr>
              <a:t>Bereznuik</a:t>
            </a:r>
            <a:r>
              <a:rPr lang="en-US" sz="1400" dirty="0">
                <a:latin typeface="+mj-lt"/>
              </a:rPr>
              <a:t> et al. “A scale-dependent notion of effective dimension” </a:t>
            </a:r>
            <a:r>
              <a:rPr lang="en-US" sz="1400" dirty="0" err="1">
                <a:latin typeface="+mj-lt"/>
              </a:rPr>
              <a:t>arXiv</a:t>
            </a:r>
            <a:r>
              <a:rPr lang="en-US" sz="1400" dirty="0">
                <a:latin typeface="+mj-lt"/>
              </a:rPr>
              <a:t> preprint </a:t>
            </a:r>
            <a:r>
              <a:rPr lang="en-US" sz="1400" dirty="0" err="1">
                <a:latin typeface="+mj-lt"/>
              </a:rPr>
              <a:t>arXiv</a:t>
            </a:r>
            <a:r>
              <a:rPr lang="en-US" sz="1400" dirty="0">
                <a:latin typeface="+mj-lt"/>
              </a:rPr>
              <a:t>: 2001.10872 (2020)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Effective Dimension and Generalization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10027778" cy="142873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Generalization Error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b="1" dirty="0">
                <a:latin typeface="+mj-lt"/>
                <a:cs typeface="Segoe UI" panose="020B0502040204020203" pitchFamily="34" charset="0"/>
              </a:rPr>
              <a:t>We want to make statements about the performance of a model on unseen data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b="1" dirty="0">
                <a:latin typeface="+mj-lt"/>
                <a:cs typeface="Segoe UI" panose="020B0502040204020203" pitchFamily="34" charset="0"/>
              </a:rPr>
              <a:t>A capacity measure can help give information about the generalization  error by way of a generalization bound</a:t>
            </a:r>
            <a:endParaRPr lang="en-US" dirty="0">
              <a:latin typeface="+mj-lt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BDCC08-231D-4C30-AF51-37FD92FD7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77" y="3060919"/>
            <a:ext cx="6569009" cy="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Generalization of Effective Dimension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70C86E-02FD-4EA8-8DA9-A44129702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29" y="1564739"/>
            <a:ext cx="5412969" cy="37154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C8BDDA-D189-4B6B-8F2E-54FC77F10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655" y="1564739"/>
            <a:ext cx="5034279" cy="3702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D4F26F-E702-459D-865E-0BDE2A2384A1}"/>
              </a:ext>
            </a:extLst>
          </p:cNvPr>
          <p:cNvSpPr txBox="1"/>
          <p:nvPr/>
        </p:nvSpPr>
        <p:spPr>
          <a:xfrm>
            <a:off x="779929" y="6024282"/>
            <a:ext cx="10058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22222"/>
                </a:solidFill>
                <a:effectLst/>
                <a:latin typeface="+mj-lt"/>
              </a:rPr>
              <a:t>Fig 1 and 2 cited from:</a:t>
            </a:r>
            <a:br>
              <a:rPr lang="en-US" sz="1200" b="0" i="0" dirty="0">
                <a:solidFill>
                  <a:srgbClr val="222222"/>
                </a:solidFill>
                <a:effectLst/>
                <a:latin typeface="+mj-lt"/>
              </a:rPr>
            </a:br>
            <a:r>
              <a:rPr lang="en-US" sz="1200" b="0" i="0" dirty="0">
                <a:solidFill>
                  <a:srgbClr val="222222"/>
                </a:solidFill>
                <a:effectLst/>
                <a:latin typeface="+mj-lt"/>
              </a:rPr>
              <a:t>Abbas, A., Sutter, D.,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+mj-lt"/>
              </a:rPr>
              <a:t>Zoufal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+mj-lt"/>
              </a:rPr>
              <a:t>, C.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+mj-lt"/>
              </a:rPr>
              <a:t>et al.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+mj-lt"/>
              </a:rPr>
              <a:t> The power of quantum neural networks.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+mj-lt"/>
              </a:rPr>
              <a:t>Nat </a:t>
            </a:r>
            <a:r>
              <a:rPr lang="en-US" sz="1200" b="0" i="1" dirty="0" err="1">
                <a:solidFill>
                  <a:srgbClr val="222222"/>
                </a:solidFill>
                <a:effectLst/>
                <a:latin typeface="+mj-lt"/>
              </a:rPr>
              <a:t>Comput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+mj-lt"/>
              </a:rPr>
              <a:t> Sci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+mj-lt"/>
              </a:rPr>
              <a:t> </a:t>
            </a:r>
            <a:r>
              <a:rPr lang="en-US" sz="1200" b="1" i="0" dirty="0">
                <a:solidFill>
                  <a:srgbClr val="222222"/>
                </a:solidFill>
                <a:effectLst/>
                <a:latin typeface="+mj-lt"/>
              </a:rPr>
              <a:t>1, 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+mj-lt"/>
              </a:rPr>
              <a:t>403–409 (2021). https://doi.org/10.1038/s43588-021-00084-1</a:t>
            </a:r>
            <a:endParaRPr lang="en-US" sz="1200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902813-64CE-4C3B-9ADB-D248B3DD3238}"/>
              </a:ext>
            </a:extLst>
          </p:cNvPr>
          <p:cNvSpPr txBox="1"/>
          <p:nvPr/>
        </p:nvSpPr>
        <p:spPr>
          <a:xfrm>
            <a:off x="2895599" y="538748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B4F92E-7FC0-44BF-B0D2-D2CE05C25003}"/>
              </a:ext>
            </a:extLst>
          </p:cNvPr>
          <p:cNvSpPr txBox="1"/>
          <p:nvPr/>
        </p:nvSpPr>
        <p:spPr>
          <a:xfrm>
            <a:off x="8645568" y="538748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Fig 2</a:t>
            </a: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F1DEE-C6C2-46E6-9BE6-C8D21FA2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Fisher Information Matrix Spectrum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E9EFA6-FF8F-4DF9-A923-D9E13220536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26621" y="4106069"/>
            <a:ext cx="4416425" cy="157307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5AEDCE-4103-42AE-8C54-965B307EF8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35"/>
          <a:stretch/>
        </p:blipFill>
        <p:spPr>
          <a:xfrm>
            <a:off x="5638800" y="1515035"/>
            <a:ext cx="5899239" cy="40635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725B10-5FA1-4AF5-9357-45D6640C1BB0}"/>
              </a:ext>
            </a:extLst>
          </p:cNvPr>
          <p:cNvSpPr txBox="1"/>
          <p:nvPr/>
        </p:nvSpPr>
        <p:spPr>
          <a:xfrm>
            <a:off x="826621" y="1674674"/>
            <a:ext cx="37907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+mj-lt"/>
              </a:rPr>
              <a:t>The Fisher information is a way of measuring the amount of information that an observable random variable X carries about an unknown parameter theta  upon which the probability of X depends. (Source: Wikipedia)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7401E1-F3EE-4844-A5D7-49310A94D358}"/>
              </a:ext>
            </a:extLst>
          </p:cNvPr>
          <p:cNvSpPr txBox="1"/>
          <p:nvPr/>
        </p:nvSpPr>
        <p:spPr>
          <a:xfrm>
            <a:off x="1712259" y="5871882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Fig 3: Trainable Landscape [1]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18A7FE-9B7E-4017-8F75-58BCBCAA636B}"/>
              </a:ext>
            </a:extLst>
          </p:cNvPr>
          <p:cNvSpPr txBox="1"/>
          <p:nvPr/>
        </p:nvSpPr>
        <p:spPr>
          <a:xfrm>
            <a:off x="6634346" y="5820825"/>
            <a:ext cx="4338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Fig 4: Fisher Information Matrix Histogram</a:t>
            </a:r>
          </a:p>
        </p:txBody>
      </p:sp>
    </p:spTree>
    <p:extLst>
      <p:ext uri="{BB962C8B-B14F-4D97-AF65-F5344CB8AC3E}">
        <p14:creationId xmlns:p14="http://schemas.microsoft.com/office/powerpoint/2010/main" val="380553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CF992-0EAC-492D-947C-001DBFC8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CNN and QNN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9DEC08-ED21-4828-986A-2FF603B8D7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9143" y="1501853"/>
            <a:ext cx="5099304" cy="640080"/>
          </a:xfrm>
        </p:spPr>
        <p:txBody>
          <a:bodyPr>
            <a:normAutofit/>
          </a:bodyPr>
          <a:lstStyle/>
          <a:p>
            <a:r>
              <a:rPr lang="en-US" sz="1600" b="1" i="1" dirty="0">
                <a:solidFill>
                  <a:srgbClr val="FF0000"/>
                </a:solidFill>
                <a:latin typeface="+mj-lt"/>
              </a:rPr>
              <a:t>Modelling CNN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770625-C639-4A71-B1D1-B1DB0C573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43" y="2201194"/>
            <a:ext cx="5404103" cy="31549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E0B9F6-96C4-44E2-BC58-55AFA259FCCD}"/>
              </a:ext>
            </a:extLst>
          </p:cNvPr>
          <p:cNvSpPr txBox="1"/>
          <p:nvPr/>
        </p:nvSpPr>
        <p:spPr>
          <a:xfrm>
            <a:off x="8130988" y="1637227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  <a:latin typeface="+mj-lt"/>
              </a:rPr>
              <a:t>Modelling QNN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16020F-12DF-45AE-9208-D5EA8057D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941" y="2201194"/>
            <a:ext cx="5197915" cy="392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5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43532-6F02-4937-8A66-F42BFBA03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Dimension Plot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0B3E0619-C154-4CD1-B9E3-22E57702740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534219" y="1509810"/>
            <a:ext cx="9384793" cy="4900134"/>
          </a:xfrm>
        </p:spPr>
      </p:pic>
    </p:spTree>
    <p:extLst>
      <p:ext uri="{BB962C8B-B14F-4D97-AF65-F5344CB8AC3E}">
        <p14:creationId xmlns:p14="http://schemas.microsoft.com/office/powerpoint/2010/main" val="3617982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429A-232A-416E-992E-3077B9AD3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Eigen Value Histogram Plot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A8F52F60-3B62-4CD2-A718-E046212EECE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00181" y="1223303"/>
            <a:ext cx="10791638" cy="5634697"/>
          </a:xfrm>
        </p:spPr>
      </p:pic>
    </p:spTree>
    <p:extLst>
      <p:ext uri="{BB962C8B-B14F-4D97-AF65-F5344CB8AC3E}">
        <p14:creationId xmlns:p14="http://schemas.microsoft.com/office/powerpoint/2010/main" val="3902949574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132</TotalTime>
  <Words>326</Words>
  <Application>Microsoft Office PowerPoint</Application>
  <PresentationFormat>Widescreen</PresentationFormat>
  <Paragraphs>31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Segoe UI</vt:lpstr>
      <vt:lpstr>Segoe UI Light</vt:lpstr>
      <vt:lpstr>WelcomeDoc</vt:lpstr>
      <vt:lpstr>The Power of Quantum Neural Networks</vt:lpstr>
      <vt:lpstr>Parameter Space vs Model Space</vt:lpstr>
      <vt:lpstr>Effective Dimension</vt:lpstr>
      <vt:lpstr>Effective Dimension and Generalization</vt:lpstr>
      <vt:lpstr>Generalization of Effective Dimension</vt:lpstr>
      <vt:lpstr>Fisher Information Matrix Spectrum</vt:lpstr>
      <vt:lpstr>Example CNN and QNN</vt:lpstr>
      <vt:lpstr>Effective Dimension Plot</vt:lpstr>
      <vt:lpstr>Eigen Value Histogram Plot</vt:lpstr>
      <vt:lpstr>Reference</vt:lpstr>
      <vt:lpstr>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Quantum Neural Networks</dc:title>
  <dc:creator>Rajesh Sathya Kumar (Student)</dc:creator>
  <cp:keywords/>
  <cp:lastModifiedBy>Rajesh Sathya Kumar (Student)</cp:lastModifiedBy>
  <cp:revision>4</cp:revision>
  <dcterms:created xsi:type="dcterms:W3CDTF">2022-03-29T21:57:11Z</dcterms:created>
  <dcterms:modified xsi:type="dcterms:W3CDTF">2022-04-05T21:14:20Z</dcterms:modified>
  <cp:version/>
</cp:coreProperties>
</file>