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handoutMasterIdLst>
    <p:handoutMasterId r:id="rId35"/>
  </p:handoutMasterIdLst>
  <p:sldIdLst>
    <p:sldId id="291" r:id="rId2"/>
    <p:sldId id="290" r:id="rId3"/>
    <p:sldId id="297" r:id="rId4"/>
    <p:sldId id="298" r:id="rId5"/>
    <p:sldId id="294" r:id="rId6"/>
    <p:sldId id="295" r:id="rId7"/>
    <p:sldId id="296" r:id="rId8"/>
    <p:sldId id="299" r:id="rId9"/>
    <p:sldId id="283" r:id="rId10"/>
    <p:sldId id="284" r:id="rId11"/>
    <p:sldId id="286" r:id="rId12"/>
    <p:sldId id="288" r:id="rId13"/>
    <p:sldId id="285" r:id="rId14"/>
    <p:sldId id="287" r:id="rId15"/>
    <p:sldId id="289" r:id="rId16"/>
    <p:sldId id="307" r:id="rId17"/>
    <p:sldId id="308" r:id="rId18"/>
    <p:sldId id="309" r:id="rId19"/>
    <p:sldId id="310" r:id="rId20"/>
    <p:sldId id="300" r:id="rId21"/>
    <p:sldId id="301" r:id="rId22"/>
    <p:sldId id="302" r:id="rId23"/>
    <p:sldId id="303" r:id="rId24"/>
    <p:sldId id="304" r:id="rId25"/>
    <p:sldId id="305" r:id="rId26"/>
    <p:sldId id="306" r:id="rId27"/>
    <p:sldId id="314" r:id="rId28"/>
    <p:sldId id="315" r:id="rId29"/>
    <p:sldId id="316" r:id="rId30"/>
    <p:sldId id="313" r:id="rId31"/>
    <p:sldId id="311" r:id="rId32"/>
    <p:sldId id="31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CC34DB2-6590-42C0-AD4B-A04C6060184E}">
          <p14:sldIdLst>
            <p14:sldId id="291"/>
            <p14:sldId id="290"/>
            <p14:sldId id="297"/>
            <p14:sldId id="298"/>
            <p14:sldId id="294"/>
            <p14:sldId id="295"/>
            <p14:sldId id="296"/>
            <p14:sldId id="299"/>
            <p14:sldId id="283"/>
            <p14:sldId id="284"/>
            <p14:sldId id="286"/>
            <p14:sldId id="288"/>
            <p14:sldId id="285"/>
            <p14:sldId id="287"/>
            <p14:sldId id="289"/>
            <p14:sldId id="307"/>
            <p14:sldId id="308"/>
            <p14:sldId id="309"/>
            <p14:sldId id="310"/>
            <p14:sldId id="300"/>
            <p14:sldId id="301"/>
            <p14:sldId id="302"/>
            <p14:sldId id="303"/>
            <p14:sldId id="304"/>
            <p14:sldId id="305"/>
            <p14:sldId id="306"/>
            <p14:sldId id="314"/>
            <p14:sldId id="315"/>
            <p14:sldId id="316"/>
            <p14:sldId id="313"/>
            <p14:sldId id="311"/>
            <p14:sldId id="31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24726"/>
    <a:srgbClr val="FF9B45"/>
    <a:srgbClr val="404040"/>
    <a:srgbClr val="DD462F"/>
    <a:srgbClr val="F8CFB6"/>
    <a:srgbClr val="F8CAB6"/>
    <a:srgbClr val="923922"/>
    <a:srgbClr val="F5F5F5"/>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48"/>
  </p:normalViewPr>
  <p:slideViewPr>
    <p:cSldViewPr snapToGrid="0">
      <p:cViewPr varScale="1">
        <p:scale>
          <a:sx n="105" d="100"/>
          <a:sy n="105" d="100"/>
        </p:scale>
        <p:origin x="76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a:p>
        </p:txBody>
      </p:sp>
    </p:spTree>
    <p:extLst>
      <p:ext uri="{BB962C8B-B14F-4D97-AF65-F5344CB8AC3E}">
        <p14:creationId xmlns:p14="http://schemas.microsoft.com/office/powerpoint/2010/main" val="854756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a:p>
        </p:txBody>
      </p:sp>
    </p:spTree>
    <p:extLst>
      <p:ext uri="{BB962C8B-B14F-4D97-AF65-F5344CB8AC3E}">
        <p14:creationId xmlns:p14="http://schemas.microsoft.com/office/powerpoint/2010/main" val="371061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11/19/2021</a:t>
            </a:fld>
            <a:endParaRPr lang="en-US"/>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11/19/2021</a:t>
            </a:fld>
            <a:endParaRPr lang="en-US"/>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citeseerx.ist.psu.edu/viewdoc/download?doi=10.1.1.12.7598&amp;rep=rep1&amp;type=pdf" TargetMode="External"/><Relationship Id="rId2" Type="http://schemas.openxmlformats.org/officeDocument/2006/relationships/hyperlink" Target="https://feb.kuleuven.be/public/u0004371/published%20papers/promotion.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C7B8-BF84-B045-B6F4-87BEBD665742}"/>
              </a:ext>
            </a:extLst>
          </p:cNvPr>
          <p:cNvSpPr>
            <a:spLocks noGrp="1"/>
          </p:cNvSpPr>
          <p:nvPr>
            <p:ph type="title"/>
          </p:nvPr>
        </p:nvSpPr>
        <p:spPr>
          <a:xfrm>
            <a:off x="1499616" y="1555169"/>
            <a:ext cx="8973312" cy="832104"/>
          </a:xfrm>
        </p:spPr>
        <p:txBody>
          <a:bodyPr>
            <a:noAutofit/>
          </a:bodyPr>
          <a:lstStyle/>
          <a:p>
            <a:pPr algn="ctr"/>
            <a:r>
              <a:rPr lang="en-US" sz="4000" b="1" dirty="0">
                <a:solidFill>
                  <a:srgbClr val="F2F2F2"/>
                </a:solidFill>
                <a:cs typeface="Segoe UI" panose="020B0502040204020203" pitchFamily="34" charset="0"/>
              </a:rPr>
              <a:t>Targeted offers for marketing</a:t>
            </a:r>
            <a:br>
              <a:rPr lang="en-US" sz="3200" b="1" dirty="0">
                <a:solidFill>
                  <a:srgbClr val="F2F2F2"/>
                </a:solidFill>
                <a:cs typeface="Segoe UI" panose="020B0502040204020203" pitchFamily="34" charset="0"/>
              </a:rPr>
            </a:br>
            <a:r>
              <a:rPr lang="en-US" sz="2000" b="1" dirty="0">
                <a:solidFill>
                  <a:srgbClr val="F2F2F2"/>
                </a:solidFill>
                <a:cs typeface="Segoe UI" panose="020B0502040204020203" pitchFamily="34" charset="0"/>
              </a:rPr>
              <a:t>Analysis of different optimization algorithms</a:t>
            </a:r>
            <a:endParaRPr lang="en-US" sz="3200" b="1" dirty="0">
              <a:solidFill>
                <a:srgbClr val="F2F2F2"/>
              </a:solidFill>
              <a:cs typeface="Segoe UI" panose="020B0502040204020203" pitchFamily="34" charset="0"/>
            </a:endParaRPr>
          </a:p>
        </p:txBody>
      </p:sp>
      <p:sp>
        <p:nvSpPr>
          <p:cNvPr id="4" name="TextBox 3">
            <a:extLst>
              <a:ext uri="{FF2B5EF4-FFF2-40B4-BE49-F238E27FC236}">
                <a16:creationId xmlns:a16="http://schemas.microsoft.com/office/drawing/2014/main" id="{58BA84D0-3DF0-1345-8DF2-70833E66DD29}"/>
              </a:ext>
            </a:extLst>
          </p:cNvPr>
          <p:cNvSpPr txBox="1"/>
          <p:nvPr/>
        </p:nvSpPr>
        <p:spPr>
          <a:xfrm>
            <a:off x="2145005" y="3429000"/>
            <a:ext cx="6876288" cy="1323439"/>
          </a:xfrm>
          <a:prstGeom prst="rect">
            <a:avLst/>
          </a:prstGeom>
          <a:noFill/>
        </p:spPr>
        <p:txBody>
          <a:bodyPr wrap="square" rtlCol="0">
            <a:spAutoFit/>
          </a:bodyPr>
          <a:lstStyle/>
          <a:p>
            <a:pPr algn="ctr"/>
            <a:r>
              <a:rPr lang="en-US" sz="1600" b="1" dirty="0">
                <a:solidFill>
                  <a:srgbClr val="F2F2F2"/>
                </a:solidFill>
                <a:latin typeface="+mj-lt"/>
              </a:rPr>
              <a:t>Team</a:t>
            </a:r>
          </a:p>
          <a:p>
            <a:pPr algn="ctr"/>
            <a:endParaRPr lang="en-US" sz="1600" b="1" dirty="0">
              <a:solidFill>
                <a:srgbClr val="F2F2F2"/>
              </a:solidFill>
              <a:latin typeface="+mj-lt"/>
            </a:endParaRPr>
          </a:p>
          <a:p>
            <a:pPr algn="ctr"/>
            <a:r>
              <a:rPr lang="en-US" sz="1600" b="1" dirty="0">
                <a:solidFill>
                  <a:srgbClr val="F2F2F2"/>
                </a:solidFill>
                <a:latin typeface="+mj-lt"/>
              </a:rPr>
              <a:t>Rajesh Sathya Kumar (rsathyak@asu.edu)</a:t>
            </a:r>
          </a:p>
          <a:p>
            <a:pPr algn="ctr"/>
            <a:r>
              <a:rPr lang="en-US" sz="1600" b="1" dirty="0">
                <a:solidFill>
                  <a:srgbClr val="F2F2F2"/>
                </a:solidFill>
                <a:latin typeface="+mj-lt"/>
              </a:rPr>
              <a:t>Chandrakant </a:t>
            </a:r>
            <a:r>
              <a:rPr lang="en-US" sz="1600" b="1" dirty="0" err="1">
                <a:solidFill>
                  <a:srgbClr val="F2F2F2"/>
                </a:solidFill>
                <a:latin typeface="+mj-lt"/>
              </a:rPr>
              <a:t>Vankayalapati</a:t>
            </a:r>
            <a:r>
              <a:rPr lang="en-US" sz="1600" b="1" dirty="0">
                <a:solidFill>
                  <a:srgbClr val="F2F2F2"/>
                </a:solidFill>
                <a:latin typeface="+mj-lt"/>
              </a:rPr>
              <a:t> (cvankaya@asu.edu)</a:t>
            </a:r>
          </a:p>
          <a:p>
            <a:pPr algn="ctr"/>
            <a:r>
              <a:rPr lang="en-US" sz="1600" b="1" dirty="0" err="1">
                <a:solidFill>
                  <a:srgbClr val="F2F2F2"/>
                </a:solidFill>
                <a:latin typeface="+mj-lt"/>
              </a:rPr>
              <a:t>Pramukh</a:t>
            </a:r>
            <a:r>
              <a:rPr lang="en-US" sz="1600" b="1" dirty="0">
                <a:solidFill>
                  <a:srgbClr val="F2F2F2"/>
                </a:solidFill>
                <a:latin typeface="+mj-lt"/>
              </a:rPr>
              <a:t> </a:t>
            </a:r>
            <a:r>
              <a:rPr lang="en-US" sz="1600" b="1" dirty="0" err="1">
                <a:solidFill>
                  <a:srgbClr val="F2F2F2"/>
                </a:solidFill>
                <a:latin typeface="+mj-lt"/>
              </a:rPr>
              <a:t>Belam</a:t>
            </a:r>
            <a:r>
              <a:rPr lang="en-US" sz="1600" b="1" dirty="0">
                <a:solidFill>
                  <a:srgbClr val="F2F2F2"/>
                </a:solidFill>
                <a:latin typeface="+mj-lt"/>
              </a:rPr>
              <a:t> (pbelam@asu.edu)</a:t>
            </a:r>
          </a:p>
        </p:txBody>
      </p:sp>
    </p:spTree>
    <p:extLst>
      <p:ext uri="{BB962C8B-B14F-4D97-AF65-F5344CB8AC3E}">
        <p14:creationId xmlns:p14="http://schemas.microsoft.com/office/powerpoint/2010/main" val="298216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p:txBody>
          <a:bodyPr/>
          <a:lstStyle/>
          <a:p>
            <a:r>
              <a:rPr lang="en-US">
                <a:cs typeface="Segoe UI Light"/>
              </a:rPr>
              <a:t>Tactical Formulation</a:t>
            </a:r>
            <a:endParaRPr lang="en-US"/>
          </a:p>
        </p:txBody>
      </p:sp>
      <p:sp>
        <p:nvSpPr>
          <p:cNvPr id="5" name="TextBox 4">
            <a:extLst>
              <a:ext uri="{FF2B5EF4-FFF2-40B4-BE49-F238E27FC236}">
                <a16:creationId xmlns:a16="http://schemas.microsoft.com/office/drawing/2014/main" id="{202251D9-2EA1-4518-AEB3-8D1D177962DF}"/>
              </a:ext>
            </a:extLst>
          </p:cNvPr>
          <p:cNvSpPr txBox="1"/>
          <p:nvPr/>
        </p:nvSpPr>
        <p:spPr>
          <a:xfrm>
            <a:off x="837235" y="16281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rPr>
              <a:t>Sets and Indices</a:t>
            </a:r>
            <a:endParaRPr lang="en-US" dirty="0">
              <a:solidFill>
                <a:srgbClr val="D24726"/>
              </a:solidFill>
              <a:cs typeface="Segoe UI"/>
            </a:endParaRPr>
          </a:p>
        </p:txBody>
      </p:sp>
      <p:sp>
        <p:nvSpPr>
          <p:cNvPr id="11" name="TextBox 10">
            <a:extLst>
              <a:ext uri="{FF2B5EF4-FFF2-40B4-BE49-F238E27FC236}">
                <a16:creationId xmlns:a16="http://schemas.microsoft.com/office/drawing/2014/main" id="{8437CAE3-7711-4092-890A-14BCE719CD35}"/>
              </a:ext>
            </a:extLst>
          </p:cNvPr>
          <p:cNvSpPr txBox="1"/>
          <p:nvPr/>
        </p:nvSpPr>
        <p:spPr>
          <a:xfrm>
            <a:off x="5264551" y="1628171"/>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rPr>
              <a:t>Decision Variables</a:t>
            </a:r>
          </a:p>
          <a:p>
            <a:endParaRPr lang="en-US" dirty="0"/>
          </a:p>
        </p:txBody>
      </p:sp>
      <p:pic>
        <p:nvPicPr>
          <p:cNvPr id="14" name="Content Placeholder 13" descr="Text&#10;&#10;Description automatically generated with medium confidence">
            <a:extLst>
              <a:ext uri="{FF2B5EF4-FFF2-40B4-BE49-F238E27FC236}">
                <a16:creationId xmlns:a16="http://schemas.microsoft.com/office/drawing/2014/main" id="{CB9D70C7-754E-B44B-95E9-554D6E8F97EA}"/>
              </a:ext>
            </a:extLst>
          </p:cNvPr>
          <p:cNvPicPr>
            <a:picLocks noGrp="1" noChangeAspect="1"/>
          </p:cNvPicPr>
          <p:nvPr>
            <p:ph sz="quarter" idx="10"/>
          </p:nvPr>
        </p:nvPicPr>
        <p:blipFill>
          <a:blip r:embed="rId2"/>
          <a:stretch>
            <a:fillRect/>
          </a:stretch>
        </p:blipFill>
        <p:spPr>
          <a:xfrm>
            <a:off x="867879" y="2229690"/>
            <a:ext cx="3229679" cy="926342"/>
          </a:xfrm>
        </p:spPr>
      </p:pic>
      <p:sp>
        <p:nvSpPr>
          <p:cNvPr id="15" name="TextBox 14">
            <a:extLst>
              <a:ext uri="{FF2B5EF4-FFF2-40B4-BE49-F238E27FC236}">
                <a16:creationId xmlns:a16="http://schemas.microsoft.com/office/drawing/2014/main" id="{F406D63F-F140-4E46-8430-63230504795E}"/>
              </a:ext>
            </a:extLst>
          </p:cNvPr>
          <p:cNvSpPr txBox="1"/>
          <p:nvPr/>
        </p:nvSpPr>
        <p:spPr>
          <a:xfrm>
            <a:off x="798652" y="370196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rPr>
              <a:t>Parameters</a:t>
            </a:r>
            <a:endParaRPr lang="en-US" dirty="0"/>
          </a:p>
        </p:txBody>
      </p:sp>
      <p:pic>
        <p:nvPicPr>
          <p:cNvPr id="16" name="Picture 15" descr="Text&#10;&#10;Description automatically generated">
            <a:extLst>
              <a:ext uri="{FF2B5EF4-FFF2-40B4-BE49-F238E27FC236}">
                <a16:creationId xmlns:a16="http://schemas.microsoft.com/office/drawing/2014/main" id="{3690270B-F906-8B44-9501-7CE458EB4375}"/>
              </a:ext>
            </a:extLst>
          </p:cNvPr>
          <p:cNvPicPr>
            <a:picLocks noChangeAspect="1"/>
          </p:cNvPicPr>
          <p:nvPr/>
        </p:nvPicPr>
        <p:blipFill>
          <a:blip r:embed="rId3"/>
          <a:stretch>
            <a:fillRect/>
          </a:stretch>
        </p:blipFill>
        <p:spPr>
          <a:xfrm>
            <a:off x="5407634" y="2246044"/>
            <a:ext cx="3981383" cy="843880"/>
          </a:xfrm>
          <a:prstGeom prst="rect">
            <a:avLst/>
          </a:prstGeom>
        </p:spPr>
      </p:pic>
      <p:pic>
        <p:nvPicPr>
          <p:cNvPr id="18" name="Picture 17" descr="Graphical user interface, text, application, email&#10;&#10;Description automatically generated">
            <a:extLst>
              <a:ext uri="{FF2B5EF4-FFF2-40B4-BE49-F238E27FC236}">
                <a16:creationId xmlns:a16="http://schemas.microsoft.com/office/drawing/2014/main" id="{08C68B83-8A43-F14C-B2C9-9FF1E6880D53}"/>
              </a:ext>
            </a:extLst>
          </p:cNvPr>
          <p:cNvPicPr>
            <a:picLocks noChangeAspect="1"/>
          </p:cNvPicPr>
          <p:nvPr/>
        </p:nvPicPr>
        <p:blipFill>
          <a:blip r:embed="rId4"/>
          <a:stretch>
            <a:fillRect/>
          </a:stretch>
        </p:blipFill>
        <p:spPr>
          <a:xfrm>
            <a:off x="867878" y="4244547"/>
            <a:ext cx="8478385" cy="2025624"/>
          </a:xfrm>
          <a:prstGeom prst="rect">
            <a:avLst/>
          </a:prstGeom>
        </p:spPr>
      </p:pic>
    </p:spTree>
    <p:extLst>
      <p:ext uri="{BB962C8B-B14F-4D97-AF65-F5344CB8AC3E}">
        <p14:creationId xmlns:p14="http://schemas.microsoft.com/office/powerpoint/2010/main" val="2855028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p:txBody>
          <a:bodyPr>
            <a:normAutofit/>
          </a:bodyPr>
          <a:lstStyle/>
          <a:p>
            <a:r>
              <a:rPr lang="en-US">
                <a:cs typeface="Segoe UI Light"/>
              </a:rPr>
              <a:t>Tactical Formulation: Constraints</a:t>
            </a:r>
            <a:endParaRPr lang="en-US"/>
          </a:p>
        </p:txBody>
      </p:sp>
      <p:sp>
        <p:nvSpPr>
          <p:cNvPr id="15" name="TextBox 14">
            <a:extLst>
              <a:ext uri="{FF2B5EF4-FFF2-40B4-BE49-F238E27FC236}">
                <a16:creationId xmlns:a16="http://schemas.microsoft.com/office/drawing/2014/main" id="{BE5ABAD6-991C-4754-9A91-1913F74EC5CF}"/>
              </a:ext>
            </a:extLst>
          </p:cNvPr>
          <p:cNvSpPr txBox="1"/>
          <p:nvPr/>
        </p:nvSpPr>
        <p:spPr>
          <a:xfrm>
            <a:off x="449604" y="1713173"/>
            <a:ext cx="56754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solidFill>
                  <a:schemeClr val="accent2">
                    <a:lumMod val="75000"/>
                  </a:schemeClr>
                </a:solidFill>
                <a:latin typeface="Segoe UI Light"/>
                <a:ea typeface="+mn-lt"/>
                <a:cs typeface="+mn-lt"/>
              </a:rPr>
              <a:t>Number of offers.</a:t>
            </a:r>
            <a:r>
              <a:rPr lang="en-US" sz="1600">
                <a:latin typeface="Segoe UI Light"/>
                <a:ea typeface="+mn-lt"/>
                <a:cs typeface="+mn-lt"/>
              </a:rPr>
              <a:t> Maximum number of offers of products for each cluster is limited by the number of customers in the cluster</a:t>
            </a:r>
            <a:endParaRPr lang="en-US">
              <a:latin typeface="Segoe UI Light"/>
              <a:cs typeface="Segoe UI"/>
            </a:endParaRPr>
          </a:p>
        </p:txBody>
      </p:sp>
      <p:sp>
        <p:nvSpPr>
          <p:cNvPr id="16" name="TextBox 15">
            <a:extLst>
              <a:ext uri="{FF2B5EF4-FFF2-40B4-BE49-F238E27FC236}">
                <a16:creationId xmlns:a16="http://schemas.microsoft.com/office/drawing/2014/main" id="{7671C26B-D4E8-4D59-82E0-2C3D52F2A567}"/>
              </a:ext>
            </a:extLst>
          </p:cNvPr>
          <p:cNvSpPr txBox="1"/>
          <p:nvPr/>
        </p:nvSpPr>
        <p:spPr>
          <a:xfrm>
            <a:off x="449604" y="3594059"/>
            <a:ext cx="57429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mn-lt"/>
              </a:rPr>
              <a:t>Budget</a:t>
            </a:r>
            <a:r>
              <a:rPr lang="en-US" sz="1600" dirty="0">
                <a:solidFill>
                  <a:schemeClr val="accent2">
                    <a:lumMod val="75000"/>
                  </a:schemeClr>
                </a:solidFill>
                <a:latin typeface="Segoe UI Light"/>
                <a:ea typeface="+mn-lt"/>
                <a:cs typeface="+mn-lt"/>
              </a:rPr>
              <a:t>.</a:t>
            </a:r>
            <a:r>
              <a:rPr lang="en-US" sz="1600" dirty="0">
                <a:latin typeface="Segoe UI Light"/>
                <a:ea typeface="+mn-lt"/>
                <a:cs typeface="+mn-lt"/>
              </a:rPr>
              <a:t> The marketing campaign budget constraint enforces that the total cost of the campaign should be less than the budget campaign.</a:t>
            </a:r>
            <a:endParaRPr lang="en-US" dirty="0">
              <a:latin typeface="Segoe UI Light"/>
              <a:ea typeface="+mn-lt"/>
              <a:cs typeface="+mn-lt"/>
            </a:endParaRPr>
          </a:p>
        </p:txBody>
      </p:sp>
      <p:sp>
        <p:nvSpPr>
          <p:cNvPr id="20" name="TextBox 19">
            <a:extLst>
              <a:ext uri="{FF2B5EF4-FFF2-40B4-BE49-F238E27FC236}">
                <a16:creationId xmlns:a16="http://schemas.microsoft.com/office/drawing/2014/main" id="{26F8BE26-4E12-41A2-8941-2AD2D8B723FD}"/>
              </a:ext>
            </a:extLst>
          </p:cNvPr>
          <p:cNvSpPr txBox="1"/>
          <p:nvPr/>
        </p:nvSpPr>
        <p:spPr>
          <a:xfrm>
            <a:off x="6140490" y="1703527"/>
            <a:ext cx="567545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solidFill>
                  <a:schemeClr val="accent2">
                    <a:lumMod val="75000"/>
                  </a:schemeClr>
                </a:solidFill>
                <a:latin typeface="Segoe UI Light"/>
                <a:ea typeface="+mn-lt"/>
                <a:cs typeface="+mn-lt"/>
              </a:rPr>
              <a:t>Offers limit</a:t>
            </a:r>
            <a:r>
              <a:rPr lang="en-US" sz="1600">
                <a:solidFill>
                  <a:schemeClr val="accent2">
                    <a:lumMod val="75000"/>
                  </a:schemeClr>
                </a:solidFill>
                <a:latin typeface="Segoe UI Light"/>
                <a:ea typeface="+mn-lt"/>
                <a:cs typeface="+mn-lt"/>
              </a:rPr>
              <a:t>.</a:t>
            </a:r>
            <a:r>
              <a:rPr lang="en-US" sz="1600">
                <a:latin typeface="Segoe UI Light"/>
                <a:ea typeface="+mn-lt"/>
                <a:cs typeface="+mn-lt"/>
              </a:rPr>
              <a:t> Minimum number of offers of each product</a:t>
            </a:r>
            <a:endParaRPr lang="en-US">
              <a:latin typeface="Segoe UI Light"/>
              <a:ea typeface="+mn-lt"/>
              <a:cs typeface="+mn-lt"/>
            </a:endParaRPr>
          </a:p>
        </p:txBody>
      </p:sp>
      <p:sp>
        <p:nvSpPr>
          <p:cNvPr id="21" name="TextBox 20">
            <a:extLst>
              <a:ext uri="{FF2B5EF4-FFF2-40B4-BE49-F238E27FC236}">
                <a16:creationId xmlns:a16="http://schemas.microsoft.com/office/drawing/2014/main" id="{1EBF8B9B-5E0F-4A6F-8EAC-7DCB5222B920}"/>
              </a:ext>
            </a:extLst>
          </p:cNvPr>
          <p:cNvSpPr txBox="1"/>
          <p:nvPr/>
        </p:nvSpPr>
        <p:spPr>
          <a:xfrm>
            <a:off x="6140490" y="3584413"/>
            <a:ext cx="57429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mn-lt"/>
              </a:rPr>
              <a:t>ROI</a:t>
            </a:r>
            <a:r>
              <a:rPr lang="en-US" sz="1600" dirty="0">
                <a:solidFill>
                  <a:schemeClr val="accent2">
                    <a:lumMod val="75000"/>
                  </a:schemeClr>
                </a:solidFill>
                <a:latin typeface="Segoe UI Light"/>
                <a:ea typeface="+mn-lt"/>
                <a:cs typeface="+mn-lt"/>
              </a:rPr>
              <a:t>.</a:t>
            </a:r>
            <a:r>
              <a:rPr lang="en-US" sz="1600" dirty="0">
                <a:latin typeface="Segoe UI Light"/>
                <a:ea typeface="+mn-lt"/>
                <a:cs typeface="+mn-lt"/>
              </a:rPr>
              <a:t> The minimum ROI constraint ensures that the ratio of total profits over cost is at least one plus the corporate hurdle rate.</a:t>
            </a:r>
            <a:endParaRPr lang="en-US" dirty="0">
              <a:latin typeface="Segoe UI Light"/>
              <a:ea typeface="+mn-lt"/>
              <a:cs typeface="+mn-lt"/>
            </a:endParaRPr>
          </a:p>
        </p:txBody>
      </p:sp>
      <p:pic>
        <p:nvPicPr>
          <p:cNvPr id="4" name="Picture 3" descr="Text, letter&#10;&#10;Description automatically generated">
            <a:extLst>
              <a:ext uri="{FF2B5EF4-FFF2-40B4-BE49-F238E27FC236}">
                <a16:creationId xmlns:a16="http://schemas.microsoft.com/office/drawing/2014/main" id="{03063C4E-EAF1-0646-895E-10F9DF65EB9D}"/>
              </a:ext>
            </a:extLst>
          </p:cNvPr>
          <p:cNvPicPr>
            <a:picLocks noChangeAspect="1"/>
          </p:cNvPicPr>
          <p:nvPr/>
        </p:nvPicPr>
        <p:blipFill>
          <a:blip r:embed="rId2"/>
          <a:stretch>
            <a:fillRect/>
          </a:stretch>
        </p:blipFill>
        <p:spPr>
          <a:xfrm>
            <a:off x="1480818" y="4853242"/>
            <a:ext cx="1795782" cy="625497"/>
          </a:xfrm>
          <a:prstGeom prst="rect">
            <a:avLst/>
          </a:prstGeom>
        </p:spPr>
      </p:pic>
      <p:pic>
        <p:nvPicPr>
          <p:cNvPr id="6" name="Picture 5" descr="A picture containing text&#10;&#10;Description automatically generated">
            <a:extLst>
              <a:ext uri="{FF2B5EF4-FFF2-40B4-BE49-F238E27FC236}">
                <a16:creationId xmlns:a16="http://schemas.microsoft.com/office/drawing/2014/main" id="{EE41A9AF-1EDD-094C-AF07-7004034BE8C0}"/>
              </a:ext>
            </a:extLst>
          </p:cNvPr>
          <p:cNvPicPr>
            <a:picLocks noChangeAspect="1"/>
          </p:cNvPicPr>
          <p:nvPr/>
        </p:nvPicPr>
        <p:blipFill>
          <a:blip r:embed="rId3"/>
          <a:stretch>
            <a:fillRect/>
          </a:stretch>
        </p:blipFill>
        <p:spPr>
          <a:xfrm>
            <a:off x="6792484" y="4661894"/>
            <a:ext cx="4175189" cy="985157"/>
          </a:xfrm>
          <a:prstGeom prst="rect">
            <a:avLst/>
          </a:prstGeom>
        </p:spPr>
      </p:pic>
      <p:pic>
        <p:nvPicPr>
          <p:cNvPr id="10" name="Content Placeholder 9" descr="Text, logo&#10;&#10;Description automatically generated">
            <a:extLst>
              <a:ext uri="{FF2B5EF4-FFF2-40B4-BE49-F238E27FC236}">
                <a16:creationId xmlns:a16="http://schemas.microsoft.com/office/drawing/2014/main" id="{F713C1EA-8AB0-6A4C-BB36-6E1B33E8172B}"/>
              </a:ext>
            </a:extLst>
          </p:cNvPr>
          <p:cNvPicPr>
            <a:picLocks noGrp="1" noChangeAspect="1"/>
          </p:cNvPicPr>
          <p:nvPr>
            <p:ph sz="quarter" idx="10"/>
          </p:nvPr>
        </p:nvPicPr>
        <p:blipFill>
          <a:blip r:embed="rId4"/>
          <a:stretch>
            <a:fillRect/>
          </a:stretch>
        </p:blipFill>
        <p:spPr>
          <a:xfrm>
            <a:off x="2046741" y="2584825"/>
            <a:ext cx="1963930" cy="679116"/>
          </a:xfrm>
        </p:spPr>
      </p:pic>
      <p:pic>
        <p:nvPicPr>
          <p:cNvPr id="12" name="Picture 11" descr="Text&#10;&#10;Description automatically generated">
            <a:extLst>
              <a:ext uri="{FF2B5EF4-FFF2-40B4-BE49-F238E27FC236}">
                <a16:creationId xmlns:a16="http://schemas.microsoft.com/office/drawing/2014/main" id="{44D6C7E7-12F7-EE47-B4D3-39FE8ABBFBB4}"/>
              </a:ext>
            </a:extLst>
          </p:cNvPr>
          <p:cNvPicPr>
            <a:picLocks noChangeAspect="1"/>
          </p:cNvPicPr>
          <p:nvPr/>
        </p:nvPicPr>
        <p:blipFill>
          <a:blip r:embed="rId5"/>
          <a:stretch>
            <a:fillRect/>
          </a:stretch>
        </p:blipFill>
        <p:spPr>
          <a:xfrm>
            <a:off x="7526565" y="2442497"/>
            <a:ext cx="2352652" cy="679116"/>
          </a:xfrm>
          <a:prstGeom prst="rect">
            <a:avLst/>
          </a:prstGeom>
        </p:spPr>
      </p:pic>
    </p:spTree>
    <p:extLst>
      <p:ext uri="{BB962C8B-B14F-4D97-AF65-F5344CB8AC3E}">
        <p14:creationId xmlns:p14="http://schemas.microsoft.com/office/powerpoint/2010/main" val="99285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p:txBody>
          <a:bodyPr>
            <a:normAutofit/>
          </a:bodyPr>
          <a:lstStyle/>
          <a:p>
            <a:r>
              <a:rPr lang="en-US">
                <a:cs typeface="Segoe UI Light"/>
              </a:rPr>
              <a:t>Tactical Formulation: Objective Function</a:t>
            </a:r>
            <a:endParaRPr lang="en-US"/>
          </a:p>
        </p:txBody>
      </p:sp>
      <p:sp>
        <p:nvSpPr>
          <p:cNvPr id="15" name="TextBox 14">
            <a:extLst>
              <a:ext uri="{FF2B5EF4-FFF2-40B4-BE49-F238E27FC236}">
                <a16:creationId xmlns:a16="http://schemas.microsoft.com/office/drawing/2014/main" id="{BE5ABAD6-991C-4754-9A91-1913F74EC5CF}"/>
              </a:ext>
            </a:extLst>
          </p:cNvPr>
          <p:cNvSpPr txBox="1"/>
          <p:nvPr/>
        </p:nvSpPr>
        <p:spPr>
          <a:xfrm>
            <a:off x="1308060" y="1857857"/>
            <a:ext cx="93793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2">
                    <a:lumMod val="75000"/>
                  </a:schemeClr>
                </a:solidFill>
                <a:latin typeface="Segoe UI Light"/>
                <a:ea typeface="+mn-lt"/>
                <a:cs typeface="+mn-lt"/>
              </a:rPr>
              <a:t>Total profit</a:t>
            </a:r>
            <a:r>
              <a:rPr lang="en-US" sz="1600" dirty="0">
                <a:solidFill>
                  <a:schemeClr val="accent2">
                    <a:lumMod val="75000"/>
                  </a:schemeClr>
                </a:solidFill>
                <a:latin typeface="Segoe UI Light"/>
                <a:ea typeface="+mn-lt"/>
                <a:cs typeface="+mn-lt"/>
              </a:rPr>
              <a:t>.</a:t>
            </a:r>
            <a:r>
              <a:rPr lang="en-US" sz="1600" dirty="0">
                <a:latin typeface="Segoe UI Light"/>
                <a:ea typeface="+mn-lt"/>
                <a:cs typeface="+mn-lt"/>
              </a:rPr>
              <a:t> </a:t>
            </a:r>
            <a:endParaRPr lang="en-US" dirty="0">
              <a:latin typeface="Segoe UI Light"/>
              <a:ea typeface="+mn-lt"/>
              <a:cs typeface="+mn-lt"/>
            </a:endParaRPr>
          </a:p>
          <a:p>
            <a:endParaRPr lang="en-US" sz="1600" dirty="0">
              <a:latin typeface="Segoe UI Light"/>
              <a:ea typeface="+mn-lt"/>
              <a:cs typeface="+mn-lt"/>
            </a:endParaRPr>
          </a:p>
          <a:p>
            <a:r>
              <a:rPr lang="en-US" sz="1600" dirty="0">
                <a:latin typeface="Segoe UI Light"/>
                <a:ea typeface="+mn-lt"/>
                <a:cs typeface="+mn-lt"/>
              </a:rPr>
              <a:t>Maximize total expected profit from marketing campaign which is constrained by the total budget.</a:t>
            </a:r>
            <a:endParaRPr lang="en-US" dirty="0">
              <a:latin typeface="Segoe UI Light"/>
              <a:ea typeface="+mn-lt"/>
              <a:cs typeface="+mn-lt"/>
            </a:endParaRPr>
          </a:p>
        </p:txBody>
      </p:sp>
      <p:pic>
        <p:nvPicPr>
          <p:cNvPr id="4" name="Picture 3" descr="Text&#10;&#10;Description automatically generated">
            <a:extLst>
              <a:ext uri="{FF2B5EF4-FFF2-40B4-BE49-F238E27FC236}">
                <a16:creationId xmlns:a16="http://schemas.microsoft.com/office/drawing/2014/main" id="{AF32F139-10B9-EF40-B739-5DFE8B12A7FD}"/>
              </a:ext>
            </a:extLst>
          </p:cNvPr>
          <p:cNvPicPr>
            <a:picLocks noChangeAspect="1"/>
          </p:cNvPicPr>
          <p:nvPr/>
        </p:nvPicPr>
        <p:blipFill>
          <a:blip r:embed="rId2"/>
          <a:stretch>
            <a:fillRect/>
          </a:stretch>
        </p:blipFill>
        <p:spPr>
          <a:xfrm>
            <a:off x="4256314" y="2926063"/>
            <a:ext cx="3039698" cy="830997"/>
          </a:xfrm>
          <a:prstGeom prst="rect">
            <a:avLst/>
          </a:prstGeom>
        </p:spPr>
      </p:pic>
      <p:pic>
        <p:nvPicPr>
          <p:cNvPr id="7" name="Picture 6" descr="Text&#10;&#10;Description automatically generated">
            <a:extLst>
              <a:ext uri="{FF2B5EF4-FFF2-40B4-BE49-F238E27FC236}">
                <a16:creationId xmlns:a16="http://schemas.microsoft.com/office/drawing/2014/main" id="{1FCE04B0-D59C-FB48-9AAC-39D9E40CB308}"/>
              </a:ext>
            </a:extLst>
          </p:cNvPr>
          <p:cNvPicPr>
            <a:picLocks noChangeAspect="1"/>
          </p:cNvPicPr>
          <p:nvPr/>
        </p:nvPicPr>
        <p:blipFill>
          <a:blip r:embed="rId3"/>
          <a:stretch>
            <a:fillRect/>
          </a:stretch>
        </p:blipFill>
        <p:spPr>
          <a:xfrm>
            <a:off x="1433285" y="4169146"/>
            <a:ext cx="5893529" cy="1099539"/>
          </a:xfrm>
          <a:prstGeom prst="rect">
            <a:avLst/>
          </a:prstGeom>
        </p:spPr>
      </p:pic>
    </p:spTree>
    <p:extLst>
      <p:ext uri="{BB962C8B-B14F-4D97-AF65-F5344CB8AC3E}">
        <p14:creationId xmlns:p14="http://schemas.microsoft.com/office/powerpoint/2010/main" val="400241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p:txBody>
          <a:bodyPr/>
          <a:lstStyle/>
          <a:p>
            <a:r>
              <a:rPr lang="en-US" dirty="0">
                <a:cs typeface="Segoe UI Light"/>
              </a:rPr>
              <a:t>Operational Model Formulation</a:t>
            </a:r>
            <a:endParaRPr lang="en-US" dirty="0"/>
          </a:p>
        </p:txBody>
      </p:sp>
      <p:sp>
        <p:nvSpPr>
          <p:cNvPr id="5" name="TextBox 4">
            <a:extLst>
              <a:ext uri="{FF2B5EF4-FFF2-40B4-BE49-F238E27FC236}">
                <a16:creationId xmlns:a16="http://schemas.microsoft.com/office/drawing/2014/main" id="{202251D9-2EA1-4518-AEB3-8D1D177962DF}"/>
              </a:ext>
            </a:extLst>
          </p:cNvPr>
          <p:cNvSpPr txBox="1"/>
          <p:nvPr/>
        </p:nvSpPr>
        <p:spPr>
          <a:xfrm>
            <a:off x="643705" y="163805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rPr>
              <a:t>Sets and Indices</a:t>
            </a:r>
          </a:p>
          <a:p>
            <a:endParaRPr lang="en-US" dirty="0">
              <a:solidFill>
                <a:srgbClr val="D24726"/>
              </a:solidFill>
            </a:endParaRPr>
          </a:p>
        </p:txBody>
      </p:sp>
      <p:sp>
        <p:nvSpPr>
          <p:cNvPr id="8" name="TextBox 7">
            <a:extLst>
              <a:ext uri="{FF2B5EF4-FFF2-40B4-BE49-F238E27FC236}">
                <a16:creationId xmlns:a16="http://schemas.microsoft.com/office/drawing/2014/main" id="{061C340A-5FFE-42F9-821E-82098CF26276}"/>
              </a:ext>
            </a:extLst>
          </p:cNvPr>
          <p:cNvSpPr txBox="1"/>
          <p:nvPr/>
        </p:nvSpPr>
        <p:spPr>
          <a:xfrm>
            <a:off x="643704" y="4111955"/>
            <a:ext cx="27431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rPr>
              <a:t>Parameters</a:t>
            </a:r>
          </a:p>
          <a:p>
            <a:endParaRPr lang="en-US" dirty="0">
              <a:solidFill>
                <a:srgbClr val="D24726"/>
              </a:solidFill>
            </a:endParaRPr>
          </a:p>
          <a:p>
            <a:endParaRPr lang="en-US" dirty="0"/>
          </a:p>
        </p:txBody>
      </p:sp>
      <p:sp>
        <p:nvSpPr>
          <p:cNvPr id="11" name="TextBox 10">
            <a:extLst>
              <a:ext uri="{FF2B5EF4-FFF2-40B4-BE49-F238E27FC236}">
                <a16:creationId xmlns:a16="http://schemas.microsoft.com/office/drawing/2014/main" id="{8437CAE3-7711-4092-890A-14BCE719CD35}"/>
              </a:ext>
            </a:extLst>
          </p:cNvPr>
          <p:cNvSpPr txBox="1"/>
          <p:nvPr/>
        </p:nvSpPr>
        <p:spPr>
          <a:xfrm>
            <a:off x="6757272" y="163805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rPr>
              <a:t>Decision Variables</a:t>
            </a:r>
          </a:p>
          <a:p>
            <a:endParaRPr lang="en-US" dirty="0"/>
          </a:p>
        </p:txBody>
      </p:sp>
      <p:pic>
        <p:nvPicPr>
          <p:cNvPr id="12" name="Content Placeholder 11" descr="Text&#10;&#10;Description automatically generated">
            <a:extLst>
              <a:ext uri="{FF2B5EF4-FFF2-40B4-BE49-F238E27FC236}">
                <a16:creationId xmlns:a16="http://schemas.microsoft.com/office/drawing/2014/main" id="{B185E702-3E43-D84D-91AA-2AB03C382426}"/>
              </a:ext>
            </a:extLst>
          </p:cNvPr>
          <p:cNvPicPr>
            <a:picLocks noGrp="1" noChangeAspect="1"/>
          </p:cNvPicPr>
          <p:nvPr>
            <p:ph sz="quarter" idx="10"/>
          </p:nvPr>
        </p:nvPicPr>
        <p:blipFill>
          <a:blip r:embed="rId2"/>
          <a:stretch>
            <a:fillRect/>
          </a:stretch>
        </p:blipFill>
        <p:spPr>
          <a:xfrm>
            <a:off x="755352" y="2200180"/>
            <a:ext cx="5263103" cy="967927"/>
          </a:xfrm>
        </p:spPr>
      </p:pic>
      <p:pic>
        <p:nvPicPr>
          <p:cNvPr id="14" name="Picture 13" descr="Text&#10;&#10;Description automatically generated">
            <a:extLst>
              <a:ext uri="{FF2B5EF4-FFF2-40B4-BE49-F238E27FC236}">
                <a16:creationId xmlns:a16="http://schemas.microsoft.com/office/drawing/2014/main" id="{19887CF2-2F9F-5044-B6BE-37C847485F1B}"/>
              </a:ext>
            </a:extLst>
          </p:cNvPr>
          <p:cNvPicPr>
            <a:picLocks noChangeAspect="1"/>
          </p:cNvPicPr>
          <p:nvPr/>
        </p:nvPicPr>
        <p:blipFill>
          <a:blip r:embed="rId3"/>
          <a:stretch>
            <a:fillRect/>
          </a:stretch>
        </p:blipFill>
        <p:spPr>
          <a:xfrm>
            <a:off x="6885214" y="2239630"/>
            <a:ext cx="3733429" cy="967926"/>
          </a:xfrm>
          <a:prstGeom prst="rect">
            <a:avLst/>
          </a:prstGeom>
        </p:spPr>
      </p:pic>
      <p:pic>
        <p:nvPicPr>
          <p:cNvPr id="16" name="Picture 15">
            <a:extLst>
              <a:ext uri="{FF2B5EF4-FFF2-40B4-BE49-F238E27FC236}">
                <a16:creationId xmlns:a16="http://schemas.microsoft.com/office/drawing/2014/main" id="{F9929D96-55BA-D94D-8001-331927EFDE18}"/>
              </a:ext>
            </a:extLst>
          </p:cNvPr>
          <p:cNvPicPr>
            <a:picLocks noChangeAspect="1"/>
          </p:cNvPicPr>
          <p:nvPr/>
        </p:nvPicPr>
        <p:blipFill>
          <a:blip r:embed="rId4"/>
          <a:stretch>
            <a:fillRect/>
          </a:stretch>
        </p:blipFill>
        <p:spPr>
          <a:xfrm>
            <a:off x="755352" y="4647180"/>
            <a:ext cx="8534555" cy="923329"/>
          </a:xfrm>
          <a:prstGeom prst="rect">
            <a:avLst/>
          </a:prstGeom>
        </p:spPr>
      </p:pic>
    </p:spTree>
    <p:extLst>
      <p:ext uri="{BB962C8B-B14F-4D97-AF65-F5344CB8AC3E}">
        <p14:creationId xmlns:p14="http://schemas.microsoft.com/office/powerpoint/2010/main" val="363255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p:txBody>
          <a:bodyPr/>
          <a:lstStyle/>
          <a:p>
            <a:r>
              <a:rPr lang="en-US" dirty="0">
                <a:cs typeface="Segoe UI Light"/>
              </a:rPr>
              <a:t>Operational Model Formulation: Constraints</a:t>
            </a:r>
            <a:endParaRPr lang="en-US" dirty="0"/>
          </a:p>
        </p:txBody>
      </p:sp>
      <p:sp>
        <p:nvSpPr>
          <p:cNvPr id="14" name="TextBox 13">
            <a:extLst>
              <a:ext uri="{FF2B5EF4-FFF2-40B4-BE49-F238E27FC236}">
                <a16:creationId xmlns:a16="http://schemas.microsoft.com/office/drawing/2014/main" id="{1BCB2A21-08AC-4BCD-9CCF-7BC7C5985094}"/>
              </a:ext>
            </a:extLst>
          </p:cNvPr>
          <p:cNvSpPr txBox="1"/>
          <p:nvPr/>
        </p:nvSpPr>
        <p:spPr>
          <a:xfrm>
            <a:off x="449604" y="1713173"/>
            <a:ext cx="56754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Segoe UI"/>
              </a:rPr>
              <a:t>Product offers</a:t>
            </a:r>
            <a:r>
              <a:rPr lang="en-US" sz="1600" dirty="0">
                <a:solidFill>
                  <a:schemeClr val="accent2">
                    <a:lumMod val="75000"/>
                  </a:schemeClr>
                </a:solidFill>
                <a:latin typeface="Segoe UI Light"/>
                <a:ea typeface="+mn-lt"/>
                <a:cs typeface="Segoe UI"/>
              </a:rPr>
              <a:t>.</a:t>
            </a:r>
            <a:r>
              <a:rPr lang="en-US" sz="1600" dirty="0">
                <a:latin typeface="Segoe UI Light"/>
                <a:ea typeface="+mn-lt"/>
                <a:cs typeface="Segoe UI"/>
              </a:rPr>
              <a:t> Allocate offers of a product to customers of each cluster.</a:t>
            </a:r>
            <a:endParaRPr lang="en-US" dirty="0">
              <a:latin typeface="Segoe UI Light"/>
              <a:ea typeface="+mn-lt"/>
              <a:cs typeface="Segoe UI"/>
            </a:endParaRPr>
          </a:p>
        </p:txBody>
      </p:sp>
      <p:sp>
        <p:nvSpPr>
          <p:cNvPr id="16" name="TextBox 15">
            <a:extLst>
              <a:ext uri="{FF2B5EF4-FFF2-40B4-BE49-F238E27FC236}">
                <a16:creationId xmlns:a16="http://schemas.microsoft.com/office/drawing/2014/main" id="{AD80A38C-920B-4426-84D0-6D083A95AC65}"/>
              </a:ext>
            </a:extLst>
          </p:cNvPr>
          <p:cNvSpPr txBox="1"/>
          <p:nvPr/>
        </p:nvSpPr>
        <p:spPr>
          <a:xfrm>
            <a:off x="449604" y="3419888"/>
            <a:ext cx="57429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Segoe UI Light"/>
              </a:rPr>
              <a:t>Offers limit</a:t>
            </a:r>
            <a:r>
              <a:rPr lang="en-US" sz="1600" dirty="0">
                <a:solidFill>
                  <a:schemeClr val="accent2">
                    <a:lumMod val="75000"/>
                  </a:schemeClr>
                </a:solidFill>
                <a:latin typeface="Segoe UI Light"/>
                <a:ea typeface="+mn-lt"/>
                <a:cs typeface="Segoe UI Light"/>
              </a:rPr>
              <a:t>.</a:t>
            </a:r>
            <a:r>
              <a:rPr lang="en-US" sz="1600" dirty="0">
                <a:latin typeface="Segoe UI Light"/>
                <a:ea typeface="+mn-lt"/>
                <a:cs typeface="Segoe UI Light"/>
              </a:rPr>
              <a:t> At most one product may be offered to a customer of a cluster.</a:t>
            </a:r>
            <a:endParaRPr lang="en-US" dirty="0">
              <a:latin typeface="Segoe UI Light"/>
              <a:ea typeface="+mn-lt"/>
              <a:cs typeface="Segoe UI Light"/>
            </a:endParaRPr>
          </a:p>
          <a:p>
            <a:pPr marL="285750" indent="-285750">
              <a:buFont typeface="Arial"/>
              <a:buChar char="•"/>
            </a:pPr>
            <a:endParaRPr lang="en-US" sz="1600" dirty="0">
              <a:latin typeface="Segoe UI Light"/>
              <a:ea typeface="+mn-lt"/>
              <a:cs typeface="Segoe UI Light"/>
            </a:endParaRPr>
          </a:p>
        </p:txBody>
      </p:sp>
      <p:sp>
        <p:nvSpPr>
          <p:cNvPr id="22" name="TextBox 21">
            <a:extLst>
              <a:ext uri="{FF2B5EF4-FFF2-40B4-BE49-F238E27FC236}">
                <a16:creationId xmlns:a16="http://schemas.microsoft.com/office/drawing/2014/main" id="{BB85BF76-62CE-4CB0-85E8-724C2FFB0E14}"/>
              </a:ext>
            </a:extLst>
          </p:cNvPr>
          <p:cNvSpPr txBox="1"/>
          <p:nvPr/>
        </p:nvSpPr>
        <p:spPr>
          <a:xfrm>
            <a:off x="6198363" y="1703527"/>
            <a:ext cx="512565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solidFill>
                  <a:schemeClr val="accent2">
                    <a:lumMod val="75000"/>
                  </a:schemeClr>
                </a:solidFill>
                <a:latin typeface="Segoe UI Light"/>
                <a:ea typeface="+mn-lt"/>
                <a:cs typeface="Segoe UI Light"/>
              </a:rPr>
              <a:t>Binary constraints</a:t>
            </a:r>
            <a:r>
              <a:rPr lang="en-US" sz="1600">
                <a:solidFill>
                  <a:schemeClr val="accent2">
                    <a:lumMod val="75000"/>
                  </a:schemeClr>
                </a:solidFill>
                <a:latin typeface="Segoe UI Light"/>
                <a:ea typeface="+mn-lt"/>
                <a:cs typeface="Segoe UI Light"/>
              </a:rPr>
              <a:t>.</a:t>
            </a:r>
            <a:r>
              <a:rPr lang="en-US" sz="1600">
                <a:latin typeface="Segoe UI Light"/>
                <a:ea typeface="+mn-lt"/>
                <a:cs typeface="Segoe UI Light"/>
              </a:rPr>
              <a:t> Either a product offer is given to a customer of cluster k or not.</a:t>
            </a:r>
            <a:endParaRPr lang="en-US">
              <a:latin typeface="Segoe UI Light"/>
              <a:ea typeface="+mn-lt"/>
              <a:cs typeface="Segoe UI Light"/>
            </a:endParaRPr>
          </a:p>
        </p:txBody>
      </p:sp>
      <p:pic>
        <p:nvPicPr>
          <p:cNvPr id="4" name="Picture 3" descr="Text&#10;&#10;Description automatically generated">
            <a:extLst>
              <a:ext uri="{FF2B5EF4-FFF2-40B4-BE49-F238E27FC236}">
                <a16:creationId xmlns:a16="http://schemas.microsoft.com/office/drawing/2014/main" id="{DF72A33B-D659-5C4F-9B15-2A4E22E2F2B2}"/>
              </a:ext>
            </a:extLst>
          </p:cNvPr>
          <p:cNvPicPr>
            <a:picLocks noChangeAspect="1"/>
          </p:cNvPicPr>
          <p:nvPr/>
        </p:nvPicPr>
        <p:blipFill>
          <a:blip r:embed="rId2"/>
          <a:stretch>
            <a:fillRect/>
          </a:stretch>
        </p:blipFill>
        <p:spPr>
          <a:xfrm>
            <a:off x="844149" y="2447409"/>
            <a:ext cx="3259168" cy="696788"/>
          </a:xfrm>
          <a:prstGeom prst="rect">
            <a:avLst/>
          </a:prstGeom>
        </p:spPr>
      </p:pic>
      <p:pic>
        <p:nvPicPr>
          <p:cNvPr id="6" name="Picture 5">
            <a:extLst>
              <a:ext uri="{FF2B5EF4-FFF2-40B4-BE49-F238E27FC236}">
                <a16:creationId xmlns:a16="http://schemas.microsoft.com/office/drawing/2014/main" id="{047CD619-39BA-9C4D-AABB-59EDB9B2572B}"/>
              </a:ext>
            </a:extLst>
          </p:cNvPr>
          <p:cNvPicPr>
            <a:picLocks noChangeAspect="1"/>
          </p:cNvPicPr>
          <p:nvPr/>
        </p:nvPicPr>
        <p:blipFill>
          <a:blip r:embed="rId3"/>
          <a:stretch>
            <a:fillRect/>
          </a:stretch>
        </p:blipFill>
        <p:spPr>
          <a:xfrm>
            <a:off x="844149" y="5142948"/>
            <a:ext cx="7189926" cy="830997"/>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63E1C4C1-BE71-3141-9390-17EF481F81F0}"/>
              </a:ext>
            </a:extLst>
          </p:cNvPr>
          <p:cNvPicPr>
            <a:picLocks noChangeAspect="1"/>
          </p:cNvPicPr>
          <p:nvPr/>
        </p:nvPicPr>
        <p:blipFill>
          <a:blip r:embed="rId4"/>
          <a:stretch>
            <a:fillRect/>
          </a:stretch>
        </p:blipFill>
        <p:spPr>
          <a:xfrm>
            <a:off x="844149" y="4150728"/>
            <a:ext cx="2759022" cy="684999"/>
          </a:xfrm>
          <a:prstGeom prst="rect">
            <a:avLst/>
          </a:prstGeom>
        </p:spPr>
      </p:pic>
      <p:pic>
        <p:nvPicPr>
          <p:cNvPr id="10" name="Picture 9" descr="Text&#10;&#10;Description automatically generated with medium confidence">
            <a:extLst>
              <a:ext uri="{FF2B5EF4-FFF2-40B4-BE49-F238E27FC236}">
                <a16:creationId xmlns:a16="http://schemas.microsoft.com/office/drawing/2014/main" id="{4FAA0E38-6CB6-B84F-8792-371959FAB87C}"/>
              </a:ext>
            </a:extLst>
          </p:cNvPr>
          <p:cNvPicPr>
            <a:picLocks noChangeAspect="1"/>
          </p:cNvPicPr>
          <p:nvPr/>
        </p:nvPicPr>
        <p:blipFill>
          <a:blip r:embed="rId5"/>
          <a:stretch>
            <a:fillRect/>
          </a:stretch>
        </p:blipFill>
        <p:spPr>
          <a:xfrm>
            <a:off x="6587121" y="2560793"/>
            <a:ext cx="3781322" cy="583404"/>
          </a:xfrm>
          <a:prstGeom prst="rect">
            <a:avLst/>
          </a:prstGeom>
        </p:spPr>
      </p:pic>
    </p:spTree>
    <p:extLst>
      <p:ext uri="{BB962C8B-B14F-4D97-AF65-F5344CB8AC3E}">
        <p14:creationId xmlns:p14="http://schemas.microsoft.com/office/powerpoint/2010/main" val="2725531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a:xfrm>
            <a:off x="521207" y="448056"/>
            <a:ext cx="8121397" cy="640080"/>
          </a:xfrm>
        </p:spPr>
        <p:txBody>
          <a:bodyPr>
            <a:normAutofit/>
          </a:bodyPr>
          <a:lstStyle/>
          <a:p>
            <a:r>
              <a:rPr lang="en-US">
                <a:cs typeface="Segoe UI Light"/>
              </a:rPr>
              <a:t>Operational Model Formulation: Objective Function</a:t>
            </a:r>
            <a:endParaRPr lang="en-US"/>
          </a:p>
        </p:txBody>
      </p:sp>
      <p:sp>
        <p:nvSpPr>
          <p:cNvPr id="15" name="TextBox 14">
            <a:extLst>
              <a:ext uri="{FF2B5EF4-FFF2-40B4-BE49-F238E27FC236}">
                <a16:creationId xmlns:a16="http://schemas.microsoft.com/office/drawing/2014/main" id="{BE5ABAD6-991C-4754-9A91-1913F74EC5CF}"/>
              </a:ext>
            </a:extLst>
          </p:cNvPr>
          <p:cNvSpPr txBox="1"/>
          <p:nvPr/>
        </p:nvSpPr>
        <p:spPr>
          <a:xfrm>
            <a:off x="2039515" y="1954313"/>
            <a:ext cx="497088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2">
                    <a:lumMod val="75000"/>
                  </a:schemeClr>
                </a:solidFill>
                <a:latin typeface="Segoe UI Light"/>
                <a:ea typeface="+mn-lt"/>
                <a:cs typeface="+mn-lt"/>
              </a:rPr>
              <a:t>Total profit</a:t>
            </a:r>
            <a:r>
              <a:rPr lang="en-US" sz="1600" dirty="0">
                <a:solidFill>
                  <a:schemeClr val="accent2">
                    <a:lumMod val="75000"/>
                  </a:schemeClr>
                </a:solidFill>
                <a:latin typeface="Segoe UI Light"/>
                <a:ea typeface="+mn-lt"/>
                <a:cs typeface="+mn-lt"/>
              </a:rPr>
              <a:t>. </a:t>
            </a:r>
          </a:p>
          <a:p>
            <a:endParaRPr lang="en-US" sz="1600" dirty="0">
              <a:latin typeface="Segoe UI Light"/>
              <a:ea typeface="+mn-lt"/>
              <a:cs typeface="+mn-lt"/>
            </a:endParaRPr>
          </a:p>
          <a:p>
            <a:endParaRPr lang="en-US" sz="1600" dirty="0">
              <a:latin typeface="Segoe UI Light"/>
              <a:ea typeface="+mn-lt"/>
              <a:cs typeface="+mn-lt"/>
            </a:endParaRPr>
          </a:p>
        </p:txBody>
      </p:sp>
      <p:pic>
        <p:nvPicPr>
          <p:cNvPr id="7" name="Picture 6" descr="Text, letter&#10;&#10;Description automatically generated">
            <a:extLst>
              <a:ext uri="{FF2B5EF4-FFF2-40B4-BE49-F238E27FC236}">
                <a16:creationId xmlns:a16="http://schemas.microsoft.com/office/drawing/2014/main" id="{7BC90DD9-5190-B04E-8225-D95925D29DB8}"/>
              </a:ext>
            </a:extLst>
          </p:cNvPr>
          <p:cNvPicPr>
            <a:picLocks noChangeAspect="1"/>
          </p:cNvPicPr>
          <p:nvPr/>
        </p:nvPicPr>
        <p:blipFill>
          <a:blip r:embed="rId2"/>
          <a:stretch>
            <a:fillRect/>
          </a:stretch>
        </p:blipFill>
        <p:spPr>
          <a:xfrm>
            <a:off x="2126600" y="2492828"/>
            <a:ext cx="7509408" cy="2090057"/>
          </a:xfrm>
          <a:prstGeom prst="rect">
            <a:avLst/>
          </a:prstGeom>
        </p:spPr>
      </p:pic>
    </p:spTree>
    <p:extLst>
      <p:ext uri="{BB962C8B-B14F-4D97-AF65-F5344CB8AC3E}">
        <p14:creationId xmlns:p14="http://schemas.microsoft.com/office/powerpoint/2010/main" val="3885157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a:xfrm>
            <a:off x="630935" y="448056"/>
            <a:ext cx="8121397" cy="640080"/>
          </a:xfrm>
        </p:spPr>
        <p:txBody>
          <a:bodyPr>
            <a:normAutofit/>
          </a:bodyPr>
          <a:lstStyle/>
          <a:p>
            <a:r>
              <a:rPr lang="en-US" dirty="0">
                <a:cs typeface="Segoe UI Light"/>
              </a:rPr>
              <a:t>Experimental Parameter Generation</a:t>
            </a:r>
            <a:endParaRPr lang="en-US" dirty="0"/>
          </a:p>
        </p:txBody>
      </p:sp>
      <p:sp>
        <p:nvSpPr>
          <p:cNvPr id="5" name="TextBox 4">
            <a:extLst>
              <a:ext uri="{FF2B5EF4-FFF2-40B4-BE49-F238E27FC236}">
                <a16:creationId xmlns:a16="http://schemas.microsoft.com/office/drawing/2014/main" id="{BB2C6DF1-9D9A-4E15-8317-7DAE1D5E6351}"/>
              </a:ext>
            </a:extLst>
          </p:cNvPr>
          <p:cNvSpPr txBox="1"/>
          <p:nvPr/>
        </p:nvSpPr>
        <p:spPr>
          <a:xfrm>
            <a:off x="1087437" y="1709349"/>
            <a:ext cx="4828732"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Segoe UI"/>
              </a:rPr>
              <a:t>Budget</a:t>
            </a:r>
            <a:r>
              <a:rPr lang="en-US" sz="1600" dirty="0">
                <a:solidFill>
                  <a:schemeClr val="accent2">
                    <a:lumMod val="75000"/>
                  </a:schemeClr>
                </a:solidFill>
                <a:latin typeface="Segoe UI Light"/>
                <a:ea typeface="+mn-lt"/>
                <a:cs typeface="Segoe UI"/>
              </a:rPr>
              <a:t>.</a:t>
            </a:r>
            <a:r>
              <a:rPr lang="en-US" sz="1600" dirty="0">
                <a:latin typeface="Segoe UI Light"/>
                <a:ea typeface="+mn-lt"/>
                <a:cs typeface="Segoe UI"/>
              </a:rPr>
              <a:t> </a:t>
            </a:r>
            <a:br>
              <a:rPr lang="en-US" sz="1600" dirty="0">
                <a:latin typeface="Segoe UI Light"/>
                <a:ea typeface="+mn-lt"/>
                <a:cs typeface="Segoe UI"/>
              </a:rPr>
            </a:br>
            <a:br>
              <a:rPr lang="en-US" sz="1600" dirty="0">
                <a:latin typeface="Segoe UI Light"/>
                <a:ea typeface="+mn-lt"/>
                <a:cs typeface="Segoe UI"/>
              </a:rPr>
            </a:br>
            <a:r>
              <a:rPr lang="en-US" sz="1600" dirty="0">
                <a:latin typeface="Segoe UI Light"/>
                <a:ea typeface="+mn-lt"/>
                <a:cs typeface="Segoe UI"/>
              </a:rPr>
              <a:t>We set budgets as the average cost times the number of customers</a:t>
            </a:r>
            <a:endParaRPr lang="en-US" dirty="0">
              <a:latin typeface="Segoe UI Light"/>
              <a:ea typeface="+mn-lt"/>
              <a:cs typeface="Segoe UI"/>
            </a:endParaRPr>
          </a:p>
        </p:txBody>
      </p:sp>
      <p:sp>
        <p:nvSpPr>
          <p:cNvPr id="6" name="TextBox 5">
            <a:extLst>
              <a:ext uri="{FF2B5EF4-FFF2-40B4-BE49-F238E27FC236}">
                <a16:creationId xmlns:a16="http://schemas.microsoft.com/office/drawing/2014/main" id="{593AC8D0-2961-4984-9457-FF987E3FD85E}"/>
              </a:ext>
            </a:extLst>
          </p:cNvPr>
          <p:cNvSpPr txBox="1"/>
          <p:nvPr/>
        </p:nvSpPr>
        <p:spPr>
          <a:xfrm>
            <a:off x="1087437" y="3407781"/>
            <a:ext cx="43616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Segoe UI Light"/>
              </a:rPr>
              <a:t>Cost per Product per Customer</a:t>
            </a:r>
            <a:r>
              <a:rPr lang="en-US" sz="1600" dirty="0">
                <a:solidFill>
                  <a:schemeClr val="accent2">
                    <a:lumMod val="75000"/>
                  </a:schemeClr>
                </a:solidFill>
                <a:latin typeface="Segoe UI Light"/>
                <a:ea typeface="+mn-lt"/>
                <a:cs typeface="Segoe UI Light"/>
              </a:rPr>
              <a:t>.</a:t>
            </a:r>
            <a:r>
              <a:rPr lang="en-US" sz="1600" dirty="0">
                <a:latin typeface="Segoe UI Light"/>
                <a:ea typeface="+mn-lt"/>
                <a:cs typeface="Segoe UI Light"/>
              </a:rPr>
              <a:t> Generated a random number from 80 to 450 with 40 spacing</a:t>
            </a:r>
            <a:endParaRPr lang="en-US" dirty="0">
              <a:latin typeface="Segoe UI Light"/>
              <a:ea typeface="+mn-lt"/>
              <a:cs typeface="Segoe UI Light"/>
            </a:endParaRPr>
          </a:p>
        </p:txBody>
      </p:sp>
      <p:sp>
        <p:nvSpPr>
          <p:cNvPr id="8" name="TextBox 7">
            <a:extLst>
              <a:ext uri="{FF2B5EF4-FFF2-40B4-BE49-F238E27FC236}">
                <a16:creationId xmlns:a16="http://schemas.microsoft.com/office/drawing/2014/main" id="{2E5EEA8B-49E6-4D81-9059-0116C3884F9B}"/>
              </a:ext>
            </a:extLst>
          </p:cNvPr>
          <p:cNvSpPr txBox="1"/>
          <p:nvPr/>
        </p:nvSpPr>
        <p:spPr>
          <a:xfrm>
            <a:off x="6198363" y="1739165"/>
            <a:ext cx="466470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Segoe UI Light"/>
              </a:rPr>
              <a:t>Product Minimum Quantity</a:t>
            </a:r>
            <a:r>
              <a:rPr lang="en-US" sz="1600" dirty="0">
                <a:solidFill>
                  <a:schemeClr val="accent2">
                    <a:lumMod val="75000"/>
                  </a:schemeClr>
                </a:solidFill>
                <a:latin typeface="Segoe UI Light"/>
                <a:ea typeface="+mn-lt"/>
                <a:cs typeface="Segoe UI Light"/>
              </a:rPr>
              <a:t>.</a:t>
            </a:r>
            <a:r>
              <a:rPr lang="en-US" sz="1600" dirty="0">
                <a:latin typeface="Segoe UI Light"/>
                <a:ea typeface="+mn-lt"/>
                <a:cs typeface="Segoe UI Light"/>
              </a:rPr>
              <a:t> We generated this number as a random number such that the sum of all the products is at least 75% of the customers count</a:t>
            </a:r>
            <a:endParaRPr lang="en-US" dirty="0">
              <a:latin typeface="Segoe UI Light"/>
              <a:ea typeface="+mn-lt"/>
              <a:cs typeface="Segoe UI Light"/>
            </a:endParaRPr>
          </a:p>
        </p:txBody>
      </p:sp>
      <p:sp>
        <p:nvSpPr>
          <p:cNvPr id="9" name="TextBox 8">
            <a:extLst>
              <a:ext uri="{FF2B5EF4-FFF2-40B4-BE49-F238E27FC236}">
                <a16:creationId xmlns:a16="http://schemas.microsoft.com/office/drawing/2014/main" id="{F4C160D0-AC3D-4465-B5B4-4CC6657B9739}"/>
              </a:ext>
            </a:extLst>
          </p:cNvPr>
          <p:cNvSpPr txBox="1"/>
          <p:nvPr/>
        </p:nvSpPr>
        <p:spPr>
          <a:xfrm>
            <a:off x="6198363" y="3499136"/>
            <a:ext cx="466470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Segoe UI Light"/>
              </a:rPr>
              <a:t>Expected Profit per Product per Customer</a:t>
            </a:r>
            <a:r>
              <a:rPr lang="en-US" sz="1600" dirty="0">
                <a:solidFill>
                  <a:schemeClr val="accent2">
                    <a:lumMod val="75000"/>
                  </a:schemeClr>
                </a:solidFill>
                <a:latin typeface="Segoe UI Light"/>
                <a:ea typeface="+mn-lt"/>
                <a:cs typeface="Segoe UI Light"/>
              </a:rPr>
              <a:t>.</a:t>
            </a:r>
            <a:r>
              <a:rPr lang="en-US" sz="1600" dirty="0">
                <a:latin typeface="Segoe UI Light"/>
                <a:ea typeface="+mn-lt"/>
                <a:cs typeface="Segoe UI Light"/>
              </a:rPr>
              <a:t> Generated a random number from 1000 to 4000  with 200 spacing</a:t>
            </a:r>
            <a:endParaRPr lang="en-US" dirty="0">
              <a:latin typeface="Segoe UI Light"/>
              <a:ea typeface="+mn-lt"/>
              <a:cs typeface="Segoe UI Light"/>
            </a:endParaRPr>
          </a:p>
          <a:p>
            <a:pPr marL="285750" indent="-285750">
              <a:buFont typeface="Arial"/>
              <a:buChar char="•"/>
            </a:pPr>
            <a:endParaRPr lang="en-US" sz="1600" dirty="0">
              <a:latin typeface="Segoe UI Light"/>
              <a:ea typeface="+mn-lt"/>
              <a:cs typeface="Segoe UI Light"/>
            </a:endParaRPr>
          </a:p>
        </p:txBody>
      </p:sp>
      <p:sp>
        <p:nvSpPr>
          <p:cNvPr id="3" name="TextBox 2">
            <a:extLst>
              <a:ext uri="{FF2B5EF4-FFF2-40B4-BE49-F238E27FC236}">
                <a16:creationId xmlns:a16="http://schemas.microsoft.com/office/drawing/2014/main" id="{CBBD3711-A3C2-49F9-BED5-4A1317A63F67}"/>
              </a:ext>
            </a:extLst>
          </p:cNvPr>
          <p:cNvSpPr txBox="1"/>
          <p:nvPr/>
        </p:nvSpPr>
        <p:spPr>
          <a:xfrm>
            <a:off x="1481329" y="4978419"/>
            <a:ext cx="8869680" cy="584775"/>
          </a:xfrm>
          <a:prstGeom prst="rect">
            <a:avLst/>
          </a:prstGeom>
          <a:noFill/>
        </p:spPr>
        <p:txBody>
          <a:bodyPr wrap="square" rtlCol="0">
            <a:spAutoFit/>
          </a:bodyPr>
          <a:lstStyle/>
          <a:p>
            <a:r>
              <a:rPr lang="en-US" sz="1600" b="1" dirty="0">
                <a:solidFill>
                  <a:schemeClr val="accent2">
                    <a:lumMod val="75000"/>
                  </a:schemeClr>
                </a:solidFill>
                <a:latin typeface="+mj-lt"/>
              </a:rPr>
              <a:t>Note:</a:t>
            </a:r>
            <a:r>
              <a:rPr lang="en-US" sz="1600" dirty="0">
                <a:solidFill>
                  <a:schemeClr val="accent2">
                    <a:lumMod val="75000"/>
                  </a:schemeClr>
                </a:solidFill>
                <a:latin typeface="+mj-lt"/>
              </a:rPr>
              <a:t> </a:t>
            </a:r>
            <a:r>
              <a:rPr lang="en-US" sz="1600" dirty="0">
                <a:latin typeface="+mj-lt"/>
              </a:rPr>
              <a:t>The cost and expected profit are not as per the experiments provided in the paper [1] but we made sure that the solution is feasible</a:t>
            </a:r>
          </a:p>
        </p:txBody>
      </p:sp>
    </p:spTree>
    <p:extLst>
      <p:ext uri="{BB962C8B-B14F-4D97-AF65-F5344CB8AC3E}">
        <p14:creationId xmlns:p14="http://schemas.microsoft.com/office/powerpoint/2010/main" val="1466505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B574-F1CA-204D-AD05-436C34F72F93}"/>
              </a:ext>
            </a:extLst>
          </p:cNvPr>
          <p:cNvSpPr>
            <a:spLocks noGrp="1"/>
          </p:cNvSpPr>
          <p:nvPr>
            <p:ph type="title"/>
          </p:nvPr>
        </p:nvSpPr>
        <p:spPr/>
        <p:txBody>
          <a:bodyPr/>
          <a:lstStyle/>
          <a:p>
            <a:r>
              <a:rPr lang="en-US" dirty="0"/>
              <a:t>Business Experiments: Description </a:t>
            </a:r>
          </a:p>
        </p:txBody>
      </p:sp>
      <p:sp>
        <p:nvSpPr>
          <p:cNvPr id="3" name="Content Placeholder 2">
            <a:extLst>
              <a:ext uri="{FF2B5EF4-FFF2-40B4-BE49-F238E27FC236}">
                <a16:creationId xmlns:a16="http://schemas.microsoft.com/office/drawing/2014/main" id="{8BAD6CD3-5483-8C46-A2B7-1FA92FDEA06A}"/>
              </a:ext>
            </a:extLst>
          </p:cNvPr>
          <p:cNvSpPr>
            <a:spLocks noGrp="1"/>
          </p:cNvSpPr>
          <p:nvPr>
            <p:ph sz="quarter" idx="10"/>
          </p:nvPr>
        </p:nvSpPr>
        <p:spPr>
          <a:xfrm>
            <a:off x="1298447" y="1865376"/>
            <a:ext cx="8668513" cy="3730752"/>
          </a:xfrm>
        </p:spPr>
        <p:txBody>
          <a:bodyPr>
            <a:noAutofit/>
          </a:bodyPr>
          <a:lstStyle/>
          <a:p>
            <a:pPr marL="285750" indent="-285750">
              <a:lnSpc>
                <a:spcPct val="120000"/>
              </a:lnSpc>
              <a:spcBef>
                <a:spcPts val="600"/>
              </a:spcBef>
              <a:spcAft>
                <a:spcPts val="600"/>
              </a:spcAft>
              <a:buFont typeface="Arial" panose="020B0604020202020204" pitchFamily="34" charset="0"/>
              <a:buChar char="•"/>
            </a:pPr>
            <a:r>
              <a:rPr lang="en-US" sz="1600" dirty="0">
                <a:solidFill>
                  <a:schemeClr val="tx1"/>
                </a:solidFill>
                <a:latin typeface="+mj-lt"/>
              </a:rPr>
              <a:t>An experiment was conducted to analyze the impact of budget on Return on Investment, Expected profits and Expected costs on the methodologies – Naïve Method and Set-Formulation Method.</a:t>
            </a:r>
          </a:p>
          <a:p>
            <a:pPr marL="285750" indent="-285750">
              <a:lnSpc>
                <a:spcPct val="120000"/>
              </a:lnSpc>
              <a:spcBef>
                <a:spcPts val="600"/>
              </a:spcBef>
              <a:spcAft>
                <a:spcPts val="600"/>
              </a:spcAft>
              <a:buFont typeface="Arial" panose="020B0604020202020204" pitchFamily="34" charset="0"/>
              <a:buChar char="•"/>
            </a:pPr>
            <a:r>
              <a:rPr lang="en-US" sz="1600" dirty="0">
                <a:solidFill>
                  <a:schemeClr val="tx1"/>
                </a:solidFill>
                <a:latin typeface="+mj-lt"/>
              </a:rPr>
              <a:t>The experiment was run while relaxing the “Return on Investment” constraint for the two methods. The experiment was conducted using the following set of parameters.</a:t>
            </a:r>
          </a:p>
          <a:p>
            <a:pPr>
              <a:lnSpc>
                <a:spcPct val="120000"/>
              </a:lnSpc>
              <a:spcBef>
                <a:spcPts val="600"/>
              </a:spcBef>
              <a:spcAft>
                <a:spcPts val="600"/>
              </a:spcAft>
            </a:pPr>
            <a:r>
              <a:rPr lang="en-US" sz="1600" b="1" dirty="0">
                <a:solidFill>
                  <a:schemeClr val="accent2">
                    <a:lumMod val="75000"/>
                  </a:schemeClr>
                </a:solidFill>
                <a:latin typeface="+mj-lt"/>
              </a:rPr>
              <a:t>Parameters:</a:t>
            </a:r>
          </a:p>
          <a:p>
            <a:pPr>
              <a:lnSpc>
                <a:spcPct val="120000"/>
              </a:lnSpc>
              <a:spcBef>
                <a:spcPts val="600"/>
              </a:spcBef>
              <a:spcAft>
                <a:spcPts val="600"/>
              </a:spcAft>
            </a:pPr>
            <a:r>
              <a:rPr lang="en-US" sz="1600" dirty="0">
                <a:solidFill>
                  <a:schemeClr val="tx1"/>
                </a:solidFill>
                <a:latin typeface="+mj-lt"/>
              </a:rPr>
              <a:t>Number of customers: 10,000</a:t>
            </a:r>
            <a:br>
              <a:rPr lang="en-US" sz="1600" dirty="0">
                <a:solidFill>
                  <a:schemeClr val="tx1"/>
                </a:solidFill>
                <a:latin typeface="+mj-lt"/>
              </a:rPr>
            </a:br>
            <a:r>
              <a:rPr lang="en-US" sz="1600" dirty="0">
                <a:solidFill>
                  <a:schemeClr val="tx1"/>
                </a:solidFill>
                <a:latin typeface="+mj-lt"/>
              </a:rPr>
              <a:t>Number of products offered: 15</a:t>
            </a:r>
            <a:br>
              <a:rPr lang="en-US" sz="1600" dirty="0">
                <a:solidFill>
                  <a:schemeClr val="tx1"/>
                </a:solidFill>
                <a:latin typeface="+mj-lt"/>
              </a:rPr>
            </a:br>
            <a:r>
              <a:rPr lang="en-US" sz="1600" dirty="0">
                <a:solidFill>
                  <a:schemeClr val="tx1"/>
                </a:solidFill>
                <a:latin typeface="+mj-lt"/>
              </a:rPr>
              <a:t>Number of clusters: 10</a:t>
            </a:r>
          </a:p>
          <a:p>
            <a:pPr>
              <a:lnSpc>
                <a:spcPct val="120000"/>
              </a:lnSpc>
              <a:spcBef>
                <a:spcPts val="600"/>
              </a:spcBef>
              <a:spcAft>
                <a:spcPts val="600"/>
              </a:spcAft>
            </a:pPr>
            <a:r>
              <a:rPr lang="en-US" sz="1600" dirty="0">
                <a:solidFill>
                  <a:schemeClr val="tx1"/>
                </a:solidFill>
                <a:latin typeface="+mj-lt"/>
              </a:rPr>
              <a:t>The budget was varied between $80,000 and $</a:t>
            </a:r>
            <a:r>
              <a:rPr lang="en-IN" sz="1600" dirty="0">
                <a:solidFill>
                  <a:schemeClr val="tx1"/>
                </a:solidFill>
                <a:latin typeface="+mj-lt"/>
              </a:rPr>
              <a:t>2,941,698.</a:t>
            </a:r>
            <a:endParaRPr lang="en-US" sz="1600" dirty="0">
              <a:solidFill>
                <a:schemeClr val="tx1"/>
              </a:solidFill>
              <a:latin typeface="+mj-lt"/>
            </a:endParaRPr>
          </a:p>
        </p:txBody>
      </p:sp>
    </p:spTree>
    <p:extLst>
      <p:ext uri="{BB962C8B-B14F-4D97-AF65-F5344CB8AC3E}">
        <p14:creationId xmlns:p14="http://schemas.microsoft.com/office/powerpoint/2010/main" val="86872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E40AF-1D6E-A546-8350-C336122644C8}"/>
              </a:ext>
            </a:extLst>
          </p:cNvPr>
          <p:cNvSpPr>
            <a:spLocks noGrp="1"/>
          </p:cNvSpPr>
          <p:nvPr>
            <p:ph type="title"/>
          </p:nvPr>
        </p:nvSpPr>
        <p:spPr/>
        <p:txBody>
          <a:bodyPr/>
          <a:lstStyle/>
          <a:p>
            <a:r>
              <a:rPr lang="en-US" dirty="0"/>
              <a:t>Business Experiments: Results</a:t>
            </a:r>
          </a:p>
        </p:txBody>
      </p:sp>
      <p:sp>
        <p:nvSpPr>
          <p:cNvPr id="3" name="Content Placeholder 2">
            <a:extLst>
              <a:ext uri="{FF2B5EF4-FFF2-40B4-BE49-F238E27FC236}">
                <a16:creationId xmlns:a16="http://schemas.microsoft.com/office/drawing/2014/main" id="{391FC62C-9DF8-F94A-85C9-7051F8553C3F}"/>
              </a:ext>
            </a:extLst>
          </p:cNvPr>
          <p:cNvSpPr>
            <a:spLocks noGrp="1"/>
          </p:cNvSpPr>
          <p:nvPr>
            <p:ph sz="quarter" idx="10"/>
          </p:nvPr>
        </p:nvSpPr>
        <p:spPr>
          <a:xfrm>
            <a:off x="832176" y="1261691"/>
            <a:ext cx="4416552" cy="370061"/>
          </a:xfrm>
        </p:spPr>
        <p:txBody>
          <a:bodyPr/>
          <a:lstStyle/>
          <a:p>
            <a:r>
              <a:rPr lang="en-US" dirty="0">
                <a:latin typeface="+mj-lt"/>
              </a:rPr>
              <a:t>The results from the experiments are shown as below: </a:t>
            </a:r>
          </a:p>
        </p:txBody>
      </p:sp>
      <p:pic>
        <p:nvPicPr>
          <p:cNvPr id="5" name="Picture 4" descr="Chart, line chart&#10;&#10;Description automatically generated">
            <a:extLst>
              <a:ext uri="{FF2B5EF4-FFF2-40B4-BE49-F238E27FC236}">
                <a16:creationId xmlns:a16="http://schemas.microsoft.com/office/drawing/2014/main" id="{8113ABA5-9E8F-4A4D-8936-99A824E6731A}"/>
              </a:ext>
            </a:extLst>
          </p:cNvPr>
          <p:cNvPicPr>
            <a:picLocks noChangeAspect="1"/>
          </p:cNvPicPr>
          <p:nvPr/>
        </p:nvPicPr>
        <p:blipFill>
          <a:blip r:embed="rId2"/>
          <a:stretch>
            <a:fillRect/>
          </a:stretch>
        </p:blipFill>
        <p:spPr>
          <a:xfrm>
            <a:off x="1036610" y="1706713"/>
            <a:ext cx="3422324" cy="4212771"/>
          </a:xfrm>
          <a:prstGeom prst="rect">
            <a:avLst/>
          </a:prstGeom>
        </p:spPr>
      </p:pic>
      <p:pic>
        <p:nvPicPr>
          <p:cNvPr id="7" name="Picture 6" descr="Chart, line chart&#10;&#10;Description automatically generated">
            <a:extLst>
              <a:ext uri="{FF2B5EF4-FFF2-40B4-BE49-F238E27FC236}">
                <a16:creationId xmlns:a16="http://schemas.microsoft.com/office/drawing/2014/main" id="{2779E16D-7980-FC4F-81B9-49C2A41CBCE6}"/>
              </a:ext>
            </a:extLst>
          </p:cNvPr>
          <p:cNvPicPr>
            <a:picLocks noChangeAspect="1"/>
          </p:cNvPicPr>
          <p:nvPr/>
        </p:nvPicPr>
        <p:blipFill>
          <a:blip r:embed="rId3"/>
          <a:stretch>
            <a:fillRect/>
          </a:stretch>
        </p:blipFill>
        <p:spPr>
          <a:xfrm>
            <a:off x="6657521" y="2311907"/>
            <a:ext cx="4416552" cy="3002385"/>
          </a:xfrm>
          <a:prstGeom prst="rect">
            <a:avLst/>
          </a:prstGeom>
        </p:spPr>
      </p:pic>
      <p:sp>
        <p:nvSpPr>
          <p:cNvPr id="8" name="TextBox 7">
            <a:extLst>
              <a:ext uri="{FF2B5EF4-FFF2-40B4-BE49-F238E27FC236}">
                <a16:creationId xmlns:a16="http://schemas.microsoft.com/office/drawing/2014/main" id="{CDA6EF81-E558-9A41-91C0-96A177AD7919}"/>
              </a:ext>
            </a:extLst>
          </p:cNvPr>
          <p:cNvSpPr txBox="1"/>
          <p:nvPr/>
        </p:nvSpPr>
        <p:spPr>
          <a:xfrm>
            <a:off x="1036610" y="5994445"/>
            <a:ext cx="3788228" cy="584775"/>
          </a:xfrm>
          <a:prstGeom prst="rect">
            <a:avLst/>
          </a:prstGeom>
          <a:noFill/>
        </p:spPr>
        <p:txBody>
          <a:bodyPr wrap="square" rtlCol="0">
            <a:spAutoFit/>
          </a:bodyPr>
          <a:lstStyle/>
          <a:p>
            <a:r>
              <a:rPr lang="en-US" sz="1600" dirty="0">
                <a:latin typeface="+mj-lt"/>
              </a:rPr>
              <a:t>Fig 1: Campaign budget vs business metrics for the Naïve Model</a:t>
            </a:r>
          </a:p>
        </p:txBody>
      </p:sp>
      <p:sp>
        <p:nvSpPr>
          <p:cNvPr id="12" name="TextBox 11">
            <a:extLst>
              <a:ext uri="{FF2B5EF4-FFF2-40B4-BE49-F238E27FC236}">
                <a16:creationId xmlns:a16="http://schemas.microsoft.com/office/drawing/2014/main" id="{A19B0A7A-446F-E843-AAC3-71E5338B9040}"/>
              </a:ext>
            </a:extLst>
          </p:cNvPr>
          <p:cNvSpPr txBox="1"/>
          <p:nvPr/>
        </p:nvSpPr>
        <p:spPr>
          <a:xfrm>
            <a:off x="6876886" y="5596318"/>
            <a:ext cx="3977821" cy="646331"/>
          </a:xfrm>
          <a:prstGeom prst="rect">
            <a:avLst/>
          </a:prstGeom>
          <a:noFill/>
        </p:spPr>
        <p:txBody>
          <a:bodyPr wrap="square">
            <a:spAutoFit/>
          </a:bodyPr>
          <a:lstStyle/>
          <a:p>
            <a:r>
              <a:rPr lang="en-US" dirty="0">
                <a:latin typeface="+mj-lt"/>
              </a:rPr>
              <a:t>Fig 2: Expected profits estimated by the Naïve and Set-Formulation Models.</a:t>
            </a:r>
          </a:p>
        </p:txBody>
      </p:sp>
    </p:spTree>
    <p:extLst>
      <p:ext uri="{BB962C8B-B14F-4D97-AF65-F5344CB8AC3E}">
        <p14:creationId xmlns:p14="http://schemas.microsoft.com/office/powerpoint/2010/main" val="149491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8207B-D30C-644D-AEC5-46009C711BAB}"/>
              </a:ext>
            </a:extLst>
          </p:cNvPr>
          <p:cNvSpPr>
            <a:spLocks noGrp="1"/>
          </p:cNvSpPr>
          <p:nvPr>
            <p:ph type="title"/>
          </p:nvPr>
        </p:nvSpPr>
        <p:spPr>
          <a:xfrm>
            <a:off x="521207" y="448056"/>
            <a:ext cx="8688107" cy="640080"/>
          </a:xfrm>
        </p:spPr>
        <p:txBody>
          <a:bodyPr>
            <a:normAutofit/>
          </a:bodyPr>
          <a:lstStyle/>
          <a:p>
            <a:r>
              <a:rPr lang="en-US" dirty="0"/>
              <a:t>Business Experiments: Observations and Conclusion</a:t>
            </a:r>
          </a:p>
        </p:txBody>
      </p:sp>
      <p:sp>
        <p:nvSpPr>
          <p:cNvPr id="3" name="Content Placeholder 2">
            <a:extLst>
              <a:ext uri="{FF2B5EF4-FFF2-40B4-BE49-F238E27FC236}">
                <a16:creationId xmlns:a16="http://schemas.microsoft.com/office/drawing/2014/main" id="{07EFB410-1F38-6C4B-AEB4-DC498D753E64}"/>
              </a:ext>
            </a:extLst>
          </p:cNvPr>
          <p:cNvSpPr>
            <a:spLocks noGrp="1"/>
          </p:cNvSpPr>
          <p:nvPr>
            <p:ph sz="quarter" idx="10"/>
          </p:nvPr>
        </p:nvSpPr>
        <p:spPr>
          <a:xfrm>
            <a:off x="1308244" y="1517904"/>
            <a:ext cx="9575511" cy="4584192"/>
          </a:xfrm>
        </p:spPr>
        <p:txBody>
          <a:bodyPr>
            <a:noAutofit/>
          </a:bodyPr>
          <a:lstStyle/>
          <a:p>
            <a:pPr marL="171450" indent="-171450">
              <a:buFont typeface="Arial" panose="020B0604020202020204" pitchFamily="34" charset="0"/>
              <a:buChar char="•"/>
            </a:pPr>
            <a:r>
              <a:rPr lang="en-US" sz="1400" dirty="0">
                <a:latin typeface="+mj-lt"/>
              </a:rPr>
              <a:t>From Fig. 1, the expected ROI (100 * Total Expected Profit / Total Expected Loss) seems to increase steeply as we increase our campaign budget and then, decreases gradually. The initial ROI of 0 is when the the model is infeasible, and the allotted campaign budget is insufficient for the campaign.  </a:t>
            </a:r>
          </a:p>
          <a:p>
            <a:pPr marL="171450" indent="-171450">
              <a:buFont typeface="Arial" panose="020B0604020202020204" pitchFamily="34" charset="0"/>
              <a:buChar char="•"/>
            </a:pPr>
            <a:r>
              <a:rPr lang="en-US" sz="1400" dirty="0">
                <a:latin typeface="+mj-lt"/>
              </a:rPr>
              <a:t>The above observation shows us that after a particular budget, increase in the expected cost of campaign does not give a proportionate increase in profits.</a:t>
            </a:r>
          </a:p>
          <a:p>
            <a:pPr marL="171450" indent="-171450">
              <a:buFont typeface="Arial" panose="020B0604020202020204" pitchFamily="34" charset="0"/>
              <a:buChar char="•"/>
            </a:pPr>
            <a:r>
              <a:rPr lang="en-US" sz="1400" dirty="0">
                <a:latin typeface="+mj-lt"/>
              </a:rPr>
              <a:t>The ROI flattens after a particular budget since only one product can be offered to each customer and once the product with most expected profit is offered given the constraints, we can no longer increase the profits. This is also evident from the expected profits and costs plot in Fig. 1.</a:t>
            </a:r>
          </a:p>
          <a:p>
            <a:pPr marL="171450" indent="-171450">
              <a:buFont typeface="Arial" panose="020B0604020202020204" pitchFamily="34" charset="0"/>
              <a:buChar char="•"/>
            </a:pPr>
            <a:r>
              <a:rPr lang="en-US" sz="1400" dirty="0">
                <a:latin typeface="+mj-lt"/>
              </a:rPr>
              <a:t>Fig 2. shows us that the Naïve model gives us the best estimate of expected profits. This is expected since, we relax the binary constraint </a:t>
            </a:r>
            <a:r>
              <a:rPr lang="en-US" sz="1400" dirty="0" err="1">
                <a:latin typeface="+mj-lt"/>
              </a:rPr>
              <a:t>Y</a:t>
            </a:r>
            <a:r>
              <a:rPr lang="en-US" sz="1400" baseline="-25000" dirty="0" err="1">
                <a:latin typeface="+mj-lt"/>
              </a:rPr>
              <a:t>ij</a:t>
            </a:r>
            <a:r>
              <a:rPr lang="en-US" sz="1400" baseline="-25000" dirty="0">
                <a:latin typeface="+mj-lt"/>
              </a:rPr>
              <a:t> </a:t>
            </a:r>
            <a:r>
              <a:rPr lang="en-US" sz="1400" dirty="0">
                <a:latin typeface="+mj-lt"/>
              </a:rPr>
              <a:t>in the set-covering formulation method. The Operational model gives us a better estimate since we are introducing the binary constraints again and the provided solution is closer to the optimal objective value given by the Naïve Model.</a:t>
            </a:r>
          </a:p>
          <a:p>
            <a:pPr marL="171450" indent="-171450">
              <a:buFont typeface="Arial" panose="020B0604020202020204" pitchFamily="34" charset="0"/>
              <a:buChar char="•"/>
            </a:pPr>
            <a:endParaRPr lang="en-US" sz="1400" dirty="0">
              <a:latin typeface="+mj-lt"/>
            </a:endParaRPr>
          </a:p>
        </p:txBody>
      </p:sp>
    </p:spTree>
    <p:extLst>
      <p:ext uri="{BB962C8B-B14F-4D97-AF65-F5344CB8AC3E}">
        <p14:creationId xmlns:p14="http://schemas.microsoft.com/office/powerpoint/2010/main" val="1407802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9EB4-231F-DA49-82E1-FC2152C10069}"/>
              </a:ext>
            </a:extLst>
          </p:cNvPr>
          <p:cNvSpPr>
            <a:spLocks noGrp="1"/>
          </p:cNvSpPr>
          <p:nvPr>
            <p:ph type="title"/>
          </p:nvPr>
        </p:nvSpPr>
        <p:spPr/>
        <p:txBody>
          <a:bodyPr>
            <a:noAutofit/>
          </a:bodyPr>
          <a:lstStyle/>
          <a:p>
            <a:r>
              <a:rPr lang="en-US" sz="3600" dirty="0"/>
              <a:t>CONTENTS</a:t>
            </a:r>
          </a:p>
        </p:txBody>
      </p:sp>
      <p:sp>
        <p:nvSpPr>
          <p:cNvPr id="3" name="Content Placeholder 2">
            <a:extLst>
              <a:ext uri="{FF2B5EF4-FFF2-40B4-BE49-F238E27FC236}">
                <a16:creationId xmlns:a16="http://schemas.microsoft.com/office/drawing/2014/main" id="{F235F232-5A0E-9F4C-ACDD-1396959FC631}"/>
              </a:ext>
            </a:extLst>
          </p:cNvPr>
          <p:cNvSpPr>
            <a:spLocks noGrp="1"/>
          </p:cNvSpPr>
          <p:nvPr>
            <p:ph sz="quarter" idx="10"/>
          </p:nvPr>
        </p:nvSpPr>
        <p:spPr>
          <a:xfrm>
            <a:off x="2248244" y="2176272"/>
            <a:ext cx="3847756" cy="3362534"/>
          </a:xfrm>
        </p:spPr>
        <p:txBody>
          <a:bodyPr>
            <a:normAutofit fontScale="85000" lnSpcReduction="20000"/>
          </a:bodyPr>
          <a:lstStyle/>
          <a:p>
            <a:pPr marL="285750" indent="-285750">
              <a:buFont typeface="Wingdings" panose="05000000000000000000" pitchFamily="2" charset="2"/>
              <a:buChar char="ü"/>
            </a:pPr>
            <a:r>
              <a:rPr lang="en-US" sz="1800" dirty="0">
                <a:latin typeface="+mj-lt"/>
              </a:rPr>
              <a:t>Problem Description</a:t>
            </a:r>
          </a:p>
          <a:p>
            <a:pPr marL="285750" indent="-285750">
              <a:buFont typeface="Wingdings" panose="05000000000000000000" pitchFamily="2" charset="2"/>
              <a:buChar char="ü"/>
            </a:pPr>
            <a:r>
              <a:rPr lang="en-US" sz="1800" dirty="0">
                <a:latin typeface="+mj-lt"/>
              </a:rPr>
              <a:t>Optimization Formulations</a:t>
            </a:r>
          </a:p>
          <a:p>
            <a:pPr marL="285750" indent="-285750">
              <a:buFont typeface="Wingdings" panose="05000000000000000000" pitchFamily="2" charset="2"/>
              <a:buChar char="ü"/>
            </a:pPr>
            <a:r>
              <a:rPr lang="en-US" sz="1800" dirty="0">
                <a:latin typeface="+mj-lt"/>
              </a:rPr>
              <a:t>Experimental Parameters Generation</a:t>
            </a:r>
          </a:p>
          <a:p>
            <a:pPr marL="285750" indent="-285750">
              <a:buFont typeface="Wingdings" panose="05000000000000000000" pitchFamily="2" charset="2"/>
              <a:buChar char="ü"/>
            </a:pPr>
            <a:r>
              <a:rPr lang="en-US" sz="1800" dirty="0">
                <a:latin typeface="+mj-lt"/>
              </a:rPr>
              <a:t>Experiments and Results</a:t>
            </a:r>
          </a:p>
          <a:p>
            <a:pPr marL="285750" indent="-285750">
              <a:buFont typeface="Wingdings" panose="05000000000000000000" pitchFamily="2" charset="2"/>
              <a:buChar char="ü"/>
            </a:pPr>
            <a:r>
              <a:rPr lang="en-US" sz="1800" dirty="0">
                <a:latin typeface="+mj-lt"/>
              </a:rPr>
              <a:t>Conclusion</a:t>
            </a:r>
          </a:p>
          <a:p>
            <a:pPr marL="285750" indent="-285750">
              <a:buFont typeface="Wingdings" panose="05000000000000000000" pitchFamily="2" charset="2"/>
              <a:buChar char="ü"/>
            </a:pPr>
            <a:r>
              <a:rPr lang="en-US" sz="1800" dirty="0">
                <a:latin typeface="+mj-lt"/>
              </a:rPr>
              <a:t>References</a:t>
            </a:r>
          </a:p>
        </p:txBody>
      </p:sp>
    </p:spTree>
    <p:extLst>
      <p:ext uri="{BB962C8B-B14F-4D97-AF65-F5344CB8AC3E}">
        <p14:creationId xmlns:p14="http://schemas.microsoft.com/office/powerpoint/2010/main" val="3777122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98D0-A45E-44F0-94BA-D10739BAAB31}"/>
              </a:ext>
            </a:extLst>
          </p:cNvPr>
          <p:cNvSpPr>
            <a:spLocks noGrp="1"/>
          </p:cNvSpPr>
          <p:nvPr>
            <p:ph type="title"/>
          </p:nvPr>
        </p:nvSpPr>
        <p:spPr/>
        <p:txBody>
          <a:bodyPr/>
          <a:lstStyle/>
          <a:p>
            <a:r>
              <a:rPr lang="en-US" dirty="0"/>
              <a:t>Computational Experiments: Description</a:t>
            </a:r>
          </a:p>
        </p:txBody>
      </p:sp>
      <p:sp>
        <p:nvSpPr>
          <p:cNvPr id="4" name="TextBox 3">
            <a:extLst>
              <a:ext uri="{FF2B5EF4-FFF2-40B4-BE49-F238E27FC236}">
                <a16:creationId xmlns:a16="http://schemas.microsoft.com/office/drawing/2014/main" id="{B645AC64-C1C1-4564-A0E3-124283AF196C}"/>
              </a:ext>
            </a:extLst>
          </p:cNvPr>
          <p:cNvSpPr txBox="1"/>
          <p:nvPr/>
        </p:nvSpPr>
        <p:spPr>
          <a:xfrm>
            <a:off x="1335024" y="1514767"/>
            <a:ext cx="8586216"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We analyzed the </a:t>
            </a:r>
            <a:r>
              <a:rPr lang="en-US" sz="1600" dirty="0">
                <a:solidFill>
                  <a:schemeClr val="accent2">
                    <a:lumMod val="75000"/>
                  </a:schemeClr>
                </a:solidFill>
                <a:latin typeface="+mj-lt"/>
              </a:rPr>
              <a:t>algorithmic run times </a:t>
            </a:r>
            <a:r>
              <a:rPr lang="en-US" sz="1600" dirty="0">
                <a:latin typeface="+mj-lt"/>
              </a:rPr>
              <a:t>of the Basic Formulation and the Set-Covering Formulation with a given budget and varying the other parameters like Number of Customers, Number of Products and Corporate Rate</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We also determine the </a:t>
            </a:r>
            <a:r>
              <a:rPr lang="en-US" sz="1600" dirty="0">
                <a:solidFill>
                  <a:schemeClr val="accent2">
                    <a:lumMod val="75000"/>
                  </a:schemeClr>
                </a:solidFill>
                <a:latin typeface="+mj-lt"/>
              </a:rPr>
              <a:t>Optimality Gap </a:t>
            </a:r>
            <a:r>
              <a:rPr lang="en-US" sz="1600" dirty="0">
                <a:latin typeface="+mj-lt"/>
              </a:rPr>
              <a:t>of the Basic formulation and the Set-Covering Formulation (with K-Means and Random Clustering)</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The Experiments are run by varying with 3 product counts, 6 customer counts and  3 corporate rate. In total, we ran 3 * 6 * 3 = 54 computational experiments for basic formulation and varying only product and customer with 18 experiments with the set-covering formulation.</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All other fixed constraints including budget are computed as per the paper [1] in such a way that the results are feasible and consistent with the real-time behavior.</a:t>
            </a:r>
          </a:p>
          <a:p>
            <a:pPr marL="285750" indent="-285750">
              <a:buFont typeface="Arial" panose="020B0604020202020204" pitchFamily="34" charset="0"/>
              <a:buChar char="•"/>
            </a:pPr>
            <a:endParaRPr lang="en-US" sz="1600" dirty="0">
              <a:latin typeface="+mj-lt"/>
            </a:endParaRPr>
          </a:p>
        </p:txBody>
      </p:sp>
      <p:sp>
        <p:nvSpPr>
          <p:cNvPr id="5" name="TextBox 4">
            <a:extLst>
              <a:ext uri="{FF2B5EF4-FFF2-40B4-BE49-F238E27FC236}">
                <a16:creationId xmlns:a16="http://schemas.microsoft.com/office/drawing/2014/main" id="{E38147A7-9861-46CB-A2FD-210EEA71C2FC}"/>
              </a:ext>
            </a:extLst>
          </p:cNvPr>
          <p:cNvSpPr txBox="1"/>
          <p:nvPr/>
        </p:nvSpPr>
        <p:spPr>
          <a:xfrm>
            <a:off x="1596187" y="497390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latin typeface="+mj-lt"/>
              </a:rPr>
              <a:t>Parameters</a:t>
            </a:r>
            <a:endParaRPr lang="en-US" dirty="0">
              <a:solidFill>
                <a:srgbClr val="D24726"/>
              </a:solidFill>
              <a:latin typeface="+mj-lt"/>
              <a:cs typeface="Segoe UI"/>
            </a:endParaRPr>
          </a:p>
        </p:txBody>
      </p:sp>
      <p:sp>
        <p:nvSpPr>
          <p:cNvPr id="6" name="TextBox 5">
            <a:extLst>
              <a:ext uri="{FF2B5EF4-FFF2-40B4-BE49-F238E27FC236}">
                <a16:creationId xmlns:a16="http://schemas.microsoft.com/office/drawing/2014/main" id="{BC086D1C-EF36-42FB-B825-9460A4C98EC6}"/>
              </a:ext>
            </a:extLst>
          </p:cNvPr>
          <p:cNvSpPr txBox="1"/>
          <p:nvPr/>
        </p:nvSpPr>
        <p:spPr>
          <a:xfrm>
            <a:off x="1596187" y="5480828"/>
            <a:ext cx="5705088" cy="1077218"/>
          </a:xfrm>
          <a:prstGeom prst="rect">
            <a:avLst/>
          </a:prstGeom>
          <a:noFill/>
        </p:spPr>
        <p:txBody>
          <a:bodyPr wrap="none" rtlCol="0">
            <a:spAutoFit/>
          </a:bodyPr>
          <a:lstStyle/>
          <a:p>
            <a:pPr marL="400050" indent="-400050">
              <a:buFont typeface="+mj-lt"/>
              <a:buAutoNum type="romanLcPeriod"/>
            </a:pPr>
            <a:r>
              <a:rPr lang="en-US" sz="1600" dirty="0">
                <a:latin typeface="+mj-lt"/>
              </a:rPr>
              <a:t>Number of Products = [ 5, 10, 15 ]</a:t>
            </a:r>
          </a:p>
          <a:p>
            <a:pPr marL="400050" indent="-400050">
              <a:buFont typeface="+mj-lt"/>
              <a:buAutoNum type="romanLcPeriod"/>
            </a:pPr>
            <a:r>
              <a:rPr lang="en-US" sz="1600" dirty="0">
                <a:latin typeface="+mj-lt"/>
              </a:rPr>
              <a:t>Number of Customers = [ 100, 200, 300, 1000, 2000, 10000 ]</a:t>
            </a:r>
          </a:p>
          <a:p>
            <a:pPr marL="400050" indent="-400050">
              <a:buFont typeface="+mj-lt"/>
              <a:buAutoNum type="romanLcPeriod"/>
            </a:pPr>
            <a:r>
              <a:rPr lang="en-US" sz="1600" dirty="0">
                <a:latin typeface="+mj-lt"/>
              </a:rPr>
              <a:t>Corporate rate = [ 0.05, 0.10, 0.15 ]</a:t>
            </a:r>
          </a:p>
          <a:p>
            <a:pPr marL="285750" indent="-285750">
              <a:buFont typeface="Arial" panose="020B0604020202020204" pitchFamily="34" charset="0"/>
              <a:buChar char="•"/>
            </a:pPr>
            <a:endParaRPr lang="en-US" sz="1600" dirty="0">
              <a:latin typeface="+mj-lt"/>
            </a:endParaRPr>
          </a:p>
        </p:txBody>
      </p:sp>
    </p:spTree>
    <p:extLst>
      <p:ext uri="{BB962C8B-B14F-4D97-AF65-F5344CB8AC3E}">
        <p14:creationId xmlns:p14="http://schemas.microsoft.com/office/powerpoint/2010/main" val="2990886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41F9-DC27-4266-8AC3-CF4BEABCB697}"/>
              </a:ext>
            </a:extLst>
          </p:cNvPr>
          <p:cNvSpPr>
            <a:spLocks noGrp="1"/>
          </p:cNvSpPr>
          <p:nvPr>
            <p:ph type="title"/>
          </p:nvPr>
        </p:nvSpPr>
        <p:spPr/>
        <p:txBody>
          <a:bodyPr/>
          <a:lstStyle/>
          <a:p>
            <a:r>
              <a:rPr lang="en-US" dirty="0"/>
              <a:t>Computational Experiments: Results</a:t>
            </a:r>
          </a:p>
        </p:txBody>
      </p:sp>
      <p:pic>
        <p:nvPicPr>
          <p:cNvPr id="13" name="Picture 12">
            <a:extLst>
              <a:ext uri="{FF2B5EF4-FFF2-40B4-BE49-F238E27FC236}">
                <a16:creationId xmlns:a16="http://schemas.microsoft.com/office/drawing/2014/main" id="{AAEB5755-47AD-41FD-A713-6AC46F70BF21}"/>
              </a:ext>
            </a:extLst>
          </p:cNvPr>
          <p:cNvPicPr>
            <a:picLocks noChangeAspect="1"/>
          </p:cNvPicPr>
          <p:nvPr/>
        </p:nvPicPr>
        <p:blipFill>
          <a:blip r:embed="rId2"/>
          <a:stretch>
            <a:fillRect/>
          </a:stretch>
        </p:blipFill>
        <p:spPr>
          <a:xfrm>
            <a:off x="2208699" y="2410819"/>
            <a:ext cx="7429077" cy="3444538"/>
          </a:xfrm>
          <a:prstGeom prst="rect">
            <a:avLst/>
          </a:prstGeom>
        </p:spPr>
      </p:pic>
      <p:sp>
        <p:nvSpPr>
          <p:cNvPr id="14" name="TextBox 13">
            <a:extLst>
              <a:ext uri="{FF2B5EF4-FFF2-40B4-BE49-F238E27FC236}">
                <a16:creationId xmlns:a16="http://schemas.microsoft.com/office/drawing/2014/main" id="{AEE0E144-7FDB-41B3-99FF-5145566AC0CA}"/>
              </a:ext>
            </a:extLst>
          </p:cNvPr>
          <p:cNvSpPr txBox="1"/>
          <p:nvPr/>
        </p:nvSpPr>
        <p:spPr>
          <a:xfrm>
            <a:off x="2117395" y="1675138"/>
            <a:ext cx="46034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latin typeface="+mj-lt"/>
              </a:rPr>
              <a:t>Basic Formulation: Corporate Rate = 0.05</a:t>
            </a:r>
            <a:endParaRPr lang="en-US" dirty="0">
              <a:solidFill>
                <a:srgbClr val="D24726"/>
              </a:solidFill>
              <a:latin typeface="+mj-lt"/>
              <a:cs typeface="Segoe UI"/>
            </a:endParaRPr>
          </a:p>
        </p:txBody>
      </p:sp>
    </p:spTree>
    <p:extLst>
      <p:ext uri="{BB962C8B-B14F-4D97-AF65-F5344CB8AC3E}">
        <p14:creationId xmlns:p14="http://schemas.microsoft.com/office/powerpoint/2010/main" val="479606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41F9-DC27-4266-8AC3-CF4BEABCB697}"/>
              </a:ext>
            </a:extLst>
          </p:cNvPr>
          <p:cNvSpPr>
            <a:spLocks noGrp="1"/>
          </p:cNvSpPr>
          <p:nvPr>
            <p:ph type="title"/>
          </p:nvPr>
        </p:nvSpPr>
        <p:spPr/>
        <p:txBody>
          <a:bodyPr>
            <a:normAutofit/>
          </a:bodyPr>
          <a:lstStyle/>
          <a:p>
            <a:r>
              <a:rPr lang="en-US" dirty="0"/>
              <a:t>Computational Experiments: Results</a:t>
            </a:r>
          </a:p>
        </p:txBody>
      </p:sp>
      <p:sp>
        <p:nvSpPr>
          <p:cNvPr id="6" name="TextBox 5">
            <a:extLst>
              <a:ext uri="{FF2B5EF4-FFF2-40B4-BE49-F238E27FC236}">
                <a16:creationId xmlns:a16="http://schemas.microsoft.com/office/drawing/2014/main" id="{D6D02FBE-7669-4336-9EDB-0EBDE2CA4F47}"/>
              </a:ext>
            </a:extLst>
          </p:cNvPr>
          <p:cNvSpPr txBox="1"/>
          <p:nvPr/>
        </p:nvSpPr>
        <p:spPr>
          <a:xfrm>
            <a:off x="1999911" y="1876306"/>
            <a:ext cx="46034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latin typeface="+mj-lt"/>
              </a:rPr>
              <a:t>Basic Formulation: Corporate Rate = 0.1</a:t>
            </a:r>
            <a:endParaRPr lang="en-US" dirty="0">
              <a:solidFill>
                <a:srgbClr val="D24726"/>
              </a:solidFill>
              <a:latin typeface="+mj-lt"/>
              <a:cs typeface="Segoe UI"/>
            </a:endParaRPr>
          </a:p>
        </p:txBody>
      </p:sp>
      <p:pic>
        <p:nvPicPr>
          <p:cNvPr id="8" name="Picture 7">
            <a:extLst>
              <a:ext uri="{FF2B5EF4-FFF2-40B4-BE49-F238E27FC236}">
                <a16:creationId xmlns:a16="http://schemas.microsoft.com/office/drawing/2014/main" id="{655FC677-70B8-4576-A153-847C98A8DB94}"/>
              </a:ext>
            </a:extLst>
          </p:cNvPr>
          <p:cNvPicPr>
            <a:picLocks noChangeAspect="1"/>
          </p:cNvPicPr>
          <p:nvPr/>
        </p:nvPicPr>
        <p:blipFill>
          <a:blip r:embed="rId2"/>
          <a:stretch>
            <a:fillRect/>
          </a:stretch>
        </p:blipFill>
        <p:spPr>
          <a:xfrm>
            <a:off x="1999911" y="2532737"/>
            <a:ext cx="7026249" cy="3475021"/>
          </a:xfrm>
          <a:prstGeom prst="rect">
            <a:avLst/>
          </a:prstGeom>
        </p:spPr>
      </p:pic>
    </p:spTree>
    <p:extLst>
      <p:ext uri="{BB962C8B-B14F-4D97-AF65-F5344CB8AC3E}">
        <p14:creationId xmlns:p14="http://schemas.microsoft.com/office/powerpoint/2010/main" val="438951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41F9-DC27-4266-8AC3-CF4BEABCB697}"/>
              </a:ext>
            </a:extLst>
          </p:cNvPr>
          <p:cNvSpPr>
            <a:spLocks noGrp="1"/>
          </p:cNvSpPr>
          <p:nvPr>
            <p:ph type="title"/>
          </p:nvPr>
        </p:nvSpPr>
        <p:spPr/>
        <p:txBody>
          <a:bodyPr>
            <a:normAutofit/>
          </a:bodyPr>
          <a:lstStyle/>
          <a:p>
            <a:r>
              <a:rPr lang="en-US" dirty="0"/>
              <a:t>Computational Experiments: Results</a:t>
            </a:r>
          </a:p>
        </p:txBody>
      </p:sp>
      <p:sp>
        <p:nvSpPr>
          <p:cNvPr id="6" name="TextBox 5">
            <a:extLst>
              <a:ext uri="{FF2B5EF4-FFF2-40B4-BE49-F238E27FC236}">
                <a16:creationId xmlns:a16="http://schemas.microsoft.com/office/drawing/2014/main" id="{D6D02FBE-7669-4336-9EDB-0EBDE2CA4F47}"/>
              </a:ext>
            </a:extLst>
          </p:cNvPr>
          <p:cNvSpPr txBox="1"/>
          <p:nvPr/>
        </p:nvSpPr>
        <p:spPr>
          <a:xfrm>
            <a:off x="1999911" y="1876306"/>
            <a:ext cx="46034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latin typeface="+mj-lt"/>
              </a:rPr>
              <a:t>Basic Formulation: Corporate Rate = 0.15</a:t>
            </a:r>
            <a:endParaRPr lang="en-US" dirty="0">
              <a:solidFill>
                <a:srgbClr val="D24726"/>
              </a:solidFill>
              <a:latin typeface="+mj-lt"/>
              <a:cs typeface="Segoe UI"/>
            </a:endParaRPr>
          </a:p>
        </p:txBody>
      </p:sp>
      <p:pic>
        <p:nvPicPr>
          <p:cNvPr id="4" name="Picture 3">
            <a:extLst>
              <a:ext uri="{FF2B5EF4-FFF2-40B4-BE49-F238E27FC236}">
                <a16:creationId xmlns:a16="http://schemas.microsoft.com/office/drawing/2014/main" id="{3545F314-E482-4931-9659-FD4DBE067D03}"/>
              </a:ext>
            </a:extLst>
          </p:cNvPr>
          <p:cNvPicPr>
            <a:picLocks noChangeAspect="1"/>
          </p:cNvPicPr>
          <p:nvPr/>
        </p:nvPicPr>
        <p:blipFill>
          <a:blip r:embed="rId2"/>
          <a:stretch>
            <a:fillRect/>
          </a:stretch>
        </p:blipFill>
        <p:spPr>
          <a:xfrm>
            <a:off x="1999911" y="2522070"/>
            <a:ext cx="7087214" cy="3459780"/>
          </a:xfrm>
          <a:prstGeom prst="rect">
            <a:avLst/>
          </a:prstGeom>
        </p:spPr>
      </p:pic>
    </p:spTree>
    <p:extLst>
      <p:ext uri="{BB962C8B-B14F-4D97-AF65-F5344CB8AC3E}">
        <p14:creationId xmlns:p14="http://schemas.microsoft.com/office/powerpoint/2010/main" val="2267874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41F9-DC27-4266-8AC3-CF4BEABCB697}"/>
              </a:ext>
            </a:extLst>
          </p:cNvPr>
          <p:cNvSpPr>
            <a:spLocks noGrp="1"/>
          </p:cNvSpPr>
          <p:nvPr>
            <p:ph type="title"/>
          </p:nvPr>
        </p:nvSpPr>
        <p:spPr/>
        <p:txBody>
          <a:bodyPr>
            <a:normAutofit/>
          </a:bodyPr>
          <a:lstStyle/>
          <a:p>
            <a:r>
              <a:rPr lang="en-US" dirty="0"/>
              <a:t>Computational Experiments: Results</a:t>
            </a:r>
          </a:p>
        </p:txBody>
      </p:sp>
      <p:sp>
        <p:nvSpPr>
          <p:cNvPr id="6" name="TextBox 5">
            <a:extLst>
              <a:ext uri="{FF2B5EF4-FFF2-40B4-BE49-F238E27FC236}">
                <a16:creationId xmlns:a16="http://schemas.microsoft.com/office/drawing/2014/main" id="{D6D02FBE-7669-4336-9EDB-0EBDE2CA4F47}"/>
              </a:ext>
            </a:extLst>
          </p:cNvPr>
          <p:cNvSpPr txBox="1"/>
          <p:nvPr/>
        </p:nvSpPr>
        <p:spPr>
          <a:xfrm>
            <a:off x="1999911" y="1876306"/>
            <a:ext cx="58730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latin typeface="+mj-lt"/>
              </a:rPr>
              <a:t>Set-Covering Formulation with random clustering: </a:t>
            </a:r>
            <a:br>
              <a:rPr lang="en-US" dirty="0">
                <a:solidFill>
                  <a:srgbClr val="D24726"/>
                </a:solidFill>
                <a:latin typeface="+mj-lt"/>
              </a:rPr>
            </a:br>
            <a:r>
              <a:rPr lang="en-US" dirty="0">
                <a:solidFill>
                  <a:srgbClr val="D24726"/>
                </a:solidFill>
                <a:latin typeface="+mj-lt"/>
              </a:rPr>
              <a:t>Keeping Corporate Rate constant at 0.15</a:t>
            </a:r>
            <a:endParaRPr lang="en-US" dirty="0">
              <a:solidFill>
                <a:srgbClr val="D24726"/>
              </a:solidFill>
              <a:latin typeface="+mj-lt"/>
              <a:cs typeface="Segoe UI"/>
            </a:endParaRPr>
          </a:p>
        </p:txBody>
      </p:sp>
      <p:pic>
        <p:nvPicPr>
          <p:cNvPr id="5" name="Picture 4">
            <a:extLst>
              <a:ext uri="{FF2B5EF4-FFF2-40B4-BE49-F238E27FC236}">
                <a16:creationId xmlns:a16="http://schemas.microsoft.com/office/drawing/2014/main" id="{65332669-B5E1-46D5-BDCC-94E2A7EC66A6}"/>
              </a:ext>
            </a:extLst>
          </p:cNvPr>
          <p:cNvPicPr>
            <a:picLocks noChangeAspect="1"/>
          </p:cNvPicPr>
          <p:nvPr/>
        </p:nvPicPr>
        <p:blipFill>
          <a:blip r:embed="rId2"/>
          <a:stretch>
            <a:fillRect/>
          </a:stretch>
        </p:blipFill>
        <p:spPr>
          <a:xfrm>
            <a:off x="2083710" y="2695042"/>
            <a:ext cx="8298899" cy="3497883"/>
          </a:xfrm>
          <a:prstGeom prst="rect">
            <a:avLst/>
          </a:prstGeom>
        </p:spPr>
      </p:pic>
    </p:spTree>
    <p:extLst>
      <p:ext uri="{BB962C8B-B14F-4D97-AF65-F5344CB8AC3E}">
        <p14:creationId xmlns:p14="http://schemas.microsoft.com/office/powerpoint/2010/main" val="229845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41F9-DC27-4266-8AC3-CF4BEABCB697}"/>
              </a:ext>
            </a:extLst>
          </p:cNvPr>
          <p:cNvSpPr>
            <a:spLocks noGrp="1"/>
          </p:cNvSpPr>
          <p:nvPr>
            <p:ph type="title"/>
          </p:nvPr>
        </p:nvSpPr>
        <p:spPr/>
        <p:txBody>
          <a:bodyPr>
            <a:normAutofit/>
          </a:bodyPr>
          <a:lstStyle/>
          <a:p>
            <a:r>
              <a:rPr lang="en-US" dirty="0"/>
              <a:t>Computational Experiments: Results</a:t>
            </a:r>
          </a:p>
        </p:txBody>
      </p:sp>
      <p:sp>
        <p:nvSpPr>
          <p:cNvPr id="6" name="TextBox 5">
            <a:extLst>
              <a:ext uri="{FF2B5EF4-FFF2-40B4-BE49-F238E27FC236}">
                <a16:creationId xmlns:a16="http://schemas.microsoft.com/office/drawing/2014/main" id="{D6D02FBE-7669-4336-9EDB-0EBDE2CA4F47}"/>
              </a:ext>
            </a:extLst>
          </p:cNvPr>
          <p:cNvSpPr txBox="1"/>
          <p:nvPr/>
        </p:nvSpPr>
        <p:spPr>
          <a:xfrm>
            <a:off x="1999911" y="1720858"/>
            <a:ext cx="58730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latin typeface="+mj-lt"/>
              </a:rPr>
              <a:t>Set-Covering Formulation with K-means clustering: </a:t>
            </a:r>
            <a:br>
              <a:rPr lang="en-US" dirty="0">
                <a:solidFill>
                  <a:srgbClr val="D24726"/>
                </a:solidFill>
                <a:latin typeface="+mj-lt"/>
              </a:rPr>
            </a:br>
            <a:r>
              <a:rPr lang="en-US" dirty="0">
                <a:solidFill>
                  <a:srgbClr val="D24726"/>
                </a:solidFill>
                <a:latin typeface="+mj-lt"/>
              </a:rPr>
              <a:t>Keeping Corporate Rate constant at 0.15</a:t>
            </a:r>
            <a:endParaRPr lang="en-US" dirty="0">
              <a:solidFill>
                <a:srgbClr val="D24726"/>
              </a:solidFill>
              <a:latin typeface="+mj-lt"/>
              <a:cs typeface="Segoe UI"/>
            </a:endParaRPr>
          </a:p>
        </p:txBody>
      </p:sp>
      <p:pic>
        <p:nvPicPr>
          <p:cNvPr id="8" name="Picture 7">
            <a:extLst>
              <a:ext uri="{FF2B5EF4-FFF2-40B4-BE49-F238E27FC236}">
                <a16:creationId xmlns:a16="http://schemas.microsoft.com/office/drawing/2014/main" id="{4E09F4E8-B606-4800-996C-B34A9FD4841F}"/>
              </a:ext>
            </a:extLst>
          </p:cNvPr>
          <p:cNvPicPr>
            <a:picLocks noChangeAspect="1"/>
          </p:cNvPicPr>
          <p:nvPr/>
        </p:nvPicPr>
        <p:blipFill>
          <a:blip r:embed="rId2"/>
          <a:stretch>
            <a:fillRect/>
          </a:stretch>
        </p:blipFill>
        <p:spPr>
          <a:xfrm>
            <a:off x="2086057" y="2543405"/>
            <a:ext cx="6904318" cy="3490262"/>
          </a:xfrm>
          <a:prstGeom prst="rect">
            <a:avLst/>
          </a:prstGeom>
        </p:spPr>
      </p:pic>
    </p:spTree>
    <p:extLst>
      <p:ext uri="{BB962C8B-B14F-4D97-AF65-F5344CB8AC3E}">
        <p14:creationId xmlns:p14="http://schemas.microsoft.com/office/powerpoint/2010/main" val="1944142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41F9-DC27-4266-8AC3-CF4BEABCB697}"/>
              </a:ext>
            </a:extLst>
          </p:cNvPr>
          <p:cNvSpPr>
            <a:spLocks noGrp="1"/>
          </p:cNvSpPr>
          <p:nvPr>
            <p:ph type="title"/>
          </p:nvPr>
        </p:nvSpPr>
        <p:spPr>
          <a:xfrm>
            <a:off x="521207" y="448056"/>
            <a:ext cx="9089137" cy="640080"/>
          </a:xfrm>
        </p:spPr>
        <p:txBody>
          <a:bodyPr>
            <a:normAutofit/>
          </a:bodyPr>
          <a:lstStyle/>
          <a:p>
            <a:r>
              <a:rPr lang="en-US" dirty="0"/>
              <a:t>Computational Experiments: Observation and Conclusion</a:t>
            </a:r>
          </a:p>
        </p:txBody>
      </p:sp>
      <p:sp>
        <p:nvSpPr>
          <p:cNvPr id="3" name="TextBox 2">
            <a:extLst>
              <a:ext uri="{FF2B5EF4-FFF2-40B4-BE49-F238E27FC236}">
                <a16:creationId xmlns:a16="http://schemas.microsoft.com/office/drawing/2014/main" id="{FE66CF3E-87F9-4D3B-8A3A-BD2AF02820D5}"/>
              </a:ext>
            </a:extLst>
          </p:cNvPr>
          <p:cNvSpPr txBox="1"/>
          <p:nvPr/>
        </p:nvSpPr>
        <p:spPr>
          <a:xfrm>
            <a:off x="877825" y="2103120"/>
            <a:ext cx="10076688"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Based on the Basic Formulation Results, we can conclude that the running time increases as we increase any of the parameters such as Number of products, Number of Customers and Corporate Rate.</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There is also a proof in the paper[1] that shows that the Basic Formulation is an NP-Hard Problem</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The Basic formulation gave us exact solutions and hence, there was no optimality gap</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We observed that in the set-covering formulations, there was some optimality gap, which increases as we increased each of the parameters</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We also observe that the Set-covering algorithm with K-Means takes longer time than the one with random clustering</a:t>
            </a:r>
          </a:p>
        </p:txBody>
      </p:sp>
    </p:spTree>
    <p:extLst>
      <p:ext uri="{BB962C8B-B14F-4D97-AF65-F5344CB8AC3E}">
        <p14:creationId xmlns:p14="http://schemas.microsoft.com/office/powerpoint/2010/main" val="1423751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E193-F072-454D-82D1-C9CA7AD7B559}"/>
              </a:ext>
            </a:extLst>
          </p:cNvPr>
          <p:cNvSpPr>
            <a:spLocks noGrp="1"/>
          </p:cNvSpPr>
          <p:nvPr>
            <p:ph type="title"/>
          </p:nvPr>
        </p:nvSpPr>
        <p:spPr/>
        <p:txBody>
          <a:bodyPr>
            <a:normAutofit fontScale="90000"/>
          </a:bodyPr>
          <a:lstStyle/>
          <a:p>
            <a:r>
              <a:rPr lang="en-US" dirty="0"/>
              <a:t>Problem Extension Experiment: Budget Correction</a:t>
            </a:r>
          </a:p>
        </p:txBody>
      </p:sp>
      <p:sp>
        <p:nvSpPr>
          <p:cNvPr id="3" name="Content Placeholder 2">
            <a:extLst>
              <a:ext uri="{FF2B5EF4-FFF2-40B4-BE49-F238E27FC236}">
                <a16:creationId xmlns:a16="http://schemas.microsoft.com/office/drawing/2014/main" id="{37CD0E28-E2F7-914A-B308-68C04FDC35A7}"/>
              </a:ext>
            </a:extLst>
          </p:cNvPr>
          <p:cNvSpPr>
            <a:spLocks noGrp="1"/>
          </p:cNvSpPr>
          <p:nvPr>
            <p:ph sz="quarter" idx="10"/>
          </p:nvPr>
        </p:nvSpPr>
        <p:spPr>
          <a:xfrm>
            <a:off x="539495" y="1435608"/>
            <a:ext cx="11084945" cy="3977640"/>
          </a:xfrm>
        </p:spPr>
        <p:txBody>
          <a:bodyPr>
            <a:normAutofit/>
          </a:bodyPr>
          <a:lstStyle/>
          <a:p>
            <a:pPr marL="171450" indent="-171450">
              <a:buFont typeface="Arial" panose="020B0604020202020204" pitchFamily="34" charset="0"/>
              <a:buChar char="•"/>
            </a:pPr>
            <a:r>
              <a:rPr lang="en-US" sz="1800" dirty="0">
                <a:latin typeface="+mj-lt"/>
              </a:rPr>
              <a:t>The marketing campaign problem that we formulated is a generic version and companies can add extensions, change the constraints or change objective functions tailored to their business requirements.</a:t>
            </a:r>
          </a:p>
          <a:p>
            <a:pPr marL="171450" indent="-171450">
              <a:buFont typeface="Arial" panose="020B0604020202020204" pitchFamily="34" charset="0"/>
              <a:buChar char="•"/>
            </a:pPr>
            <a:r>
              <a:rPr lang="en-US" sz="1800" dirty="0">
                <a:latin typeface="+mj-lt"/>
              </a:rPr>
              <a:t> We explored one such extension to experiment with the optimization model. We used a hard constraint to limit the budget for the campaign and this gave us infeasible solution for low budgets.</a:t>
            </a:r>
          </a:p>
          <a:p>
            <a:pPr marL="171450" indent="-171450">
              <a:buFont typeface="Arial" panose="020B0604020202020204" pitchFamily="34" charset="0"/>
              <a:buChar char="•"/>
            </a:pPr>
            <a:r>
              <a:rPr lang="en-US" sz="1800" dirty="0">
                <a:latin typeface="+mj-lt"/>
              </a:rPr>
              <a:t>In order to mitigate this problem, we introduced a new variable “z” which acts as a budget correction variable. However, we penalize the budget correction heavily with a Scalar “M”.  </a:t>
            </a:r>
          </a:p>
        </p:txBody>
      </p:sp>
    </p:spTree>
    <p:extLst>
      <p:ext uri="{BB962C8B-B14F-4D97-AF65-F5344CB8AC3E}">
        <p14:creationId xmlns:p14="http://schemas.microsoft.com/office/powerpoint/2010/main" val="2347378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B54A4-9CF7-D34E-B69F-045708B8D56B}"/>
              </a:ext>
            </a:extLst>
          </p:cNvPr>
          <p:cNvSpPr>
            <a:spLocks noGrp="1"/>
          </p:cNvSpPr>
          <p:nvPr>
            <p:ph type="title"/>
          </p:nvPr>
        </p:nvSpPr>
        <p:spPr/>
        <p:txBody>
          <a:bodyPr/>
          <a:lstStyle/>
          <a:p>
            <a:r>
              <a:rPr lang="en-US" dirty="0"/>
              <a:t>Budget Correction: Formulation Changes</a:t>
            </a:r>
          </a:p>
        </p:txBody>
      </p:sp>
      <p:sp>
        <p:nvSpPr>
          <p:cNvPr id="3" name="Content Placeholder 2">
            <a:extLst>
              <a:ext uri="{FF2B5EF4-FFF2-40B4-BE49-F238E27FC236}">
                <a16:creationId xmlns:a16="http://schemas.microsoft.com/office/drawing/2014/main" id="{994764CE-812C-D347-9C14-5923A543EFD3}"/>
              </a:ext>
            </a:extLst>
          </p:cNvPr>
          <p:cNvSpPr>
            <a:spLocks noGrp="1"/>
          </p:cNvSpPr>
          <p:nvPr>
            <p:ph sz="quarter" idx="10"/>
          </p:nvPr>
        </p:nvSpPr>
        <p:spPr>
          <a:xfrm>
            <a:off x="539496" y="1435608"/>
            <a:ext cx="10825190" cy="3977640"/>
          </a:xfrm>
        </p:spPr>
        <p:txBody>
          <a:bodyPr>
            <a:normAutofit/>
          </a:bodyPr>
          <a:lstStyle/>
          <a:p>
            <a:r>
              <a:rPr lang="en-US" sz="1600" dirty="0">
                <a:latin typeface="+mj-lt"/>
              </a:rPr>
              <a:t>The changes in the problem formulation for the naïve model is shown below.</a:t>
            </a:r>
          </a:p>
        </p:txBody>
      </p:sp>
      <p:pic>
        <p:nvPicPr>
          <p:cNvPr id="5" name="Picture 4" descr="Text, letter&#10;&#10;Description automatically generated">
            <a:extLst>
              <a:ext uri="{FF2B5EF4-FFF2-40B4-BE49-F238E27FC236}">
                <a16:creationId xmlns:a16="http://schemas.microsoft.com/office/drawing/2014/main" id="{31B831D4-6889-F540-A580-F01D833FA6AE}"/>
              </a:ext>
            </a:extLst>
          </p:cNvPr>
          <p:cNvPicPr>
            <a:picLocks noChangeAspect="1"/>
          </p:cNvPicPr>
          <p:nvPr/>
        </p:nvPicPr>
        <p:blipFill>
          <a:blip r:embed="rId2"/>
          <a:stretch>
            <a:fillRect/>
          </a:stretch>
        </p:blipFill>
        <p:spPr>
          <a:xfrm>
            <a:off x="728436" y="1874757"/>
            <a:ext cx="6173107" cy="2422705"/>
          </a:xfrm>
          <a:prstGeom prst="rect">
            <a:avLst/>
          </a:prstGeom>
        </p:spPr>
      </p:pic>
      <p:pic>
        <p:nvPicPr>
          <p:cNvPr id="9" name="Picture 8" descr="Text, letter&#10;&#10;Description automatically generated">
            <a:extLst>
              <a:ext uri="{FF2B5EF4-FFF2-40B4-BE49-F238E27FC236}">
                <a16:creationId xmlns:a16="http://schemas.microsoft.com/office/drawing/2014/main" id="{5E138106-E5A6-8A4E-9AB4-8A6905AA7CF6}"/>
              </a:ext>
            </a:extLst>
          </p:cNvPr>
          <p:cNvPicPr>
            <a:picLocks noChangeAspect="1"/>
          </p:cNvPicPr>
          <p:nvPr/>
        </p:nvPicPr>
        <p:blipFill>
          <a:blip r:embed="rId3"/>
          <a:stretch>
            <a:fillRect/>
          </a:stretch>
        </p:blipFill>
        <p:spPr>
          <a:xfrm>
            <a:off x="728436" y="4297462"/>
            <a:ext cx="6669890" cy="1978484"/>
          </a:xfrm>
          <a:prstGeom prst="rect">
            <a:avLst/>
          </a:prstGeom>
        </p:spPr>
      </p:pic>
    </p:spTree>
    <p:extLst>
      <p:ext uri="{BB962C8B-B14F-4D97-AF65-F5344CB8AC3E}">
        <p14:creationId xmlns:p14="http://schemas.microsoft.com/office/powerpoint/2010/main" val="225448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7CF44-2D2B-EA42-BC3C-790F0E130C89}"/>
              </a:ext>
            </a:extLst>
          </p:cNvPr>
          <p:cNvSpPr>
            <a:spLocks noGrp="1"/>
          </p:cNvSpPr>
          <p:nvPr>
            <p:ph type="title"/>
          </p:nvPr>
        </p:nvSpPr>
        <p:spPr/>
        <p:txBody>
          <a:bodyPr/>
          <a:lstStyle/>
          <a:p>
            <a:r>
              <a:rPr lang="en-US" dirty="0"/>
              <a:t>Budget Correction: Results</a:t>
            </a:r>
          </a:p>
        </p:txBody>
      </p:sp>
      <p:sp>
        <p:nvSpPr>
          <p:cNvPr id="3" name="Content Placeholder 2">
            <a:extLst>
              <a:ext uri="{FF2B5EF4-FFF2-40B4-BE49-F238E27FC236}">
                <a16:creationId xmlns:a16="http://schemas.microsoft.com/office/drawing/2014/main" id="{8BBD9A83-EBCD-ED42-ACBC-5D392B6B88E4}"/>
              </a:ext>
            </a:extLst>
          </p:cNvPr>
          <p:cNvSpPr>
            <a:spLocks noGrp="1"/>
          </p:cNvSpPr>
          <p:nvPr>
            <p:ph sz="quarter" idx="10"/>
          </p:nvPr>
        </p:nvSpPr>
        <p:spPr>
          <a:xfrm>
            <a:off x="539496" y="1435608"/>
            <a:ext cx="10193818" cy="3977640"/>
          </a:xfrm>
        </p:spPr>
        <p:txBody>
          <a:bodyPr>
            <a:noAutofit/>
          </a:bodyPr>
          <a:lstStyle/>
          <a:p>
            <a:pPr marL="171450" indent="-171450">
              <a:buFont typeface="Arial" panose="020B0604020202020204" pitchFamily="34" charset="0"/>
              <a:buChar char="•"/>
            </a:pPr>
            <a:r>
              <a:rPr lang="en-US" sz="1600" dirty="0">
                <a:latin typeface="+mj-lt"/>
              </a:rPr>
              <a:t>We run an experiment with 100 customers, 5 products and an insufficient budget of $8000 on the naïve model with budget correction.</a:t>
            </a:r>
          </a:p>
          <a:p>
            <a:pPr marL="171450" indent="-171450">
              <a:buFont typeface="Arial" panose="020B0604020202020204" pitchFamily="34" charset="0"/>
              <a:buChar char="•"/>
            </a:pPr>
            <a:r>
              <a:rPr lang="en-US" sz="1600" dirty="0">
                <a:latin typeface="+mj-lt"/>
              </a:rPr>
              <a:t>We provide a heavy penalty of 10000 to the budget correction factor M.</a:t>
            </a:r>
          </a:p>
          <a:p>
            <a:pPr marL="171450" indent="-171450">
              <a:buFont typeface="Arial" panose="020B0604020202020204" pitchFamily="34" charset="0"/>
              <a:buChar char="•"/>
            </a:pPr>
            <a:r>
              <a:rPr lang="en-US" sz="1600" dirty="0">
                <a:latin typeface="+mj-lt"/>
              </a:rPr>
              <a:t>The expected profit after the correction is </a:t>
            </a:r>
            <a:r>
              <a:rPr lang="en-IN" sz="1600" dirty="0">
                <a:latin typeface="+mj-lt"/>
              </a:rPr>
              <a:t>$252,400.00.</a:t>
            </a:r>
          </a:p>
          <a:p>
            <a:pPr marL="171450" indent="-171450">
              <a:buFont typeface="Arial" panose="020B0604020202020204" pitchFamily="34" charset="0"/>
              <a:buChar char="•"/>
            </a:pPr>
            <a:r>
              <a:rPr lang="en-IN" sz="1600" dirty="0">
                <a:latin typeface="+mj-lt"/>
              </a:rPr>
              <a:t>Optimal total expected cost is $12,800.00 with a budget of $8,000.00 and an extra amount of $4,800.00.</a:t>
            </a:r>
          </a:p>
          <a:p>
            <a:pPr marL="171450" indent="-171450">
              <a:buFont typeface="Arial" panose="020B0604020202020204" pitchFamily="34" charset="0"/>
              <a:buChar char="•"/>
            </a:pPr>
            <a:r>
              <a:rPr lang="en-IN" sz="1600" dirty="0">
                <a:latin typeface="+mj-lt"/>
              </a:rPr>
              <a:t>Optimal ROI is 1971.88% with a minimum ROI of 110.0%.</a:t>
            </a:r>
          </a:p>
          <a:p>
            <a:pPr marL="171450" indent="-171450">
              <a:buFont typeface="Arial" panose="020B0604020202020204" pitchFamily="34" charset="0"/>
              <a:buChar char="•"/>
            </a:pPr>
            <a:r>
              <a:rPr lang="en-IN" sz="1600" dirty="0">
                <a:latin typeface="+mj-lt"/>
              </a:rPr>
              <a:t>Thus, this extension can be used when the budget is insufficient.</a:t>
            </a:r>
            <a:endParaRPr lang="en-US" sz="1600" dirty="0">
              <a:latin typeface="+mj-lt"/>
            </a:endParaRPr>
          </a:p>
          <a:p>
            <a:pPr marL="171450" indent="-171450">
              <a:buFont typeface="Arial" panose="020B0604020202020204" pitchFamily="34" charset="0"/>
              <a:buChar char="•"/>
            </a:pPr>
            <a:endParaRPr lang="en-US" sz="1600" dirty="0">
              <a:latin typeface="+mj-lt"/>
            </a:endParaRPr>
          </a:p>
        </p:txBody>
      </p:sp>
    </p:spTree>
    <p:extLst>
      <p:ext uri="{BB962C8B-B14F-4D97-AF65-F5344CB8AC3E}">
        <p14:creationId xmlns:p14="http://schemas.microsoft.com/office/powerpoint/2010/main" val="3327363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DA6A-5C56-954F-90FF-0212E02B999B}"/>
              </a:ext>
            </a:extLst>
          </p:cNvPr>
          <p:cNvSpPr>
            <a:spLocks noGrp="1"/>
          </p:cNvSpPr>
          <p:nvPr>
            <p:ph type="title"/>
          </p:nvPr>
        </p:nvSpPr>
        <p:spPr/>
        <p:txBody>
          <a:bodyPr>
            <a:normAutofit/>
          </a:bodyPr>
          <a:lstStyle/>
          <a:p>
            <a:r>
              <a:rPr lang="en-US" b="1" dirty="0"/>
              <a:t>Motivating Question…</a:t>
            </a:r>
          </a:p>
        </p:txBody>
      </p:sp>
      <p:sp>
        <p:nvSpPr>
          <p:cNvPr id="3" name="Content Placeholder 2">
            <a:extLst>
              <a:ext uri="{FF2B5EF4-FFF2-40B4-BE49-F238E27FC236}">
                <a16:creationId xmlns:a16="http://schemas.microsoft.com/office/drawing/2014/main" id="{3C11846E-27E3-E044-A962-1FA0089691C7}"/>
              </a:ext>
            </a:extLst>
          </p:cNvPr>
          <p:cNvSpPr>
            <a:spLocks noGrp="1"/>
          </p:cNvSpPr>
          <p:nvPr>
            <p:ph sz="quarter" idx="13"/>
          </p:nvPr>
        </p:nvSpPr>
        <p:spPr>
          <a:xfrm>
            <a:off x="539496" y="2560320"/>
            <a:ext cx="11311128" cy="3977640"/>
          </a:xfrm>
        </p:spPr>
        <p:txBody>
          <a:bodyPr>
            <a:normAutofit fontScale="62500" lnSpcReduction="20000"/>
          </a:bodyPr>
          <a:lstStyle/>
          <a:p>
            <a:pPr marL="285750" indent="-285750">
              <a:buFont typeface="Wingdings" pitchFamily="2" charset="2"/>
              <a:buChar char="Ø"/>
            </a:pPr>
            <a:r>
              <a:rPr lang="en-US" dirty="0">
                <a:cs typeface="Segoe UI Emoji" panose="020F0502020204030204" pitchFamily="34" charset="0"/>
              </a:rPr>
              <a:t>In the dynamic modern world, companies across all domains are adapting to serve and reach out to their customers in a much better way every single day.  To carry out the activity, marketing campaigns are of paramount importance and millions, if not billions, of dollars are invested to effectuate a lucrative marketing campaign. </a:t>
            </a:r>
          </a:p>
          <a:p>
            <a:pPr marL="285750" indent="-285750">
              <a:buFont typeface="Wingdings" pitchFamily="2" charset="2"/>
              <a:buChar char="Ø"/>
            </a:pPr>
            <a:r>
              <a:rPr lang="en-US" dirty="0">
                <a:cs typeface="Segoe UI Emoji" panose="020F0502020204030204" pitchFamily="34" charset="0"/>
              </a:rPr>
              <a:t>Considering a country like USA, which has a population of c.330 million, sending marketing emails/texts/pamphlet/etc. to everyone or a randomly chosen set of people would be a waste of time and money. </a:t>
            </a:r>
          </a:p>
          <a:p>
            <a:pPr marL="285750" indent="-285750">
              <a:buFont typeface="Wingdings" pitchFamily="2" charset="2"/>
              <a:buChar char="Ø"/>
            </a:pPr>
            <a:r>
              <a:rPr lang="en-US" dirty="0">
                <a:cs typeface="Segoe UI Emoji" panose="020F0502020204030204" pitchFamily="34" charset="0"/>
              </a:rPr>
              <a:t>In this research piece we try to answer the question : </a:t>
            </a:r>
            <a:r>
              <a:rPr lang="en-US" b="1" dirty="0">
                <a:cs typeface="Segoe UI Emoji" panose="020F0502020204030204" pitchFamily="34" charset="0"/>
              </a:rPr>
              <a:t>”Which products should be targeted to which customers to maximize profits, under the constraints that only a limited number can be targeted, and each product has a minimum sales target?”</a:t>
            </a:r>
          </a:p>
          <a:p>
            <a:pPr marL="285750" indent="-285750">
              <a:buFont typeface="Wingdings" pitchFamily="2" charset="2"/>
              <a:buChar char="Ø"/>
            </a:pPr>
            <a:r>
              <a:rPr lang="en-US" dirty="0">
                <a:cs typeface="Segoe UI Emoji" panose="020F0502020204030204" pitchFamily="34" charset="0"/>
              </a:rPr>
              <a:t>We first formulate a naive objective function followed by set covering formulation. We then perform extensive computational experiments to choose the optimal model using integer programming.</a:t>
            </a:r>
          </a:p>
          <a:p>
            <a:pPr marL="228600" indent="-228600">
              <a:buFont typeface="Wingdings" pitchFamily="2" charset="2"/>
              <a:buChar char="Ø"/>
            </a:pPr>
            <a:endParaRPr lang="en-US" dirty="0">
              <a:cs typeface="Segoe UI Emoji" panose="020F0502020204030204" pitchFamily="34" charset="0"/>
            </a:endParaRPr>
          </a:p>
          <a:p>
            <a:endParaRPr lang="en-US" dirty="0">
              <a:cs typeface="Segoe UI Emoji" panose="020F0502020204030204" pitchFamily="34" charset="0"/>
            </a:endParaRPr>
          </a:p>
        </p:txBody>
      </p:sp>
    </p:spTree>
    <p:extLst>
      <p:ext uri="{BB962C8B-B14F-4D97-AF65-F5344CB8AC3E}">
        <p14:creationId xmlns:p14="http://schemas.microsoft.com/office/powerpoint/2010/main" val="4101214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41F9-DC27-4266-8AC3-CF4BEABCB697}"/>
              </a:ext>
            </a:extLst>
          </p:cNvPr>
          <p:cNvSpPr>
            <a:spLocks noGrp="1"/>
          </p:cNvSpPr>
          <p:nvPr>
            <p:ph type="title"/>
          </p:nvPr>
        </p:nvSpPr>
        <p:spPr>
          <a:xfrm>
            <a:off x="521207" y="448056"/>
            <a:ext cx="9089137" cy="640080"/>
          </a:xfrm>
        </p:spPr>
        <p:txBody>
          <a:bodyPr>
            <a:normAutofit/>
          </a:bodyPr>
          <a:lstStyle/>
          <a:p>
            <a:r>
              <a:rPr lang="en-US" dirty="0"/>
              <a:t>Conclusion</a:t>
            </a:r>
          </a:p>
        </p:txBody>
      </p:sp>
      <p:sp>
        <p:nvSpPr>
          <p:cNvPr id="3" name="TextBox 2">
            <a:extLst>
              <a:ext uri="{FF2B5EF4-FFF2-40B4-BE49-F238E27FC236}">
                <a16:creationId xmlns:a16="http://schemas.microsoft.com/office/drawing/2014/main" id="{FE66CF3E-87F9-4D3B-8A3A-BD2AF02820D5}"/>
              </a:ext>
            </a:extLst>
          </p:cNvPr>
          <p:cNvSpPr txBox="1"/>
          <p:nvPr/>
        </p:nvSpPr>
        <p:spPr>
          <a:xfrm>
            <a:off x="1380745" y="1639407"/>
            <a:ext cx="9089137"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mj-lt"/>
              </a:rPr>
              <a:t>In this project, we explored the various optimization problem formulations for providing targeted offers in marketing</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We experimented with a Basic Formulation and a Set Covering Formulation</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From the business experiments, we can conclude that the business stake holders should investigate the insights from the models and take a decision from the data. For example, we can see that ROI decreases while Profits increase as the campaign budget increases. The business should decide if they need to prioritize profits or the ROI.</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We concluded that the Basic formulation from our experiments but provided exact solutions for the LP problem</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Then, We solved with a Set-Covering Formulation by random clustering and K-Means clustering</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We saw that random clustering performed better in terms of running time that with K-means Clustering</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Both the methods had some optimality gap, that increased as we increased the data</a:t>
            </a:r>
          </a:p>
        </p:txBody>
      </p:sp>
    </p:spTree>
    <p:extLst>
      <p:ext uri="{BB962C8B-B14F-4D97-AF65-F5344CB8AC3E}">
        <p14:creationId xmlns:p14="http://schemas.microsoft.com/office/powerpoint/2010/main" val="1892753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41F9-DC27-4266-8AC3-CF4BEABCB697}"/>
              </a:ext>
            </a:extLst>
          </p:cNvPr>
          <p:cNvSpPr>
            <a:spLocks noGrp="1"/>
          </p:cNvSpPr>
          <p:nvPr>
            <p:ph type="title"/>
          </p:nvPr>
        </p:nvSpPr>
        <p:spPr>
          <a:xfrm>
            <a:off x="521207" y="448056"/>
            <a:ext cx="9089137" cy="640080"/>
          </a:xfrm>
        </p:spPr>
        <p:txBody>
          <a:bodyPr>
            <a:normAutofit/>
          </a:bodyPr>
          <a:lstStyle/>
          <a:p>
            <a:r>
              <a:rPr lang="en-US" dirty="0"/>
              <a:t>References</a:t>
            </a:r>
          </a:p>
        </p:txBody>
      </p:sp>
      <p:sp>
        <p:nvSpPr>
          <p:cNvPr id="3" name="TextBox 2">
            <a:extLst>
              <a:ext uri="{FF2B5EF4-FFF2-40B4-BE49-F238E27FC236}">
                <a16:creationId xmlns:a16="http://schemas.microsoft.com/office/drawing/2014/main" id="{FE66CF3E-87F9-4D3B-8A3A-BD2AF02820D5}"/>
              </a:ext>
            </a:extLst>
          </p:cNvPr>
          <p:cNvSpPr txBox="1"/>
          <p:nvPr/>
        </p:nvSpPr>
        <p:spPr>
          <a:xfrm>
            <a:off x="1426465" y="2521059"/>
            <a:ext cx="10076688" cy="1815882"/>
          </a:xfrm>
          <a:prstGeom prst="rect">
            <a:avLst/>
          </a:prstGeom>
          <a:noFill/>
        </p:spPr>
        <p:txBody>
          <a:bodyPr wrap="square" rtlCol="0">
            <a:spAutoFit/>
          </a:bodyPr>
          <a:lstStyle/>
          <a:p>
            <a:pPr marL="342900" indent="-342900">
              <a:buFont typeface="+mj-lt"/>
              <a:buAutoNum type="arabicPeriod"/>
            </a:pPr>
            <a:r>
              <a:rPr lang="en-US" sz="1600" dirty="0">
                <a:latin typeface="+mj-lt"/>
              </a:rPr>
              <a:t>Optimization models for targeted offers in direct marketing: exact and heuristic algorithms. </a:t>
            </a:r>
            <a:r>
              <a:rPr lang="en-US" sz="1600" dirty="0">
                <a:solidFill>
                  <a:srgbClr val="333333"/>
                </a:solidFill>
                <a:latin typeface="+mj-lt"/>
                <a:hlinkClick r:id="rId2"/>
              </a:rPr>
              <a:t>https://feb.kuleuven.be/public/u0004371/published%20papers/promotion.pdf</a:t>
            </a:r>
            <a:endParaRPr lang="en-US" sz="1600" dirty="0">
              <a:solidFill>
                <a:srgbClr val="333333"/>
              </a:solidFill>
              <a:latin typeface="+mj-lt"/>
            </a:endParaRPr>
          </a:p>
          <a:p>
            <a:pPr marL="342900" indent="-342900">
              <a:buFont typeface="+mj-lt"/>
              <a:buAutoNum type="arabicPeriod"/>
            </a:pPr>
            <a:endParaRPr lang="en-US" sz="1600" dirty="0">
              <a:solidFill>
                <a:srgbClr val="333333"/>
              </a:solidFill>
              <a:latin typeface="+mj-lt"/>
            </a:endParaRPr>
          </a:p>
          <a:p>
            <a:pPr marL="342900" indent="-342900">
              <a:buFont typeface="+mj-lt"/>
              <a:buAutoNum type="arabicPeriod"/>
            </a:pPr>
            <a:r>
              <a:rPr lang="en-US" sz="1600" i="0" dirty="0">
                <a:solidFill>
                  <a:srgbClr val="333333"/>
                </a:solidFill>
                <a:effectLst/>
                <a:latin typeface="+mj-lt"/>
              </a:rPr>
              <a:t>Exploiting response models: optimizing cross-sell and up-sell opportunities in banking. </a:t>
            </a:r>
            <a:r>
              <a:rPr lang="en-US" sz="1600" i="0" dirty="0">
                <a:solidFill>
                  <a:srgbClr val="333333"/>
                </a:solidFill>
                <a:effectLst/>
                <a:latin typeface="+mj-lt"/>
                <a:hlinkClick r:id="rId3"/>
              </a:rPr>
              <a:t>https://citeseerx.ist.psu.edu/viewdoc/download?doi=10.1.1.12.7598&amp;rep=rep1&amp;type=pdf</a:t>
            </a:r>
            <a:endParaRPr lang="en-US" sz="1600" dirty="0">
              <a:solidFill>
                <a:srgbClr val="333333"/>
              </a:solidFill>
              <a:latin typeface="+mj-lt"/>
            </a:endParaRPr>
          </a:p>
          <a:p>
            <a:pPr marL="342900" indent="-342900">
              <a:buFont typeface="+mj-lt"/>
              <a:buAutoNum type="arabicPeriod"/>
            </a:pPr>
            <a:endParaRPr lang="en-US" sz="1600" i="0" dirty="0">
              <a:solidFill>
                <a:srgbClr val="333333"/>
              </a:solidFill>
              <a:effectLst/>
              <a:latin typeface="+mj-lt"/>
            </a:endParaRPr>
          </a:p>
          <a:p>
            <a:pPr marL="285750" indent="-285750">
              <a:buFont typeface="Arial" panose="020B0604020202020204" pitchFamily="34" charset="0"/>
              <a:buChar char="•"/>
            </a:pPr>
            <a:endParaRPr lang="en-US" sz="1600" i="0" dirty="0">
              <a:solidFill>
                <a:srgbClr val="333333"/>
              </a:solidFill>
              <a:effectLst/>
              <a:latin typeface="+mj-lt"/>
            </a:endParaRPr>
          </a:p>
        </p:txBody>
      </p:sp>
    </p:spTree>
    <p:extLst>
      <p:ext uri="{BB962C8B-B14F-4D97-AF65-F5344CB8AC3E}">
        <p14:creationId xmlns:p14="http://schemas.microsoft.com/office/powerpoint/2010/main" val="1140349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6CF3E-87F9-4D3B-8A3A-BD2AF02820D5}"/>
              </a:ext>
            </a:extLst>
          </p:cNvPr>
          <p:cNvSpPr txBox="1"/>
          <p:nvPr/>
        </p:nvSpPr>
        <p:spPr>
          <a:xfrm>
            <a:off x="3325369" y="2767280"/>
            <a:ext cx="5141976" cy="1323439"/>
          </a:xfrm>
          <a:prstGeom prst="rect">
            <a:avLst/>
          </a:prstGeom>
          <a:noFill/>
        </p:spPr>
        <p:txBody>
          <a:bodyPr wrap="square" rtlCol="0">
            <a:spAutoFit/>
          </a:bodyPr>
          <a:lstStyle/>
          <a:p>
            <a:r>
              <a:rPr lang="en-US" sz="8000" i="0" dirty="0">
                <a:solidFill>
                  <a:schemeClr val="accent2">
                    <a:lumMod val="75000"/>
                  </a:schemeClr>
                </a:solidFill>
                <a:effectLst/>
                <a:latin typeface="Arial Nova" panose="020B0604020202020204" pitchFamily="34" charset="0"/>
              </a:rPr>
              <a:t>Thank You</a:t>
            </a:r>
          </a:p>
        </p:txBody>
      </p:sp>
    </p:spTree>
    <p:extLst>
      <p:ext uri="{BB962C8B-B14F-4D97-AF65-F5344CB8AC3E}">
        <p14:creationId xmlns:p14="http://schemas.microsoft.com/office/powerpoint/2010/main" val="418824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DA6A-5C56-954F-90FF-0212E02B999B}"/>
              </a:ext>
            </a:extLst>
          </p:cNvPr>
          <p:cNvSpPr>
            <a:spLocks noGrp="1"/>
          </p:cNvSpPr>
          <p:nvPr>
            <p:ph type="title"/>
          </p:nvPr>
        </p:nvSpPr>
        <p:spPr/>
        <p:txBody>
          <a:bodyPr>
            <a:normAutofit/>
          </a:bodyPr>
          <a:lstStyle/>
          <a:p>
            <a:r>
              <a:rPr lang="en-US" b="1" dirty="0"/>
              <a:t>Methodologies</a:t>
            </a:r>
          </a:p>
        </p:txBody>
      </p:sp>
      <p:sp>
        <p:nvSpPr>
          <p:cNvPr id="3" name="Content Placeholder 2">
            <a:extLst>
              <a:ext uri="{FF2B5EF4-FFF2-40B4-BE49-F238E27FC236}">
                <a16:creationId xmlns:a16="http://schemas.microsoft.com/office/drawing/2014/main" id="{3C11846E-27E3-E044-A962-1FA0089691C7}"/>
              </a:ext>
            </a:extLst>
          </p:cNvPr>
          <p:cNvSpPr>
            <a:spLocks noGrp="1"/>
          </p:cNvSpPr>
          <p:nvPr>
            <p:ph sz="quarter" idx="13"/>
          </p:nvPr>
        </p:nvSpPr>
        <p:spPr>
          <a:xfrm>
            <a:off x="539496" y="2560320"/>
            <a:ext cx="11311128" cy="3977640"/>
          </a:xfrm>
        </p:spPr>
        <p:txBody>
          <a:bodyPr>
            <a:normAutofit/>
          </a:bodyPr>
          <a:lstStyle/>
          <a:p>
            <a:pPr marL="457200" indent="-457200">
              <a:lnSpc>
                <a:spcPct val="100000"/>
              </a:lnSpc>
              <a:spcBef>
                <a:spcPts val="400"/>
              </a:spcBef>
              <a:spcAft>
                <a:spcPts val="600"/>
              </a:spcAft>
              <a:buFont typeface="+mj-lt"/>
              <a:buAutoNum type="arabicPeriod"/>
            </a:pPr>
            <a:r>
              <a:rPr lang="en-US" dirty="0">
                <a:cs typeface="Segoe UI" panose="020B0502040204020203" pitchFamily="34" charset="0"/>
              </a:rPr>
              <a:t>Basic Formulation</a:t>
            </a:r>
          </a:p>
          <a:p>
            <a:pPr marL="457200" indent="-457200">
              <a:lnSpc>
                <a:spcPct val="100000"/>
              </a:lnSpc>
              <a:spcBef>
                <a:spcPts val="400"/>
              </a:spcBef>
              <a:spcAft>
                <a:spcPts val="600"/>
              </a:spcAft>
              <a:buFont typeface="+mj-lt"/>
              <a:buAutoNum type="arabicPeriod"/>
            </a:pPr>
            <a:endParaRPr lang="en-US" dirty="0">
              <a:cs typeface="Segoe UI" panose="020B0502040204020203" pitchFamily="34" charset="0"/>
            </a:endParaRPr>
          </a:p>
          <a:p>
            <a:pPr marL="457200" indent="-457200">
              <a:lnSpc>
                <a:spcPct val="100000"/>
              </a:lnSpc>
              <a:spcBef>
                <a:spcPts val="400"/>
              </a:spcBef>
              <a:spcAft>
                <a:spcPts val="600"/>
              </a:spcAft>
              <a:buFont typeface="+mj-lt"/>
              <a:buAutoNum type="arabicPeriod"/>
            </a:pPr>
            <a:r>
              <a:rPr lang="en-US" dirty="0">
                <a:cs typeface="Segoe UI" panose="020B0502040204020203" pitchFamily="34" charset="0"/>
              </a:rPr>
              <a:t>Set-Covering Formulation:</a:t>
            </a:r>
            <a:endParaRPr lang="en-US" sz="1800" dirty="0">
              <a:cs typeface="Segoe UI" panose="020B0502040204020203" pitchFamily="34" charset="0"/>
            </a:endParaRPr>
          </a:p>
          <a:p>
            <a:pPr marL="1143000" lvl="2" indent="-457200">
              <a:lnSpc>
                <a:spcPct val="100000"/>
              </a:lnSpc>
              <a:spcBef>
                <a:spcPts val="400"/>
              </a:spcBef>
              <a:spcAft>
                <a:spcPts val="600"/>
              </a:spcAft>
              <a:buFont typeface="+mj-lt"/>
              <a:buAutoNum type="alphaLcParenR"/>
            </a:pPr>
            <a:r>
              <a:rPr lang="en-US" sz="1800" dirty="0">
                <a:latin typeface="+mj-lt"/>
                <a:cs typeface="Segoe UI" panose="020B0502040204020203" pitchFamily="34" charset="0"/>
              </a:rPr>
              <a:t>Tactical Model Formulation</a:t>
            </a:r>
          </a:p>
          <a:p>
            <a:pPr marL="1143000" lvl="2" indent="-457200">
              <a:lnSpc>
                <a:spcPct val="100000"/>
              </a:lnSpc>
              <a:spcBef>
                <a:spcPts val="400"/>
              </a:spcBef>
              <a:spcAft>
                <a:spcPts val="600"/>
              </a:spcAft>
              <a:buFont typeface="+mj-lt"/>
              <a:buAutoNum type="alphaLcParenR"/>
            </a:pPr>
            <a:r>
              <a:rPr lang="en-US" sz="1800" dirty="0">
                <a:latin typeface="+mj-lt"/>
                <a:cs typeface="Segoe UI" panose="020B0502040204020203" pitchFamily="34" charset="0"/>
              </a:rPr>
              <a:t>Operational Model Formulation</a:t>
            </a:r>
          </a:p>
          <a:p>
            <a:pPr lvl="2" indent="0">
              <a:lnSpc>
                <a:spcPct val="100000"/>
              </a:lnSpc>
              <a:spcBef>
                <a:spcPts val="400"/>
              </a:spcBef>
              <a:spcAft>
                <a:spcPts val="600"/>
              </a:spcAft>
              <a:buNone/>
            </a:pPr>
            <a:br>
              <a:rPr lang="en-US" dirty="0">
                <a:latin typeface="+mj-lt"/>
                <a:cs typeface="Segoe UI" panose="020B0502040204020203" pitchFamily="34" charset="0"/>
              </a:rPr>
            </a:br>
            <a:endParaRPr lang="en-US" dirty="0">
              <a:latin typeface="+mj-lt"/>
              <a:cs typeface="Segoe UI" panose="020B0502040204020203" pitchFamily="34" charset="0"/>
            </a:endParaRPr>
          </a:p>
          <a:p>
            <a:pPr marL="457200" indent="-457200">
              <a:buFont typeface="+mj-lt"/>
              <a:buAutoNum type="arabicPeriod"/>
            </a:pPr>
            <a:endParaRPr lang="en-US" dirty="0">
              <a:cs typeface="Segoe UI" panose="020B0502040204020203" pitchFamily="34" charset="0"/>
            </a:endParaRPr>
          </a:p>
        </p:txBody>
      </p:sp>
    </p:spTree>
    <p:extLst>
      <p:ext uri="{BB962C8B-B14F-4D97-AF65-F5344CB8AC3E}">
        <p14:creationId xmlns:p14="http://schemas.microsoft.com/office/powerpoint/2010/main" val="122670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p:txBody>
          <a:bodyPr/>
          <a:lstStyle/>
          <a:p>
            <a:r>
              <a:rPr lang="en-US" dirty="0">
                <a:cs typeface="Segoe UI Light"/>
              </a:rPr>
              <a:t>Basic Formulation:</a:t>
            </a:r>
            <a:endParaRPr lang="en-US" dirty="0"/>
          </a:p>
        </p:txBody>
      </p:sp>
      <p:sp>
        <p:nvSpPr>
          <p:cNvPr id="5" name="TextBox 4">
            <a:extLst>
              <a:ext uri="{FF2B5EF4-FFF2-40B4-BE49-F238E27FC236}">
                <a16:creationId xmlns:a16="http://schemas.microsoft.com/office/drawing/2014/main" id="{202251D9-2EA1-4518-AEB3-8D1D177962DF}"/>
              </a:ext>
            </a:extLst>
          </p:cNvPr>
          <p:cNvSpPr txBox="1"/>
          <p:nvPr/>
        </p:nvSpPr>
        <p:spPr>
          <a:xfrm>
            <a:off x="837235" y="16281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D24726"/>
                </a:solidFill>
              </a:rPr>
              <a:t>Sets and Indices</a:t>
            </a:r>
            <a:endParaRPr lang="en-US">
              <a:solidFill>
                <a:srgbClr val="D24726"/>
              </a:solidFill>
              <a:cs typeface="Segoe UI"/>
            </a:endParaRPr>
          </a:p>
        </p:txBody>
      </p:sp>
      <p:sp>
        <p:nvSpPr>
          <p:cNvPr id="8" name="TextBox 7">
            <a:extLst>
              <a:ext uri="{FF2B5EF4-FFF2-40B4-BE49-F238E27FC236}">
                <a16:creationId xmlns:a16="http://schemas.microsoft.com/office/drawing/2014/main" id="{061C340A-5FFE-42F9-821E-82098CF26276}"/>
              </a:ext>
            </a:extLst>
          </p:cNvPr>
          <p:cNvSpPr txBox="1"/>
          <p:nvPr/>
        </p:nvSpPr>
        <p:spPr>
          <a:xfrm>
            <a:off x="798652" y="3701968"/>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D24726"/>
                </a:solidFill>
              </a:rPr>
              <a:t>Decision Variables</a:t>
            </a:r>
            <a:endParaRPr lang="en-US"/>
          </a:p>
        </p:txBody>
      </p:sp>
      <p:sp>
        <p:nvSpPr>
          <p:cNvPr id="11" name="TextBox 10">
            <a:extLst>
              <a:ext uri="{FF2B5EF4-FFF2-40B4-BE49-F238E27FC236}">
                <a16:creationId xmlns:a16="http://schemas.microsoft.com/office/drawing/2014/main" id="{8437CAE3-7711-4092-890A-14BCE719CD35}"/>
              </a:ext>
            </a:extLst>
          </p:cNvPr>
          <p:cNvSpPr txBox="1"/>
          <p:nvPr/>
        </p:nvSpPr>
        <p:spPr>
          <a:xfrm>
            <a:off x="5264551" y="1628171"/>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D24726"/>
                </a:solidFill>
              </a:rPr>
              <a:t>Parameters</a:t>
            </a:r>
            <a:endParaRPr lang="en-US"/>
          </a:p>
        </p:txBody>
      </p:sp>
      <p:pic>
        <p:nvPicPr>
          <p:cNvPr id="18" name="Content Placeholder 17" descr="Text&#10;&#10;Description automatically generated">
            <a:extLst>
              <a:ext uri="{FF2B5EF4-FFF2-40B4-BE49-F238E27FC236}">
                <a16:creationId xmlns:a16="http://schemas.microsoft.com/office/drawing/2014/main" id="{4B178F44-2907-5A4B-91D9-3E99FFA7DE98}"/>
              </a:ext>
            </a:extLst>
          </p:cNvPr>
          <p:cNvPicPr>
            <a:picLocks noGrp="1" noChangeAspect="1"/>
          </p:cNvPicPr>
          <p:nvPr>
            <p:ph sz="quarter" idx="10"/>
          </p:nvPr>
        </p:nvPicPr>
        <p:blipFill>
          <a:blip r:embed="rId3"/>
          <a:stretch>
            <a:fillRect/>
          </a:stretch>
        </p:blipFill>
        <p:spPr>
          <a:xfrm>
            <a:off x="867880" y="2314005"/>
            <a:ext cx="3191839" cy="673109"/>
          </a:xfrm>
        </p:spPr>
      </p:pic>
      <p:pic>
        <p:nvPicPr>
          <p:cNvPr id="22" name="Picture 21">
            <a:extLst>
              <a:ext uri="{FF2B5EF4-FFF2-40B4-BE49-F238E27FC236}">
                <a16:creationId xmlns:a16="http://schemas.microsoft.com/office/drawing/2014/main" id="{0F322F1C-FB47-0647-9356-D14E4FE589BC}"/>
              </a:ext>
            </a:extLst>
          </p:cNvPr>
          <p:cNvPicPr>
            <a:picLocks noChangeAspect="1"/>
          </p:cNvPicPr>
          <p:nvPr/>
        </p:nvPicPr>
        <p:blipFill>
          <a:blip r:embed="rId4"/>
          <a:stretch>
            <a:fillRect/>
          </a:stretch>
        </p:blipFill>
        <p:spPr>
          <a:xfrm>
            <a:off x="867880" y="4167660"/>
            <a:ext cx="3198157" cy="443675"/>
          </a:xfrm>
          <a:prstGeom prst="rect">
            <a:avLst/>
          </a:prstGeom>
        </p:spPr>
      </p:pic>
      <p:pic>
        <p:nvPicPr>
          <p:cNvPr id="24" name="Picture 23" descr="Graphical user interface, text, application&#10;&#10;Description automatically generated">
            <a:extLst>
              <a:ext uri="{FF2B5EF4-FFF2-40B4-BE49-F238E27FC236}">
                <a16:creationId xmlns:a16="http://schemas.microsoft.com/office/drawing/2014/main" id="{38480999-DAF6-5345-AB25-126A294235D7}"/>
              </a:ext>
            </a:extLst>
          </p:cNvPr>
          <p:cNvPicPr>
            <a:picLocks noChangeAspect="1"/>
          </p:cNvPicPr>
          <p:nvPr/>
        </p:nvPicPr>
        <p:blipFill>
          <a:blip r:embed="rId5"/>
          <a:stretch>
            <a:fillRect/>
          </a:stretch>
        </p:blipFill>
        <p:spPr>
          <a:xfrm>
            <a:off x="5362522" y="2243135"/>
            <a:ext cx="6095808" cy="2307094"/>
          </a:xfrm>
          <a:prstGeom prst="rect">
            <a:avLst/>
          </a:prstGeom>
        </p:spPr>
      </p:pic>
    </p:spTree>
    <p:extLst>
      <p:ext uri="{BB962C8B-B14F-4D97-AF65-F5344CB8AC3E}">
        <p14:creationId xmlns:p14="http://schemas.microsoft.com/office/powerpoint/2010/main" val="3510854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p:txBody>
          <a:bodyPr>
            <a:normAutofit/>
          </a:bodyPr>
          <a:lstStyle/>
          <a:p>
            <a:r>
              <a:rPr lang="en-US" dirty="0">
                <a:cs typeface="Segoe UI Light"/>
              </a:rPr>
              <a:t>Basic Formulation: Constraints</a:t>
            </a:r>
            <a:endParaRPr lang="en-US" dirty="0"/>
          </a:p>
        </p:txBody>
      </p:sp>
      <p:sp>
        <p:nvSpPr>
          <p:cNvPr id="15" name="TextBox 14">
            <a:extLst>
              <a:ext uri="{FF2B5EF4-FFF2-40B4-BE49-F238E27FC236}">
                <a16:creationId xmlns:a16="http://schemas.microsoft.com/office/drawing/2014/main" id="{BE5ABAD6-991C-4754-9A91-1913F74EC5CF}"/>
              </a:ext>
            </a:extLst>
          </p:cNvPr>
          <p:cNvSpPr txBox="1"/>
          <p:nvPr/>
        </p:nvSpPr>
        <p:spPr>
          <a:xfrm>
            <a:off x="449604" y="1713173"/>
            <a:ext cx="567545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mn-lt"/>
              </a:rPr>
              <a:t>Budget.</a:t>
            </a:r>
            <a:r>
              <a:rPr lang="en-US" sz="1600" dirty="0">
                <a:latin typeface="Segoe UI Light"/>
                <a:ea typeface="+mn-lt"/>
                <a:cs typeface="+mn-lt"/>
              </a:rPr>
              <a:t> The total marketing budget is limited by a fixed value 𝐵</a:t>
            </a:r>
            <a:endParaRPr lang="en-US" dirty="0">
              <a:latin typeface="Segoe UI Light"/>
              <a:cs typeface="Segoe UI"/>
            </a:endParaRPr>
          </a:p>
        </p:txBody>
      </p:sp>
      <p:sp>
        <p:nvSpPr>
          <p:cNvPr id="16" name="TextBox 15">
            <a:extLst>
              <a:ext uri="{FF2B5EF4-FFF2-40B4-BE49-F238E27FC236}">
                <a16:creationId xmlns:a16="http://schemas.microsoft.com/office/drawing/2014/main" id="{7671C26B-D4E8-4D59-82E0-2C3D52F2A567}"/>
              </a:ext>
            </a:extLst>
          </p:cNvPr>
          <p:cNvSpPr txBox="1"/>
          <p:nvPr/>
        </p:nvSpPr>
        <p:spPr>
          <a:xfrm>
            <a:off x="449604" y="3594059"/>
            <a:ext cx="574297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mn-lt"/>
              </a:rPr>
              <a:t>Offers limit</a:t>
            </a:r>
            <a:r>
              <a:rPr lang="en-US" sz="1600" dirty="0">
                <a:solidFill>
                  <a:schemeClr val="accent2">
                    <a:lumMod val="75000"/>
                  </a:schemeClr>
                </a:solidFill>
                <a:latin typeface="Segoe UI Light"/>
                <a:ea typeface="+mn-lt"/>
                <a:cs typeface="+mn-lt"/>
              </a:rPr>
              <a:t>.</a:t>
            </a:r>
            <a:r>
              <a:rPr lang="en-US" sz="1600" dirty="0">
                <a:latin typeface="Segoe UI Light"/>
                <a:ea typeface="+mn-lt"/>
                <a:cs typeface="+mn-lt"/>
              </a:rPr>
              <a:t> Minimum number of offers of each product.</a:t>
            </a:r>
            <a:endParaRPr lang="en-US" dirty="0">
              <a:latin typeface="Segoe UI Light"/>
              <a:ea typeface="+mn-lt"/>
              <a:cs typeface="+mn-lt"/>
            </a:endParaRPr>
          </a:p>
        </p:txBody>
      </p:sp>
      <p:sp>
        <p:nvSpPr>
          <p:cNvPr id="20" name="TextBox 19">
            <a:extLst>
              <a:ext uri="{FF2B5EF4-FFF2-40B4-BE49-F238E27FC236}">
                <a16:creationId xmlns:a16="http://schemas.microsoft.com/office/drawing/2014/main" id="{26F8BE26-4E12-41A2-8941-2AD2D8B723FD}"/>
              </a:ext>
            </a:extLst>
          </p:cNvPr>
          <p:cNvSpPr txBox="1"/>
          <p:nvPr/>
        </p:nvSpPr>
        <p:spPr>
          <a:xfrm>
            <a:off x="6140490" y="1703527"/>
            <a:ext cx="567545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mn-lt"/>
              </a:rPr>
              <a:t>Number of offers</a:t>
            </a:r>
            <a:r>
              <a:rPr lang="en-US" sz="1600" dirty="0">
                <a:solidFill>
                  <a:schemeClr val="accent2">
                    <a:lumMod val="75000"/>
                  </a:schemeClr>
                </a:solidFill>
                <a:latin typeface="Segoe UI Light"/>
                <a:ea typeface="+mn-lt"/>
                <a:cs typeface="+mn-lt"/>
              </a:rPr>
              <a:t>.</a:t>
            </a:r>
            <a:r>
              <a:rPr lang="en-US" sz="1600" dirty="0">
                <a:latin typeface="Segoe UI Light"/>
                <a:ea typeface="+mn-lt"/>
                <a:cs typeface="+mn-lt"/>
              </a:rPr>
              <a:t> Maximum number of products for each customer should be less than or equal to one (only one product can be offered to  customer).</a:t>
            </a:r>
            <a:endParaRPr lang="en-US" dirty="0">
              <a:latin typeface="Segoe UI Light"/>
              <a:ea typeface="+mn-lt"/>
              <a:cs typeface="+mn-lt"/>
            </a:endParaRPr>
          </a:p>
        </p:txBody>
      </p:sp>
      <p:sp>
        <p:nvSpPr>
          <p:cNvPr id="21" name="TextBox 20">
            <a:extLst>
              <a:ext uri="{FF2B5EF4-FFF2-40B4-BE49-F238E27FC236}">
                <a16:creationId xmlns:a16="http://schemas.microsoft.com/office/drawing/2014/main" id="{1EBF8B9B-5E0F-4A6F-8EAC-7DCB5222B920}"/>
              </a:ext>
            </a:extLst>
          </p:cNvPr>
          <p:cNvSpPr txBox="1"/>
          <p:nvPr/>
        </p:nvSpPr>
        <p:spPr>
          <a:xfrm>
            <a:off x="6140490" y="3584413"/>
            <a:ext cx="574297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solidFill>
                  <a:schemeClr val="accent2">
                    <a:lumMod val="75000"/>
                  </a:schemeClr>
                </a:solidFill>
                <a:latin typeface="Segoe UI Light"/>
                <a:ea typeface="+mn-lt"/>
                <a:cs typeface="+mn-lt"/>
              </a:rPr>
              <a:t>ROI</a:t>
            </a:r>
            <a:r>
              <a:rPr lang="en-US" sz="1600" dirty="0">
                <a:solidFill>
                  <a:schemeClr val="accent2">
                    <a:lumMod val="75000"/>
                  </a:schemeClr>
                </a:solidFill>
                <a:latin typeface="Segoe UI Light"/>
                <a:ea typeface="+mn-lt"/>
                <a:cs typeface="+mn-lt"/>
              </a:rPr>
              <a:t>.</a:t>
            </a:r>
            <a:r>
              <a:rPr lang="en-US" sz="1600" dirty="0">
                <a:latin typeface="Segoe UI Light"/>
                <a:ea typeface="+mn-lt"/>
                <a:cs typeface="+mn-lt"/>
              </a:rPr>
              <a:t> The minimum ROI constraint ensures that the ratio of total profits over cost is at least one plus the corporate hurdle rate.</a:t>
            </a:r>
          </a:p>
          <a:p>
            <a:pPr marL="285750" indent="-285750">
              <a:buFont typeface="Arial"/>
              <a:buChar char="•"/>
            </a:pPr>
            <a:endParaRPr lang="en-US" sz="1600" dirty="0">
              <a:latin typeface="Segoe UI Light"/>
              <a:ea typeface="+mn-lt"/>
              <a:cs typeface="+mn-lt"/>
            </a:endParaRPr>
          </a:p>
          <a:p>
            <a:pPr marL="285750" indent="-285750">
              <a:buFont typeface="Arial"/>
              <a:buChar char="•"/>
            </a:pPr>
            <a:endParaRPr lang="en-US" sz="1600" dirty="0">
              <a:latin typeface="Segoe UI Light"/>
              <a:ea typeface="+mn-lt"/>
              <a:cs typeface="+mn-lt"/>
            </a:endParaRPr>
          </a:p>
          <a:p>
            <a:pPr marL="285750" indent="-285750">
              <a:buFont typeface="Arial"/>
              <a:buChar char="•"/>
            </a:pPr>
            <a:endParaRPr lang="en-US" sz="1600" dirty="0">
              <a:latin typeface="Segoe UI Light"/>
              <a:ea typeface="+mn-lt"/>
              <a:cs typeface="+mn-lt"/>
            </a:endParaRPr>
          </a:p>
          <a:p>
            <a:pPr marL="285750" indent="-285750">
              <a:buFont typeface="Arial"/>
              <a:buChar char="•"/>
            </a:pPr>
            <a:endParaRPr lang="en-US" sz="1600" dirty="0">
              <a:latin typeface="Segoe UI Light"/>
              <a:ea typeface="+mn-lt"/>
              <a:cs typeface="+mn-lt"/>
            </a:endParaRPr>
          </a:p>
          <a:p>
            <a:r>
              <a:rPr lang="en-US" sz="1600" dirty="0">
                <a:latin typeface="Segoe UI Light"/>
                <a:ea typeface="+mn-lt"/>
                <a:cs typeface="+mn-lt"/>
              </a:rPr>
              <a:t>	where, 𝑥𝑖,𝑗∈{0,1} This variable is equal to 1, </a:t>
            </a:r>
          </a:p>
          <a:p>
            <a:r>
              <a:rPr lang="en-US" sz="1600" dirty="0">
                <a:latin typeface="Segoe UI Light"/>
                <a:ea typeface="+mn-lt"/>
                <a:cs typeface="+mn-lt"/>
              </a:rPr>
              <a:t>	if product 𝑗∈𝐽 is offered to customer 𝑖∈𝐼, and 0 	otherwise.</a:t>
            </a:r>
            <a:endParaRPr lang="en-US" dirty="0">
              <a:latin typeface="Segoe UI Light"/>
              <a:ea typeface="+mn-lt"/>
              <a:cs typeface="+mn-lt"/>
            </a:endParaRPr>
          </a:p>
        </p:txBody>
      </p:sp>
      <p:pic>
        <p:nvPicPr>
          <p:cNvPr id="8" name="Picture 7">
            <a:extLst>
              <a:ext uri="{FF2B5EF4-FFF2-40B4-BE49-F238E27FC236}">
                <a16:creationId xmlns:a16="http://schemas.microsoft.com/office/drawing/2014/main" id="{5FFC0805-CBD0-3E40-8969-0540D165C2A7}"/>
              </a:ext>
            </a:extLst>
          </p:cNvPr>
          <p:cNvPicPr>
            <a:picLocks noChangeAspect="1"/>
          </p:cNvPicPr>
          <p:nvPr/>
        </p:nvPicPr>
        <p:blipFill>
          <a:blip r:embed="rId2"/>
          <a:stretch>
            <a:fillRect/>
          </a:stretch>
        </p:blipFill>
        <p:spPr>
          <a:xfrm>
            <a:off x="2210054" y="2477786"/>
            <a:ext cx="1968500" cy="673100"/>
          </a:xfrm>
          <a:prstGeom prst="rect">
            <a:avLst/>
          </a:prstGeom>
        </p:spPr>
      </p:pic>
      <p:pic>
        <p:nvPicPr>
          <p:cNvPr id="9" name="Picture 8">
            <a:extLst>
              <a:ext uri="{FF2B5EF4-FFF2-40B4-BE49-F238E27FC236}">
                <a16:creationId xmlns:a16="http://schemas.microsoft.com/office/drawing/2014/main" id="{62B6A469-2B3E-E844-BF52-F13DFE0A8D38}"/>
              </a:ext>
            </a:extLst>
          </p:cNvPr>
          <p:cNvPicPr>
            <a:picLocks noChangeAspect="1"/>
          </p:cNvPicPr>
          <p:nvPr/>
        </p:nvPicPr>
        <p:blipFill>
          <a:blip r:embed="rId3"/>
          <a:stretch>
            <a:fillRect/>
          </a:stretch>
        </p:blipFill>
        <p:spPr>
          <a:xfrm>
            <a:off x="7915476" y="2583850"/>
            <a:ext cx="1905000" cy="673100"/>
          </a:xfrm>
          <a:prstGeom prst="rect">
            <a:avLst/>
          </a:prstGeom>
        </p:spPr>
      </p:pic>
      <p:pic>
        <p:nvPicPr>
          <p:cNvPr id="10" name="Picture 9">
            <a:extLst>
              <a:ext uri="{FF2B5EF4-FFF2-40B4-BE49-F238E27FC236}">
                <a16:creationId xmlns:a16="http://schemas.microsoft.com/office/drawing/2014/main" id="{6D234671-F979-9E4B-9A81-CC008DA000A6}"/>
              </a:ext>
            </a:extLst>
          </p:cNvPr>
          <p:cNvPicPr>
            <a:picLocks noChangeAspect="1"/>
          </p:cNvPicPr>
          <p:nvPr/>
        </p:nvPicPr>
        <p:blipFill>
          <a:blip r:embed="rId4"/>
          <a:stretch>
            <a:fillRect/>
          </a:stretch>
        </p:blipFill>
        <p:spPr>
          <a:xfrm>
            <a:off x="2108454" y="4555624"/>
            <a:ext cx="2171700" cy="673100"/>
          </a:xfrm>
          <a:prstGeom prst="rect">
            <a:avLst/>
          </a:prstGeom>
        </p:spPr>
      </p:pic>
      <p:pic>
        <p:nvPicPr>
          <p:cNvPr id="11" name="Picture 10">
            <a:extLst>
              <a:ext uri="{FF2B5EF4-FFF2-40B4-BE49-F238E27FC236}">
                <a16:creationId xmlns:a16="http://schemas.microsoft.com/office/drawing/2014/main" id="{DFF62041-F2B0-254E-B436-F0ED0520ABBC}"/>
              </a:ext>
            </a:extLst>
          </p:cNvPr>
          <p:cNvPicPr>
            <a:picLocks noChangeAspect="1"/>
          </p:cNvPicPr>
          <p:nvPr/>
        </p:nvPicPr>
        <p:blipFill>
          <a:blip r:embed="rId5"/>
          <a:stretch>
            <a:fillRect/>
          </a:stretch>
        </p:blipFill>
        <p:spPr>
          <a:xfrm>
            <a:off x="7162116" y="4581024"/>
            <a:ext cx="3632200" cy="647700"/>
          </a:xfrm>
          <a:prstGeom prst="rect">
            <a:avLst/>
          </a:prstGeom>
        </p:spPr>
      </p:pic>
    </p:spTree>
    <p:extLst>
      <p:ext uri="{BB962C8B-B14F-4D97-AF65-F5344CB8AC3E}">
        <p14:creationId xmlns:p14="http://schemas.microsoft.com/office/powerpoint/2010/main" val="186823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BFBE-D7C0-4715-A2E3-ECC7303CF874}"/>
              </a:ext>
            </a:extLst>
          </p:cNvPr>
          <p:cNvSpPr>
            <a:spLocks noGrp="1"/>
          </p:cNvSpPr>
          <p:nvPr>
            <p:ph type="title"/>
          </p:nvPr>
        </p:nvSpPr>
        <p:spPr/>
        <p:txBody>
          <a:bodyPr>
            <a:normAutofit/>
          </a:bodyPr>
          <a:lstStyle/>
          <a:p>
            <a:r>
              <a:rPr lang="en-US" dirty="0">
                <a:cs typeface="Segoe UI Light"/>
              </a:rPr>
              <a:t>Basic/Naive Formulation: Objective Function</a:t>
            </a:r>
            <a:endParaRPr lang="en-US" dirty="0"/>
          </a:p>
        </p:txBody>
      </p:sp>
      <p:sp>
        <p:nvSpPr>
          <p:cNvPr id="15" name="TextBox 14">
            <a:extLst>
              <a:ext uri="{FF2B5EF4-FFF2-40B4-BE49-F238E27FC236}">
                <a16:creationId xmlns:a16="http://schemas.microsoft.com/office/drawing/2014/main" id="{BE5ABAD6-991C-4754-9A91-1913F74EC5CF}"/>
              </a:ext>
            </a:extLst>
          </p:cNvPr>
          <p:cNvSpPr txBox="1"/>
          <p:nvPr/>
        </p:nvSpPr>
        <p:spPr>
          <a:xfrm>
            <a:off x="1308060" y="1857857"/>
            <a:ext cx="937935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accent2">
                    <a:lumMod val="75000"/>
                  </a:schemeClr>
                </a:solidFill>
                <a:latin typeface="Segoe UI Light"/>
                <a:ea typeface="+mn-lt"/>
                <a:cs typeface="+mn-lt"/>
              </a:rPr>
              <a:t>Total profit</a:t>
            </a:r>
            <a:r>
              <a:rPr lang="en-US" sz="1600" dirty="0">
                <a:solidFill>
                  <a:schemeClr val="accent2">
                    <a:lumMod val="75000"/>
                  </a:schemeClr>
                </a:solidFill>
                <a:latin typeface="Segoe UI Light"/>
                <a:ea typeface="+mn-lt"/>
                <a:cs typeface="+mn-lt"/>
              </a:rPr>
              <a:t>.</a:t>
            </a:r>
            <a:r>
              <a:rPr lang="en-US" sz="1600" dirty="0">
                <a:latin typeface="Segoe UI Light"/>
                <a:ea typeface="+mn-lt"/>
                <a:cs typeface="+mn-lt"/>
              </a:rPr>
              <a:t> </a:t>
            </a:r>
            <a:endParaRPr lang="en-US" dirty="0">
              <a:latin typeface="Segoe UI Light"/>
              <a:ea typeface="+mn-lt"/>
              <a:cs typeface="+mn-lt"/>
            </a:endParaRPr>
          </a:p>
          <a:p>
            <a:endParaRPr lang="en-US" sz="1600" dirty="0">
              <a:latin typeface="Segoe UI Light"/>
              <a:ea typeface="+mn-lt"/>
              <a:cs typeface="+mn-lt"/>
            </a:endParaRPr>
          </a:p>
          <a:p>
            <a:r>
              <a:rPr lang="en-US" sz="1600" dirty="0">
                <a:latin typeface="Segoe UI Light"/>
                <a:ea typeface="+mn-lt"/>
                <a:cs typeface="+mn-lt"/>
              </a:rPr>
              <a:t>Maximize total expected profit from marketing campaign limited by the budget.</a:t>
            </a:r>
            <a:endParaRPr lang="en-US" dirty="0">
              <a:latin typeface="Segoe UI Light"/>
              <a:ea typeface="+mn-lt"/>
              <a:cs typeface="+mn-lt"/>
            </a:endParaRPr>
          </a:p>
        </p:txBody>
      </p:sp>
      <p:pic>
        <p:nvPicPr>
          <p:cNvPr id="3" name="Picture 2">
            <a:extLst>
              <a:ext uri="{FF2B5EF4-FFF2-40B4-BE49-F238E27FC236}">
                <a16:creationId xmlns:a16="http://schemas.microsoft.com/office/drawing/2014/main" id="{A2A1D4AA-599F-144B-8CF5-DFE4DA441DC9}"/>
              </a:ext>
            </a:extLst>
          </p:cNvPr>
          <p:cNvPicPr>
            <a:picLocks noChangeAspect="1"/>
          </p:cNvPicPr>
          <p:nvPr/>
        </p:nvPicPr>
        <p:blipFill>
          <a:blip r:embed="rId2"/>
          <a:stretch>
            <a:fillRect/>
          </a:stretch>
        </p:blipFill>
        <p:spPr>
          <a:xfrm>
            <a:off x="4111117" y="3158017"/>
            <a:ext cx="3969766" cy="1289670"/>
          </a:xfrm>
          <a:prstGeom prst="rect">
            <a:avLst/>
          </a:prstGeom>
        </p:spPr>
      </p:pic>
    </p:spTree>
    <p:extLst>
      <p:ext uri="{BB962C8B-B14F-4D97-AF65-F5344CB8AC3E}">
        <p14:creationId xmlns:p14="http://schemas.microsoft.com/office/powerpoint/2010/main" val="374786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9F16-A440-7843-86BC-3EF9D63D7BEF}"/>
              </a:ext>
            </a:extLst>
          </p:cNvPr>
          <p:cNvSpPr>
            <a:spLocks noGrp="1"/>
          </p:cNvSpPr>
          <p:nvPr>
            <p:ph type="title"/>
          </p:nvPr>
        </p:nvSpPr>
        <p:spPr>
          <a:xfrm>
            <a:off x="521207" y="448056"/>
            <a:ext cx="9580736" cy="640080"/>
          </a:xfrm>
        </p:spPr>
        <p:txBody>
          <a:bodyPr>
            <a:noAutofit/>
          </a:bodyPr>
          <a:lstStyle/>
          <a:p>
            <a:r>
              <a:rPr lang="en-US" dirty="0"/>
              <a:t>Why do we need a better method than the Naïve Model?</a:t>
            </a:r>
          </a:p>
        </p:txBody>
      </p:sp>
      <p:sp>
        <p:nvSpPr>
          <p:cNvPr id="3" name="Content Placeholder 2">
            <a:extLst>
              <a:ext uri="{FF2B5EF4-FFF2-40B4-BE49-F238E27FC236}">
                <a16:creationId xmlns:a16="http://schemas.microsoft.com/office/drawing/2014/main" id="{0FDB7F8E-3CD2-C844-B726-1D7952F0A548}"/>
              </a:ext>
            </a:extLst>
          </p:cNvPr>
          <p:cNvSpPr>
            <a:spLocks noGrp="1"/>
          </p:cNvSpPr>
          <p:nvPr>
            <p:ph sz="quarter" idx="10"/>
          </p:nvPr>
        </p:nvSpPr>
        <p:spPr>
          <a:xfrm>
            <a:off x="1365939" y="1764792"/>
            <a:ext cx="7891272" cy="3977640"/>
          </a:xfrm>
        </p:spPr>
        <p:txBody>
          <a:bodyPr>
            <a:normAutofit/>
          </a:bodyPr>
          <a:lstStyle/>
          <a:p>
            <a:pPr marL="285750" indent="-285750">
              <a:buFont typeface="Arial" panose="020B0604020202020204" pitchFamily="34" charset="0"/>
              <a:buChar char="•"/>
            </a:pPr>
            <a:r>
              <a:rPr lang="en-IN" sz="1600" dirty="0">
                <a:solidFill>
                  <a:schemeClr val="tx1"/>
                </a:solidFill>
                <a:latin typeface="+mj-lt"/>
              </a:rPr>
              <a:t>The ideal formulation is difficult to solve because of its scale. For 1 million customers and 10 products there are 10-million integer variables </a:t>
            </a:r>
            <a:r>
              <a:rPr lang="en-IN" sz="1600" dirty="0" err="1">
                <a:solidFill>
                  <a:schemeClr val="tx1"/>
                </a:solidFill>
                <a:latin typeface="+mj-lt"/>
              </a:rPr>
              <a:t>y</a:t>
            </a:r>
            <a:r>
              <a:rPr lang="en-IN" sz="1600" baseline="-25000" dirty="0" err="1">
                <a:solidFill>
                  <a:schemeClr val="tx1"/>
                </a:solidFill>
                <a:latin typeface="+mj-lt"/>
              </a:rPr>
              <a:t>ij</a:t>
            </a:r>
            <a:r>
              <a:rPr lang="en-IN" sz="1600" dirty="0">
                <a:solidFill>
                  <a:schemeClr val="tx1"/>
                </a:solidFill>
                <a:latin typeface="+mj-lt"/>
              </a:rPr>
              <a:t>, this yields 2</a:t>
            </a:r>
            <a:r>
              <a:rPr lang="en-IN" sz="1600" baseline="30000" dirty="0">
                <a:solidFill>
                  <a:schemeClr val="tx1"/>
                </a:solidFill>
                <a:latin typeface="+mj-lt"/>
              </a:rPr>
              <a:t>10,000,000</a:t>
            </a:r>
            <a:r>
              <a:rPr lang="en-IN" sz="1600" dirty="0">
                <a:solidFill>
                  <a:schemeClr val="tx1"/>
                </a:solidFill>
                <a:latin typeface="+mj-lt"/>
              </a:rPr>
              <a:t> possible customer-offer combinations. </a:t>
            </a:r>
          </a:p>
          <a:p>
            <a:pPr marL="285750" indent="-285750">
              <a:buFont typeface="Arial" panose="020B0604020202020204" pitchFamily="34" charset="0"/>
              <a:buChar char="•"/>
            </a:pPr>
            <a:r>
              <a:rPr lang="en-IN" sz="1600" dirty="0">
                <a:solidFill>
                  <a:schemeClr val="tx1"/>
                </a:solidFill>
                <a:latin typeface="+mj-lt"/>
              </a:rPr>
              <a:t>Using standard optimization methods, a problem of this size can, in principle, result in a branch and cut tree of as many nodes. </a:t>
            </a:r>
          </a:p>
          <a:p>
            <a:pPr marL="285750" indent="-285750">
              <a:buFont typeface="Arial" panose="020B0604020202020204" pitchFamily="34" charset="0"/>
              <a:buChar char="•"/>
            </a:pPr>
            <a:r>
              <a:rPr lang="en-IN" sz="1600" dirty="0">
                <a:solidFill>
                  <a:schemeClr val="tx1"/>
                </a:solidFill>
                <a:latin typeface="+mj-lt"/>
              </a:rPr>
              <a:t>Thus, problems of this size are extremely difficult to solve, so we need a better solution than the naïve method. So, we use set-covering formulation method to approach this problem in a more efficient manner. </a:t>
            </a:r>
            <a:endParaRPr lang="en-US" sz="1600" dirty="0">
              <a:solidFill>
                <a:schemeClr val="tx1"/>
              </a:solidFill>
              <a:latin typeface="+mj-lt"/>
            </a:endParaRPr>
          </a:p>
        </p:txBody>
      </p:sp>
    </p:spTree>
    <p:extLst>
      <p:ext uri="{BB962C8B-B14F-4D97-AF65-F5344CB8AC3E}">
        <p14:creationId xmlns:p14="http://schemas.microsoft.com/office/powerpoint/2010/main" val="671957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a:cs typeface="Segoe UI Light"/>
              </a:rPr>
              <a:t>Set-Covering Formulation Approach</a:t>
            </a:r>
            <a:endParaRPr lang="en-US" dirty="0"/>
          </a:p>
        </p:txBody>
      </p:sp>
      <p:grpSp>
        <p:nvGrpSpPr>
          <p:cNvPr id="18" name="Group 17" descr="Small circle with number 1 inside  indicating step 1"/>
          <p:cNvGrpSpPr/>
          <p:nvPr/>
        </p:nvGrpSpPr>
        <p:grpSpPr bwMode="blackWhite">
          <a:xfrm>
            <a:off x="689208" y="1572760"/>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lIns="91440" tIns="45720" rIns="91440" bIns="45720" rtlCol="0" anchor="t">
              <a:spAutoFit/>
            </a:bodyPr>
            <a:lstStyle/>
            <a:p>
              <a:pPr algn="ctr"/>
              <a:endParaRPr lang="en-US">
                <a:solidFill>
                  <a:schemeClr val="bg1"/>
                </a:solidFill>
                <a:latin typeface="Segoe UI Semibold" panose="020B0702040204020203" pitchFamily="34" charset="0"/>
                <a:cs typeface="Segoe UI Semibold" panose="020B0702040204020203" pitchFamily="34" charset="0"/>
              </a:endParaRPr>
            </a:p>
          </p:txBody>
        </p:sp>
      </p:grpSp>
      <p:sp>
        <p:nvSpPr>
          <p:cNvPr id="21" name="Content Placeholder 17"/>
          <p:cNvSpPr txBox="1">
            <a:spLocks/>
          </p:cNvSpPr>
          <p:nvPr/>
        </p:nvSpPr>
        <p:spPr>
          <a:xfrm>
            <a:off x="1401229" y="1544008"/>
            <a:ext cx="4524083" cy="1349791"/>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spcAft>
                <a:spcPts val="300"/>
              </a:spcAft>
              <a:buNone/>
              <a:defRPr/>
            </a:pPr>
            <a:r>
              <a:rPr lang="en-US" dirty="0">
                <a:solidFill>
                  <a:schemeClr val="tx1"/>
                </a:solidFill>
                <a:cs typeface="Segoe UI"/>
              </a:rPr>
              <a:t>We divide the problem into two individual problems.</a:t>
            </a:r>
            <a:br>
              <a:rPr lang="en-US" dirty="0">
                <a:solidFill>
                  <a:schemeClr val="tx1"/>
                </a:solidFill>
                <a:cs typeface="Segoe UI"/>
              </a:rPr>
            </a:br>
            <a:br>
              <a:rPr lang="en-US" dirty="0">
                <a:solidFill>
                  <a:schemeClr val="tx1"/>
                </a:solidFill>
                <a:cs typeface="Segoe UI"/>
              </a:rPr>
            </a:br>
            <a:r>
              <a:rPr lang="en-US" dirty="0">
                <a:solidFill>
                  <a:schemeClr val="tx1"/>
                </a:solidFill>
                <a:cs typeface="Segoe UI"/>
              </a:rPr>
              <a:t>    a. Tactical Model Formulation</a:t>
            </a:r>
          </a:p>
          <a:p>
            <a:pPr marL="0" indent="0" algn="just">
              <a:lnSpc>
                <a:spcPct val="100000"/>
              </a:lnSpc>
              <a:spcBef>
                <a:spcPts val="300"/>
              </a:spcBef>
              <a:spcAft>
                <a:spcPts val="300"/>
              </a:spcAft>
              <a:buNone/>
              <a:defRPr/>
            </a:pPr>
            <a:r>
              <a:rPr lang="en-US" dirty="0">
                <a:solidFill>
                  <a:schemeClr val="tx1"/>
                </a:solidFill>
                <a:cs typeface="Segoe UI"/>
              </a:rPr>
              <a:t>    b. Operational Model Formulation</a:t>
            </a:r>
          </a:p>
        </p:txBody>
      </p:sp>
      <p:sp>
        <p:nvSpPr>
          <p:cNvPr id="36" name="Content Placeholder 17"/>
          <p:cNvSpPr txBox="1">
            <a:spLocks/>
          </p:cNvSpPr>
          <p:nvPr/>
        </p:nvSpPr>
        <p:spPr>
          <a:xfrm>
            <a:off x="6819685" y="1609484"/>
            <a:ext cx="2717494" cy="102202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300"/>
              </a:spcBef>
              <a:spcAft>
                <a:spcPts val="300"/>
              </a:spcAft>
              <a:buNone/>
              <a:defRPr/>
            </a:pPr>
            <a:endParaRPr lang="en-US" dirty="0">
              <a:solidFill>
                <a:schemeClr val="tx1"/>
              </a:solidFill>
              <a:latin typeface="Segoe UI"/>
              <a:cs typeface="Segoe UI"/>
            </a:endParaRPr>
          </a:p>
        </p:txBody>
      </p:sp>
      <p:grpSp>
        <p:nvGrpSpPr>
          <p:cNvPr id="22" name="Group 21" descr="Small circle with number 3 inside  indicating step 3"/>
          <p:cNvGrpSpPr/>
          <p:nvPr/>
        </p:nvGrpSpPr>
        <p:grpSpPr bwMode="blackWhite">
          <a:xfrm>
            <a:off x="706725" y="3832011"/>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lIns="91440" tIns="45720" rIns="91440" bIns="45720" rtlCol="0" anchor="t">
              <a:spAutoFit/>
            </a:bodyPr>
            <a:lstStyle/>
            <a:p>
              <a:pPr algn="ctr"/>
              <a:endParaRPr lang="en-US">
                <a:solidFill>
                  <a:schemeClr val="bg1"/>
                </a:solidFill>
                <a:latin typeface="Segoe UI Semibold" panose="020B0702040204020203" pitchFamily="34" charset="0"/>
                <a:cs typeface="Segoe UI Semibold" panose="020B0702040204020203" pitchFamily="34" charset="0"/>
              </a:endParaRPr>
            </a:p>
          </p:txBody>
        </p:sp>
      </p:grpSp>
      <p:sp>
        <p:nvSpPr>
          <p:cNvPr id="32" name="Content Placeholder 17"/>
          <p:cNvSpPr txBox="1">
            <a:spLocks/>
          </p:cNvSpPr>
          <p:nvPr/>
        </p:nvSpPr>
        <p:spPr>
          <a:xfrm>
            <a:off x="1231686" y="3860172"/>
            <a:ext cx="4460459" cy="76114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en-US" dirty="0">
                <a:solidFill>
                  <a:schemeClr val="tx1"/>
                </a:solidFill>
                <a:ea typeface="+mn-lt"/>
                <a:cs typeface="+mn-lt"/>
              </a:rPr>
              <a:t>We create clusters of customers based on individual expected profit parameters, which can be computed using predictive models. We use K-Means for clustering the customers.</a:t>
            </a:r>
            <a:endParaRPr lang="en-US" dirty="0">
              <a:solidFill>
                <a:schemeClr val="tx1"/>
              </a:solidFill>
              <a:cs typeface="Segoe UI"/>
            </a:endParaRPr>
          </a:p>
        </p:txBody>
      </p:sp>
      <p:grpSp>
        <p:nvGrpSpPr>
          <p:cNvPr id="37" name="Group 36" descr="Small circle with number 4 inside  indicating step 4"/>
          <p:cNvGrpSpPr/>
          <p:nvPr/>
        </p:nvGrpSpPr>
        <p:grpSpPr bwMode="blackWhite">
          <a:xfrm>
            <a:off x="689208" y="4673505"/>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lIns="91440" tIns="45720" rIns="91440" bIns="45720" rtlCol="0" anchor="t">
              <a:spAutoFit/>
            </a:bodyPr>
            <a:lstStyle/>
            <a:p>
              <a:pPr algn="ctr"/>
              <a:endParaRPr lang="en-US">
                <a:solidFill>
                  <a:schemeClr val="bg1"/>
                </a:solidFill>
                <a:latin typeface="Segoe UI Semibold" panose="020B0702040204020203" pitchFamily="34" charset="0"/>
                <a:cs typeface="Segoe UI Semibold" panose="020B0702040204020203" pitchFamily="34" charset="0"/>
              </a:endParaRPr>
            </a:p>
          </p:txBody>
        </p:sp>
      </p:grpSp>
      <p:sp>
        <p:nvSpPr>
          <p:cNvPr id="40" name="Content Placeholder 17"/>
          <p:cNvSpPr txBox="1">
            <a:spLocks/>
          </p:cNvSpPr>
          <p:nvPr/>
        </p:nvSpPr>
        <p:spPr>
          <a:xfrm>
            <a:off x="1214169" y="4713698"/>
            <a:ext cx="4504252" cy="141312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2000"/>
              </a:spcAft>
              <a:buNone/>
              <a:defRPr/>
            </a:pPr>
            <a:r>
              <a:rPr lang="en-US" dirty="0">
                <a:solidFill>
                  <a:schemeClr val="tx1"/>
                </a:solidFill>
                <a:latin typeface="Segoe UI"/>
                <a:cs typeface="Segoe UI"/>
              </a:rPr>
              <a:t>By clustering, we can formulate the problem as a Linear Programming Problem by identifying the proportion within each cluster for each product that will maximize the return considering the constraints, instead of  assigning offers to individual customers</a:t>
            </a:r>
            <a:endParaRPr lang="en-US" dirty="0">
              <a:solidFill>
                <a:schemeClr val="tx1"/>
              </a:solidFill>
              <a:cs typeface="Segoe UI"/>
            </a:endParaRPr>
          </a:p>
        </p:txBody>
      </p:sp>
      <p:sp>
        <p:nvSpPr>
          <p:cNvPr id="5" name="TextBox 4">
            <a:extLst>
              <a:ext uri="{FF2B5EF4-FFF2-40B4-BE49-F238E27FC236}">
                <a16:creationId xmlns:a16="http://schemas.microsoft.com/office/drawing/2014/main" id="{C1353D03-788E-432A-AE08-111ED71CD9FE}"/>
              </a:ext>
            </a:extLst>
          </p:cNvPr>
          <p:cNvSpPr txBox="1"/>
          <p:nvPr/>
        </p:nvSpPr>
        <p:spPr>
          <a:xfrm>
            <a:off x="1229711" y="32182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D24726"/>
                </a:solidFill>
              </a:rPr>
              <a:t>Tactical Formulation</a:t>
            </a:r>
            <a:endParaRPr lang="en-US">
              <a:solidFill>
                <a:srgbClr val="D24726"/>
              </a:solidFill>
              <a:cs typeface="Segoe UI"/>
            </a:endParaRPr>
          </a:p>
        </p:txBody>
      </p:sp>
      <p:grpSp>
        <p:nvGrpSpPr>
          <p:cNvPr id="26" name="Group 25" descr="Small circle with number 3 inside  indicating step 3">
            <a:extLst>
              <a:ext uri="{FF2B5EF4-FFF2-40B4-BE49-F238E27FC236}">
                <a16:creationId xmlns:a16="http://schemas.microsoft.com/office/drawing/2014/main" id="{ED9476F4-FA93-487E-B1D7-28B027DE5F2A}"/>
              </a:ext>
            </a:extLst>
          </p:cNvPr>
          <p:cNvGrpSpPr/>
          <p:nvPr/>
        </p:nvGrpSpPr>
        <p:grpSpPr bwMode="blackWhite">
          <a:xfrm>
            <a:off x="6277206" y="3909175"/>
            <a:ext cx="558179" cy="409838"/>
            <a:chOff x="6953426" y="711274"/>
            <a:chExt cx="558179" cy="409838"/>
          </a:xfrm>
        </p:grpSpPr>
        <p:sp>
          <p:nvSpPr>
            <p:cNvPr id="27" name="Oval 26" descr="Small circle">
              <a:extLst>
                <a:ext uri="{FF2B5EF4-FFF2-40B4-BE49-F238E27FC236}">
                  <a16:creationId xmlns:a16="http://schemas.microsoft.com/office/drawing/2014/main" id="{E76064EA-9986-4946-92E2-CDD2951CCDF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descr="Number 3">
              <a:extLst>
                <a:ext uri="{FF2B5EF4-FFF2-40B4-BE49-F238E27FC236}">
                  <a16:creationId xmlns:a16="http://schemas.microsoft.com/office/drawing/2014/main" id="{5F8CACE5-7012-49DB-9F3D-EC41932A8048}"/>
                </a:ext>
              </a:extLst>
            </p:cNvPr>
            <p:cNvSpPr txBox="1">
              <a:spLocks noChangeAspect="1"/>
            </p:cNvSpPr>
            <p:nvPr/>
          </p:nvSpPr>
          <p:spPr bwMode="blackWhite">
            <a:xfrm>
              <a:off x="6953426" y="727564"/>
              <a:ext cx="558179" cy="369332"/>
            </a:xfrm>
            <a:prstGeom prst="rect">
              <a:avLst/>
            </a:prstGeom>
            <a:noFill/>
          </p:spPr>
          <p:txBody>
            <a:bodyPr wrap="square" lIns="91440" tIns="45720" rIns="91440" bIns="45720" rtlCol="0" anchor="t">
              <a:spAutoFit/>
            </a:bodyPr>
            <a:lstStyle/>
            <a:p>
              <a:pPr algn="ctr"/>
              <a:endParaRPr lang="en-US">
                <a:solidFill>
                  <a:schemeClr val="bg1"/>
                </a:solidFill>
                <a:latin typeface="Segoe UI Semibold" panose="020B0702040204020203" pitchFamily="34" charset="0"/>
                <a:cs typeface="Segoe UI Semibold" panose="020B0702040204020203" pitchFamily="34" charset="0"/>
              </a:endParaRPr>
            </a:p>
          </p:txBody>
        </p:sp>
      </p:grpSp>
      <p:sp>
        <p:nvSpPr>
          <p:cNvPr id="31" name="Content Placeholder 17">
            <a:extLst>
              <a:ext uri="{FF2B5EF4-FFF2-40B4-BE49-F238E27FC236}">
                <a16:creationId xmlns:a16="http://schemas.microsoft.com/office/drawing/2014/main" id="{DFE977DC-6A06-4C8E-A662-9F647BDD2ADD}"/>
              </a:ext>
            </a:extLst>
          </p:cNvPr>
          <p:cNvSpPr txBox="1">
            <a:spLocks/>
          </p:cNvSpPr>
          <p:nvPr/>
        </p:nvSpPr>
        <p:spPr>
          <a:xfrm>
            <a:off x="6802167" y="3937336"/>
            <a:ext cx="4460459" cy="76114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600"/>
              </a:spcAft>
              <a:buNone/>
              <a:defRPr/>
            </a:pPr>
            <a:r>
              <a:rPr lang="en-US" dirty="0">
                <a:solidFill>
                  <a:schemeClr val="tx1"/>
                </a:solidFill>
                <a:latin typeface="Segoe UI"/>
                <a:cs typeface="Segoe UI"/>
              </a:rPr>
              <a:t>Here, we determine the product offers for individual customers</a:t>
            </a:r>
            <a:endParaRPr lang="en-US" dirty="0">
              <a:solidFill>
                <a:schemeClr val="tx1"/>
              </a:solidFill>
              <a:cs typeface="Segoe UI"/>
            </a:endParaRPr>
          </a:p>
        </p:txBody>
      </p:sp>
      <p:grpSp>
        <p:nvGrpSpPr>
          <p:cNvPr id="41" name="Group 40" descr="Small circle with number 4 inside  indicating step 4">
            <a:extLst>
              <a:ext uri="{FF2B5EF4-FFF2-40B4-BE49-F238E27FC236}">
                <a16:creationId xmlns:a16="http://schemas.microsoft.com/office/drawing/2014/main" id="{8E63C44C-F8C0-4BF6-85A8-D3C2FCE8FEDC}"/>
              </a:ext>
            </a:extLst>
          </p:cNvPr>
          <p:cNvGrpSpPr/>
          <p:nvPr/>
        </p:nvGrpSpPr>
        <p:grpSpPr bwMode="blackWhite">
          <a:xfrm>
            <a:off x="6303482" y="4633148"/>
            <a:ext cx="558179" cy="409838"/>
            <a:chOff x="6953426" y="711274"/>
            <a:chExt cx="558179" cy="409838"/>
          </a:xfrm>
        </p:grpSpPr>
        <p:sp>
          <p:nvSpPr>
            <p:cNvPr id="42" name="Oval 41" descr="Small circle">
              <a:extLst>
                <a:ext uri="{FF2B5EF4-FFF2-40B4-BE49-F238E27FC236}">
                  <a16:creationId xmlns:a16="http://schemas.microsoft.com/office/drawing/2014/main" id="{02D6A9A6-12C9-4F0A-B0D6-84DD8429EFF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Number 4">
              <a:extLst>
                <a:ext uri="{FF2B5EF4-FFF2-40B4-BE49-F238E27FC236}">
                  <a16:creationId xmlns:a16="http://schemas.microsoft.com/office/drawing/2014/main" id="{3883637F-E0A9-4286-9A9F-F5D01FFB95FF}"/>
                </a:ext>
              </a:extLst>
            </p:cNvPr>
            <p:cNvSpPr txBox="1">
              <a:spLocks noChangeAspect="1"/>
            </p:cNvSpPr>
            <p:nvPr/>
          </p:nvSpPr>
          <p:spPr bwMode="blackWhite">
            <a:xfrm>
              <a:off x="6953426" y="727564"/>
              <a:ext cx="558179" cy="369332"/>
            </a:xfrm>
            <a:prstGeom prst="rect">
              <a:avLst/>
            </a:prstGeom>
            <a:noFill/>
          </p:spPr>
          <p:txBody>
            <a:bodyPr wrap="square" lIns="91440" tIns="45720" rIns="91440" bIns="45720" rtlCol="0" anchor="t">
              <a:spAutoFit/>
            </a:bodyPr>
            <a:lstStyle/>
            <a:p>
              <a:pPr algn="ctr"/>
              <a:endParaRPr lang="en-US">
                <a:solidFill>
                  <a:schemeClr val="bg1"/>
                </a:solidFill>
                <a:latin typeface="Segoe UI Semibold" panose="020B0702040204020203" pitchFamily="34" charset="0"/>
                <a:cs typeface="Segoe UI Semibold" panose="020B0702040204020203" pitchFamily="34" charset="0"/>
              </a:endParaRPr>
            </a:p>
          </p:txBody>
        </p:sp>
      </p:grpSp>
      <p:sp>
        <p:nvSpPr>
          <p:cNvPr id="44" name="Content Placeholder 17">
            <a:extLst>
              <a:ext uri="{FF2B5EF4-FFF2-40B4-BE49-F238E27FC236}">
                <a16:creationId xmlns:a16="http://schemas.microsoft.com/office/drawing/2014/main" id="{98CF2B5E-17D5-4CC4-B727-D639D800FA24}"/>
              </a:ext>
            </a:extLst>
          </p:cNvPr>
          <p:cNvSpPr txBox="1">
            <a:spLocks/>
          </p:cNvSpPr>
          <p:nvPr/>
        </p:nvSpPr>
        <p:spPr>
          <a:xfrm>
            <a:off x="6828444" y="4673341"/>
            <a:ext cx="4504252" cy="1413124"/>
          </a:xfrm>
          <a:prstGeom prst="rect">
            <a:avLst/>
          </a:prstGeom>
        </p:spPr>
        <p:txBody>
          <a:bodyPr vert="horz" lIns="91440" tIns="45720" rIns="91440" bIns="45720" rtlCol="0" anchor="t">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2000"/>
              </a:spcAft>
              <a:buNone/>
              <a:defRPr/>
            </a:pPr>
            <a:r>
              <a:rPr lang="en-US" dirty="0">
                <a:solidFill>
                  <a:schemeClr val="tx1"/>
                </a:solidFill>
                <a:latin typeface="Segoe UI"/>
                <a:cs typeface="Segoe UI"/>
              </a:rPr>
              <a:t>We use estimated expected profits and output of tactical formulation as the inputs to operational formulation. We use this information to assign the products to individual customers within each cluster.</a:t>
            </a:r>
            <a:endParaRPr lang="en-US" dirty="0">
              <a:solidFill>
                <a:schemeClr val="tx1"/>
              </a:solidFill>
              <a:cs typeface="Segoe UI"/>
            </a:endParaRPr>
          </a:p>
        </p:txBody>
      </p:sp>
      <p:sp>
        <p:nvSpPr>
          <p:cNvPr id="45" name="TextBox 44">
            <a:extLst>
              <a:ext uri="{FF2B5EF4-FFF2-40B4-BE49-F238E27FC236}">
                <a16:creationId xmlns:a16="http://schemas.microsoft.com/office/drawing/2014/main" id="{15A0C792-E6E5-4E32-AAC1-1063EEDB138A}"/>
              </a:ext>
            </a:extLst>
          </p:cNvPr>
          <p:cNvSpPr txBox="1"/>
          <p:nvPr/>
        </p:nvSpPr>
        <p:spPr>
          <a:xfrm>
            <a:off x="6553768" y="3278218"/>
            <a:ext cx="36103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D24726"/>
                </a:solidFill>
              </a:rPr>
              <a:t>Operational Model Formulation</a:t>
            </a:r>
            <a:endParaRPr lang="en-US" dirty="0"/>
          </a:p>
        </p:txBody>
      </p:sp>
      <p:cxnSp>
        <p:nvCxnSpPr>
          <p:cNvPr id="2" name="Straight Arrow Connector 1">
            <a:extLst>
              <a:ext uri="{FF2B5EF4-FFF2-40B4-BE49-F238E27FC236}">
                <a16:creationId xmlns:a16="http://schemas.microsoft.com/office/drawing/2014/main" id="{BCC3D795-D803-401D-AE3A-7329FCCD2082}"/>
              </a:ext>
            </a:extLst>
          </p:cNvPr>
          <p:cNvCxnSpPr/>
          <p:nvPr/>
        </p:nvCxnSpPr>
        <p:spPr>
          <a:xfrm flipV="1">
            <a:off x="709914" y="2981445"/>
            <a:ext cx="10716226" cy="964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3" name="Straight Arrow Connector 2">
            <a:extLst>
              <a:ext uri="{FF2B5EF4-FFF2-40B4-BE49-F238E27FC236}">
                <a16:creationId xmlns:a16="http://schemas.microsoft.com/office/drawing/2014/main" id="{80B47E42-0EE4-44F5-92A0-31FA1967A071}"/>
              </a:ext>
            </a:extLst>
          </p:cNvPr>
          <p:cNvCxnSpPr>
            <a:cxnSpLocks/>
          </p:cNvCxnSpPr>
          <p:nvPr/>
        </p:nvCxnSpPr>
        <p:spPr>
          <a:xfrm>
            <a:off x="6025672" y="2981445"/>
            <a:ext cx="0" cy="3428499"/>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461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{9CBF83D3-CFF4-490A-9812-6AC8DFCDB291}tf10001108_win32</Template>
  <TotalTime>339</TotalTime>
  <Words>2109</Words>
  <Application>Microsoft Office PowerPoint</Application>
  <PresentationFormat>Widescreen</PresentationFormat>
  <Paragraphs>167</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Nova</vt:lpstr>
      <vt:lpstr>Calibri</vt:lpstr>
      <vt:lpstr>Segoe UI</vt:lpstr>
      <vt:lpstr>Segoe UI Light</vt:lpstr>
      <vt:lpstr>Segoe UI Semibold</vt:lpstr>
      <vt:lpstr>Wingdings</vt:lpstr>
      <vt:lpstr>WelcomeDoc</vt:lpstr>
      <vt:lpstr>Targeted offers for marketing Analysis of different optimization algorithms</vt:lpstr>
      <vt:lpstr>CONTENTS</vt:lpstr>
      <vt:lpstr>Motivating Question…</vt:lpstr>
      <vt:lpstr>Methodologies</vt:lpstr>
      <vt:lpstr>Basic Formulation:</vt:lpstr>
      <vt:lpstr>Basic Formulation: Constraints</vt:lpstr>
      <vt:lpstr>Basic/Naive Formulation: Objective Function</vt:lpstr>
      <vt:lpstr>Why do we need a better method than the Naïve Model?</vt:lpstr>
      <vt:lpstr>Set-Covering Formulation Approach</vt:lpstr>
      <vt:lpstr>Tactical Formulation</vt:lpstr>
      <vt:lpstr>Tactical Formulation: Constraints</vt:lpstr>
      <vt:lpstr>Tactical Formulation: Objective Function</vt:lpstr>
      <vt:lpstr>Operational Model Formulation</vt:lpstr>
      <vt:lpstr>Operational Model Formulation: Constraints</vt:lpstr>
      <vt:lpstr>Operational Model Formulation: Objective Function</vt:lpstr>
      <vt:lpstr>Experimental Parameter Generation</vt:lpstr>
      <vt:lpstr>Business Experiments: Description </vt:lpstr>
      <vt:lpstr>Business Experiments: Results</vt:lpstr>
      <vt:lpstr>Business Experiments: Observations and Conclusion</vt:lpstr>
      <vt:lpstr>Computational Experiments: Description</vt:lpstr>
      <vt:lpstr>Computational Experiments: Results</vt:lpstr>
      <vt:lpstr>Computational Experiments: Results</vt:lpstr>
      <vt:lpstr>Computational Experiments: Results</vt:lpstr>
      <vt:lpstr>Computational Experiments: Results</vt:lpstr>
      <vt:lpstr>Computational Experiments: Results</vt:lpstr>
      <vt:lpstr>Computational Experiments: Observation and Conclusion</vt:lpstr>
      <vt:lpstr>Problem Extension Experiment: Budget Correction</vt:lpstr>
      <vt:lpstr>Budget Correction: Formulation Changes</vt:lpstr>
      <vt:lpstr>Budget Correction: Results</vt:lpstr>
      <vt:lpstr>Conclusion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subject/>
  <dc:creator>Rajesh Sathya Kumar (Student)</dc:creator>
  <cp:keywords/>
  <dc:description/>
  <cp:lastModifiedBy>Rajesh Sathya Kumar (Student)</cp:lastModifiedBy>
  <cp:revision>17</cp:revision>
  <dcterms:created xsi:type="dcterms:W3CDTF">2021-11-17T04:11:31Z</dcterms:created>
  <dcterms:modified xsi:type="dcterms:W3CDTF">2021-11-20T06:51:51Z</dcterms:modified>
  <cp:category/>
</cp:coreProperties>
</file>