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4" r:id="rId8"/>
    <p:sldId id="267" r:id="rId9"/>
    <p:sldId id="268" r:id="rId10"/>
    <p:sldId id="269" r:id="rId11"/>
    <p:sldId id="270" r:id="rId12"/>
    <p:sldId id="275" r:id="rId13"/>
    <p:sldId id="259" r:id="rId14"/>
    <p:sldId id="271" r:id="rId15"/>
    <p:sldId id="266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E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3147E-96B1-4939-A423-6A2743B73196}" v="56" dt="2022-03-22T13:55:04.184"/>
    <p1510:client id="{F762EEFD-3EB2-9543-A333-15FEF48904C1}" v="1" dt="2022-03-19T18:55:56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EB88-5A1B-4D77-BBD9-0C742D6EE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ctr">
              <a:defRPr sz="2800" cap="none" spc="0" baseline="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52BB-A934-4B68-9509-7C5134EC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7EB7-DDD3-476D-8E10-F4354752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E364-1E88-49B4-8304-18187FE0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0634-618B-4933-9F33-B49B72FA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891345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CCB8-FFD8-43E7-96AB-408F2B92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6A5BC-9715-4E22-8302-DCC7A054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37A0-19E2-4CCC-9A90-F9D64F8C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32F-FBC3-4B51-B3D1-4405761E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A103-CE7D-49A5-936F-04069E6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857192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1864B-2536-4C33-AACE-3EFA2C462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29B6-B54F-4812-BF80-E51971F0D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AB54-8902-4D77-8A61-4771E8C7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1EA3-C134-4BFF-BF51-90E0E389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9F2A-4069-4F86-A9ED-3CB67C3B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6924629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08E2-4B34-4096-9DB3-69267375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9892-8866-42A9-9611-7560BF92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3E76-0B5A-442C-8BF0-71D64F0E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270E-6BEF-4AD5-91A3-1BBC7C69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1FB9-4483-43EF-B189-B8753F07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8861668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9629-A39F-4A11-AE87-6912126B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3808-5B48-4FE4-9851-23A38EA0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5398-658F-4700-AB5E-A796F684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7481-3DD4-4668-ABC0-F32154A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0C0D-8DB1-4D34-81E1-0EC17DF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6895943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176F-E035-46A0-984A-092B49DB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B581-E236-4266-A413-8221C6671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7523"/>
            <a:ext cx="5181600" cy="5119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B0AAB-A77A-4A0E-A9FB-2D82A23A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57523"/>
            <a:ext cx="5181600" cy="5119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948A-66F2-4181-891E-9A122A5D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70E5A-148B-4A98-ABF0-7BFE8FBC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28C6A-4AE2-4CB9-9034-37858D7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881198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9E11-A1A7-47B2-9E3E-B60AF0FB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8F3C-A193-4D6D-AFBF-34B085D3B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2512"/>
            <a:ext cx="5157787" cy="507600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1" kern="1200" cap="all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DB37-E812-4CB8-A361-28D1B18B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0112"/>
            <a:ext cx="5157787" cy="462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301FB-39A5-4356-93A9-27B71C4C4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2512"/>
            <a:ext cx="5183188" cy="507600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1" kern="1200" cap="all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DC8C-5A55-47B9-BA7D-C45DA750A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0112"/>
            <a:ext cx="5183188" cy="462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938DC-D3E7-4C00-8D8F-18EE1C3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76911-69F4-45D3-A5FB-B172098D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EDABA-1DE8-4774-887F-D209968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6601173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327A-F9A4-4511-B8FF-8CD14B2D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A2CCB-7DF8-4C99-8EDA-74B16D9B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02511-BF29-4B1B-BF61-2BC5E43F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2DF85-C0AC-49B0-AA88-4A0BEEE9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834434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B6399-B046-4C1D-BE23-B1743341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CAE63-CE6D-47F7-B9BE-37EA934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8A29-2FD7-4B6A-A2F3-144A7D4D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1373419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D444-9C92-4133-8805-45165F4C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3932237" cy="101520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LID4096" sz="2000" b="1" kern="1200" cap="all" spc="1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A7EE-9C60-4713-8F07-EE5F3802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65126"/>
            <a:ext cx="6172200" cy="581183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LID4096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E33B5-9F4D-480B-8BD8-6FF20462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9715"/>
            <a:ext cx="3932237" cy="4617247"/>
          </a:xfrm>
        </p:spPr>
        <p:txBody>
          <a:bodyPr>
            <a:normAutofit/>
          </a:bodyPr>
          <a:lstStyle>
            <a:lvl1pPr marL="5715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5F98-33DB-496A-94C7-BDA9D2B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F6C8E-31B5-4540-B4C2-1166461D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8BFA-FDC0-498F-B769-42FCDA24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605779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E504-7859-42D7-8375-4F960DBF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3932237" cy="101520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LID4096" sz="2000" b="1" kern="1200" cap="all" spc="1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E98FE-93EC-46B6-B0FB-DF4BD5534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65125"/>
            <a:ext cx="6172200" cy="5811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FBC7-7B16-4A4F-AB2E-080313E6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9713"/>
            <a:ext cx="3932237" cy="4617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1BFD-F791-40A5-9FCF-73DEB7BF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C8C53-C364-4689-B56B-EA6B4CD8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3619-4777-493F-80D4-F90CC4C1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704985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B1DCB-6763-42E2-966A-53B4A247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5360-0BC5-47E2-81B7-13136158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7523"/>
            <a:ext cx="10515600" cy="511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356C-5FF5-4763-BE71-33380A9EA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3F94-FEF8-45C8-B114-6390505D2859}" type="datetimeFigureOut">
              <a:rPr lang="en-NL" smtClean="0"/>
              <a:t>01/04/2022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E788-DC10-4339-B0E4-D3EDC762A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B2D3-A36E-498A-BE7B-86529D17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8364-C826-4DEF-9E84-610A9AAC65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296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47B7-B08E-4AA3-8CD4-F2CC86ED4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Exploration: </a:t>
            </a:r>
            <a:br>
              <a:rPr lang="en-NL"/>
            </a:br>
            <a:r>
              <a:rPr lang="en-NL"/>
              <a:t>Design Patterns &amp; Role Stereotypes </a:t>
            </a:r>
            <a:br>
              <a:rPr lang="en-NL"/>
            </a:br>
            <a:r>
              <a:rPr lang="en-NL"/>
              <a:t>in K-9 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87911-A5A1-4422-AF78-5674AE93A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22-03-2022</a:t>
            </a:r>
          </a:p>
        </p:txBody>
      </p:sp>
    </p:spTree>
    <p:extLst>
      <p:ext uri="{BB962C8B-B14F-4D97-AF65-F5344CB8AC3E}">
        <p14:creationId xmlns:p14="http://schemas.microsoft.com/office/powerpoint/2010/main" val="1650541482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59D7-6E71-4EC2-9B6E-49340AC6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Side note: complication in detecting creational patterns</a:t>
            </a:r>
            <a:endParaRPr lang="en-NL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D715-AEE5-4E0C-BADF-806BE304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K-9 Mail, some Builders do not return the product immediately because they are asynchronous builders</a:t>
            </a:r>
          </a:p>
          <a:p>
            <a:pPr lvl="1"/>
            <a:r>
              <a:rPr lang="en-US"/>
              <a:t>i.e., the build() method returns (void) immediately, and there is a callback mechanism that will notify the builder’s invoker once the product is ready</a:t>
            </a:r>
          </a:p>
          <a:p>
            <a:r>
              <a:rPr lang="en-US"/>
              <a:t>This is common now</a:t>
            </a:r>
            <a:r>
              <a:rPr lang="en-NL"/>
              <a:t>;</a:t>
            </a:r>
            <a:r>
              <a:rPr lang="en-US"/>
              <a:t> not so much when the </a:t>
            </a:r>
            <a:r>
              <a:rPr lang="en-US" err="1"/>
              <a:t>GoF</a:t>
            </a:r>
            <a:r>
              <a:rPr lang="en-US"/>
              <a:t> design patterns book was first released</a:t>
            </a:r>
          </a:p>
          <a:p>
            <a:r>
              <a:rPr lang="en-US"/>
              <a:t>Those Builders cannot be detected with the current pattern detection tool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3071650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7112-5D16-448C-8B25-434821CC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And more:</a:t>
            </a:r>
          </a:p>
          <a:p>
            <a:pPr lvl="1"/>
            <a:r>
              <a:rPr lang="en-US"/>
              <a:t>“Abstract Factory”: hard to define with DP-CORE</a:t>
            </a:r>
          </a:p>
          <a:p>
            <a:pPr lvl="1"/>
            <a:r>
              <a:rPr lang="en-US"/>
              <a:t>“Command”: detected so many instances, hard to select true positives</a:t>
            </a:r>
          </a:p>
          <a:p>
            <a:pPr lvl="1"/>
            <a:r>
              <a:rPr lang="en-US"/>
              <a:t>“Composite”, “Decorator”, “Proxy”, “Visitor”: no detected instances in K-9 Mail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6415214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0D5-76A7-4499-9B8C-9C52A47F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“Command” pattern: detected instances</a:t>
            </a:r>
            <a:endParaRPr lang="en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685D3-3857-4262-843E-AD01E051B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578" y="1057275"/>
            <a:ext cx="8538843" cy="5119688"/>
          </a:xfrm>
        </p:spPr>
      </p:pic>
    </p:spTree>
    <p:extLst>
      <p:ext uri="{BB962C8B-B14F-4D97-AF65-F5344CB8AC3E}">
        <p14:creationId xmlns:p14="http://schemas.microsoft.com/office/powerpoint/2010/main" val="2179212621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F87E-765C-41BD-B014-5290C79E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Potential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B0BE-F5D5-43AC-8B08-FADF3D9D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Discover role stereotypes of pattern participants</a:t>
            </a:r>
          </a:p>
          <a:p>
            <a:pPr lvl="1"/>
            <a:r>
              <a:rPr lang="en-US"/>
              <a:t>Enhance design pattern detection algorithms, e.g.,</a:t>
            </a:r>
          </a:p>
          <a:p>
            <a:pPr lvl="2"/>
            <a:r>
              <a:rPr lang="en-US"/>
              <a:t>for Observer: Subject is (mutable) Information Holder (has state, can change state)</a:t>
            </a:r>
          </a:p>
          <a:p>
            <a:pPr lvl="2"/>
            <a:r>
              <a:rPr lang="en-US"/>
              <a:t>for Adapter, Command (too many instances detected with diverse stereotype combinations)</a:t>
            </a:r>
          </a:p>
          <a:p>
            <a:pPr marL="457200" indent="-457200">
              <a:buFont typeface="+mj-lt"/>
              <a:buAutoNum type="arabicPeriod"/>
            </a:pPr>
            <a:r>
              <a:rPr lang="en-NL"/>
              <a:t>Discover common interaction patterns between role stereotypes</a:t>
            </a:r>
            <a:endParaRPr lang="en-US"/>
          </a:p>
          <a:p>
            <a:pPr lvl="1"/>
            <a:r>
              <a:rPr lang="en-US"/>
              <a:t>Enhance role stereotype classifier, e.g.,</a:t>
            </a:r>
          </a:p>
          <a:p>
            <a:pPr lvl="2"/>
            <a:r>
              <a:rPr lang="en-US"/>
              <a:t>when a class acts as an abstract Implementor in a Bridge pattern, Structurer might be a more appropriate role stereotype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0735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F87E-765C-41BD-B014-5290C79E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Potential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B0BE-F5D5-43AC-8B08-FADF3D9D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/>
              <a:t>Summarization: get a higher-level view of a system, e.g.,</a:t>
            </a:r>
          </a:p>
          <a:p>
            <a:pPr lvl="1"/>
            <a:r>
              <a:rPr lang="en-US"/>
              <a:t>A Bridge can be considered one large Structurer that interacts with two (types of) Service Providers, for instance</a:t>
            </a:r>
            <a:endParaRPr lang="en-NL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DB4B51-9D2B-43B0-AE33-FC1761027898}"/>
              </a:ext>
            </a:extLst>
          </p:cNvPr>
          <p:cNvGrpSpPr/>
          <p:nvPr/>
        </p:nvGrpSpPr>
        <p:grpSpPr>
          <a:xfrm>
            <a:off x="1952362" y="2902595"/>
            <a:ext cx="9470242" cy="2654978"/>
            <a:chOff x="1196059" y="1714475"/>
            <a:chExt cx="9470242" cy="26549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2F2C35-CC62-4560-B567-43DFBDDEC3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6059" y="1714476"/>
              <a:ext cx="4179264" cy="2654977"/>
              <a:chOff x="6189884" y="2643188"/>
              <a:chExt cx="5562600" cy="35337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EC95DDD-69D3-443F-9C94-FD5732705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89884" y="2643188"/>
                <a:ext cx="5562600" cy="353377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A68281-AB64-4348-AFEB-B8955A08F3F0}"/>
                  </a:ext>
                </a:extLst>
              </p:cNvPr>
              <p:cNvSpPr/>
              <p:nvPr/>
            </p:nvSpPr>
            <p:spPr>
              <a:xfrm>
                <a:off x="6967987" y="2997679"/>
                <a:ext cx="854015" cy="66639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BF3E61-107C-4AAB-896C-39ACF96C8648}"/>
                  </a:ext>
                </a:extLst>
              </p:cNvPr>
              <p:cNvSpPr/>
              <p:nvPr/>
            </p:nvSpPr>
            <p:spPr>
              <a:xfrm>
                <a:off x="10005923" y="2997679"/>
                <a:ext cx="969034" cy="66639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2E42B8-9C7C-43A6-96C1-13465CECBA8D}"/>
                  </a:ext>
                </a:extLst>
              </p:cNvPr>
              <p:cNvSpPr/>
              <p:nvPr/>
            </p:nvSpPr>
            <p:spPr>
              <a:xfrm>
                <a:off x="6257745" y="4882551"/>
                <a:ext cx="971191" cy="51470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FC0397-225E-4415-B697-2C4CA3CC7094}"/>
                  </a:ext>
                </a:extLst>
              </p:cNvPr>
              <p:cNvSpPr/>
              <p:nvPr/>
            </p:nvSpPr>
            <p:spPr>
              <a:xfrm>
                <a:off x="7442411" y="4882551"/>
                <a:ext cx="1129370" cy="51470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5BA057-58C5-4726-8C18-8AE2831703A5}"/>
                  </a:ext>
                </a:extLst>
              </p:cNvPr>
              <p:cNvSpPr/>
              <p:nvPr/>
            </p:nvSpPr>
            <p:spPr>
              <a:xfrm>
                <a:off x="9299938" y="4882551"/>
                <a:ext cx="1037383" cy="666391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45E8D7-8F2D-4916-A3BA-BC6A2C4026FF}"/>
                  </a:ext>
                </a:extLst>
              </p:cNvPr>
              <p:cNvSpPr/>
              <p:nvPr/>
            </p:nvSpPr>
            <p:spPr>
              <a:xfrm>
                <a:off x="10677980" y="4882551"/>
                <a:ext cx="1003856" cy="666391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700DE8-2CEA-49DD-AA72-792F582A62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87037" y="1714475"/>
              <a:ext cx="4179264" cy="2654977"/>
              <a:chOff x="6189884" y="2643188"/>
              <a:chExt cx="5562600" cy="3533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AC4D63-6DEC-4470-A77E-94C431A51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89884" y="2643188"/>
                <a:ext cx="5562600" cy="3533775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27E8EA-22AB-4B41-B412-D7B16D6C223B}"/>
                  </a:ext>
                </a:extLst>
              </p:cNvPr>
              <p:cNvSpPr/>
              <p:nvPr/>
            </p:nvSpPr>
            <p:spPr>
              <a:xfrm>
                <a:off x="6646415" y="2753706"/>
                <a:ext cx="4631431" cy="107343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1EB44B-B769-4D1B-BC88-DA06782601DA}"/>
                  </a:ext>
                </a:extLst>
              </p:cNvPr>
              <p:cNvSpPr/>
              <p:nvPr/>
            </p:nvSpPr>
            <p:spPr>
              <a:xfrm>
                <a:off x="6189885" y="4599043"/>
                <a:ext cx="2446596" cy="9499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9ABB3D4-0475-42CE-A876-02DF8D48E076}"/>
                  </a:ext>
                </a:extLst>
              </p:cNvPr>
              <p:cNvSpPr/>
              <p:nvPr/>
            </p:nvSpPr>
            <p:spPr>
              <a:xfrm>
                <a:off x="9215410" y="4599045"/>
                <a:ext cx="2537074" cy="1026706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E4C2A9F-BE7D-42B5-8124-2E2C58454454}"/>
                </a:ext>
              </a:extLst>
            </p:cNvPr>
            <p:cNvSpPr/>
            <p:nvPr/>
          </p:nvSpPr>
          <p:spPr>
            <a:xfrm>
              <a:off x="5441976" y="2799647"/>
              <a:ext cx="978408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285670035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2DAC-5683-4F9E-AD34-3543DFC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(possible) summarizations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CE2D-C972-4BEC-A9DE-746A5C3A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Builders, Factories are just fancy constructors</a:t>
            </a:r>
            <a:endParaRPr lang="en-NL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6753EC-112A-4D97-AD0C-0B0CFFE942BB}"/>
              </a:ext>
            </a:extLst>
          </p:cNvPr>
          <p:cNvGrpSpPr/>
          <p:nvPr/>
        </p:nvGrpSpPr>
        <p:grpSpPr>
          <a:xfrm>
            <a:off x="838200" y="2136769"/>
            <a:ext cx="4888465" cy="3518740"/>
            <a:chOff x="838200" y="1669630"/>
            <a:chExt cx="4888465" cy="3518740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3DEFC54-87D3-4830-A7DD-BE710086B4EC}"/>
                </a:ext>
              </a:extLst>
            </p:cNvPr>
            <p:cNvSpPr/>
            <p:nvPr/>
          </p:nvSpPr>
          <p:spPr>
            <a:xfrm>
              <a:off x="2986832" y="2848754"/>
              <a:ext cx="455736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9F54EC-0DA0-496A-BC5E-C38CB677C6FD}"/>
                </a:ext>
              </a:extLst>
            </p:cNvPr>
            <p:cNvGrpSpPr/>
            <p:nvPr/>
          </p:nvGrpSpPr>
          <p:grpSpPr>
            <a:xfrm>
              <a:off x="838200" y="1669630"/>
              <a:ext cx="2038823" cy="3518740"/>
              <a:chOff x="838200" y="1669630"/>
              <a:chExt cx="2038823" cy="3518740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34CFCEF7-5E21-4ACE-8085-C495710FE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69630"/>
                <a:ext cx="2038823" cy="351874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19FEFB-F938-4A22-AA40-271E064BEBBA}"/>
                  </a:ext>
                </a:extLst>
              </p:cNvPr>
              <p:cNvSpPr/>
              <p:nvPr/>
            </p:nvSpPr>
            <p:spPr>
              <a:xfrm>
                <a:off x="1054690" y="2739517"/>
                <a:ext cx="1783401" cy="49070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DB1F28-9E59-4F52-A661-381C2E9023DE}"/>
                  </a:ext>
                </a:extLst>
              </p:cNvPr>
              <p:cNvSpPr/>
              <p:nvPr/>
            </p:nvSpPr>
            <p:spPr>
              <a:xfrm>
                <a:off x="882005" y="3617243"/>
                <a:ext cx="1165331" cy="49070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750DBD-E6DC-4802-BB07-E8DB800F2DA6}"/>
                  </a:ext>
                </a:extLst>
              </p:cNvPr>
              <p:cNvSpPr/>
              <p:nvPr/>
            </p:nvSpPr>
            <p:spPr>
              <a:xfrm>
                <a:off x="1621766" y="4645833"/>
                <a:ext cx="638356" cy="4907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85E391E-33F9-42E7-B6D8-BC5C8C3A01A6}"/>
                </a:ext>
              </a:extLst>
            </p:cNvPr>
            <p:cNvGrpSpPr/>
            <p:nvPr/>
          </p:nvGrpSpPr>
          <p:grpSpPr>
            <a:xfrm>
              <a:off x="3553200" y="1669630"/>
              <a:ext cx="2173465" cy="3518740"/>
              <a:chOff x="3592956" y="1669630"/>
              <a:chExt cx="2173465" cy="3518740"/>
            </a:xfrm>
          </p:grpSpPr>
          <p:pic>
            <p:nvPicPr>
              <p:cNvPr id="6" name="Picture 5" descr="Diagram&#10;&#10;Description automatically generated">
                <a:extLst>
                  <a:ext uri="{FF2B5EF4-FFF2-40B4-BE49-F238E27FC236}">
                    <a16:creationId xmlns:a16="http://schemas.microsoft.com/office/drawing/2014/main" id="{1D21E7B8-99D0-4512-94B0-E4CB44899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889" y="1669630"/>
                <a:ext cx="2038823" cy="351874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7862AA-87D7-44BE-91AC-20DF8095598B}"/>
                  </a:ext>
                </a:extLst>
              </p:cNvPr>
              <p:cNvSpPr/>
              <p:nvPr/>
            </p:nvSpPr>
            <p:spPr>
              <a:xfrm>
                <a:off x="3592956" y="2662558"/>
                <a:ext cx="2173465" cy="252581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1AE38E-55AC-47DC-8A22-1C16424E4140}"/>
              </a:ext>
            </a:extLst>
          </p:cNvPr>
          <p:cNvGrpSpPr/>
          <p:nvPr/>
        </p:nvGrpSpPr>
        <p:grpSpPr>
          <a:xfrm>
            <a:off x="6937997" y="1932655"/>
            <a:ext cx="4773358" cy="3369176"/>
            <a:chOff x="6594542" y="2662557"/>
            <a:chExt cx="4773358" cy="336917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E50CCD-4666-4BCF-A252-DAD53C0019E2}"/>
                </a:ext>
              </a:extLst>
            </p:cNvPr>
            <p:cNvGrpSpPr/>
            <p:nvPr/>
          </p:nvGrpSpPr>
          <p:grpSpPr>
            <a:xfrm>
              <a:off x="6594542" y="2662559"/>
              <a:ext cx="2188388" cy="3369174"/>
              <a:chOff x="6425579" y="2662559"/>
              <a:chExt cx="2188388" cy="3369174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3706307B-D3D5-46CE-9A38-6E53E018D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5579" y="2662559"/>
                <a:ext cx="2188388" cy="336917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61EA1F-B8DA-471A-A5A4-67EFAADA946D}"/>
                  </a:ext>
                </a:extLst>
              </p:cNvPr>
              <p:cNvSpPr/>
              <p:nvPr/>
            </p:nvSpPr>
            <p:spPr>
              <a:xfrm>
                <a:off x="7058435" y="3585178"/>
                <a:ext cx="1211422" cy="49070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974E15-9B43-49E7-A2B9-CE01E051BD7A}"/>
                  </a:ext>
                </a:extLst>
              </p:cNvPr>
              <p:cNvSpPr/>
              <p:nvPr/>
            </p:nvSpPr>
            <p:spPr>
              <a:xfrm>
                <a:off x="6475035" y="4623053"/>
                <a:ext cx="1334746" cy="490700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97305D-A262-4CEB-AF54-E3C00290BDD5}"/>
                  </a:ext>
                </a:extLst>
              </p:cNvPr>
              <p:cNvSpPr/>
              <p:nvPr/>
            </p:nvSpPr>
            <p:spPr>
              <a:xfrm>
                <a:off x="7057701" y="5489196"/>
                <a:ext cx="1212155" cy="4907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2009C1-09CB-44DC-A64B-ACDA0D3F1139}"/>
                  </a:ext>
                </a:extLst>
              </p:cNvPr>
              <p:cNvSpPr/>
              <p:nvPr/>
            </p:nvSpPr>
            <p:spPr>
              <a:xfrm>
                <a:off x="6742977" y="2718500"/>
                <a:ext cx="1828804" cy="490700"/>
              </a:xfrm>
              <a:prstGeom prst="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0C90AA-99AA-4737-9310-0F4CB9E6D893}"/>
                </a:ext>
              </a:extLst>
            </p:cNvPr>
            <p:cNvGrpSpPr/>
            <p:nvPr/>
          </p:nvGrpSpPr>
          <p:grpSpPr>
            <a:xfrm>
              <a:off x="9179512" y="2662557"/>
              <a:ext cx="2188388" cy="3369176"/>
              <a:chOff x="9219268" y="2662557"/>
              <a:chExt cx="2188388" cy="3369176"/>
            </a:xfrm>
          </p:grpSpPr>
          <p:pic>
            <p:nvPicPr>
              <p:cNvPr id="7" name="Picture 6" descr="Diagram&#10;&#10;Description automatically generated">
                <a:extLst>
                  <a:ext uri="{FF2B5EF4-FFF2-40B4-BE49-F238E27FC236}">
                    <a16:creationId xmlns:a16="http://schemas.microsoft.com/office/drawing/2014/main" id="{EA793A3A-EC58-45B7-8B1C-8D262F000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9268" y="2662559"/>
                <a:ext cx="2188388" cy="3369174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89A9239-2494-456E-AB5F-1C3FB26BD0E4}"/>
                  </a:ext>
                </a:extLst>
              </p:cNvPr>
              <p:cNvSpPr/>
              <p:nvPr/>
            </p:nvSpPr>
            <p:spPr>
              <a:xfrm>
                <a:off x="9259271" y="4623053"/>
                <a:ext cx="1353311" cy="49070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BFB2BD-3E16-49EE-A32D-DA3862E1C286}"/>
                  </a:ext>
                </a:extLst>
              </p:cNvPr>
              <p:cNvSpPr/>
              <p:nvPr/>
            </p:nvSpPr>
            <p:spPr>
              <a:xfrm>
                <a:off x="9496877" y="2662557"/>
                <a:ext cx="1895856" cy="3369173"/>
              </a:xfrm>
              <a:custGeom>
                <a:avLst/>
                <a:gdLst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0 w 1895856"/>
                  <a:gd name="connsiteY4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159741 w 1895856"/>
                  <a:gd name="connsiteY4" fmla="*/ 1348334 h 3369173"/>
                  <a:gd name="connsiteX5" fmla="*/ 0 w 1895856"/>
                  <a:gd name="connsiteY5" fmla="*/ 0 h 3369173"/>
                  <a:gd name="connsiteX0" fmla="*/ 72472 w 1968328"/>
                  <a:gd name="connsiteY0" fmla="*/ 0 h 3369173"/>
                  <a:gd name="connsiteX1" fmla="*/ 1968328 w 1968328"/>
                  <a:gd name="connsiteY1" fmla="*/ 0 h 3369173"/>
                  <a:gd name="connsiteX2" fmla="*/ 1968328 w 1968328"/>
                  <a:gd name="connsiteY2" fmla="*/ 3369173 h 3369173"/>
                  <a:gd name="connsiteX3" fmla="*/ 72472 w 1968328"/>
                  <a:gd name="connsiteY3" fmla="*/ 3369173 h 3369173"/>
                  <a:gd name="connsiteX4" fmla="*/ 488522 w 1968328"/>
                  <a:gd name="connsiteY4" fmla="*/ 1666988 h 3369173"/>
                  <a:gd name="connsiteX5" fmla="*/ 232213 w 1968328"/>
                  <a:gd name="connsiteY5" fmla="*/ 1348334 h 3369173"/>
                  <a:gd name="connsiteX6" fmla="*/ 72472 w 1968328"/>
                  <a:gd name="connsiteY6" fmla="*/ 0 h 3369173"/>
                  <a:gd name="connsiteX0" fmla="*/ 35739 w 1931595"/>
                  <a:gd name="connsiteY0" fmla="*/ 0 h 3369173"/>
                  <a:gd name="connsiteX1" fmla="*/ 1931595 w 1931595"/>
                  <a:gd name="connsiteY1" fmla="*/ 0 h 3369173"/>
                  <a:gd name="connsiteX2" fmla="*/ 1931595 w 1931595"/>
                  <a:gd name="connsiteY2" fmla="*/ 3369173 h 3369173"/>
                  <a:gd name="connsiteX3" fmla="*/ 35739 w 1931595"/>
                  <a:gd name="connsiteY3" fmla="*/ 3369173 h 3369173"/>
                  <a:gd name="connsiteX4" fmla="*/ 1359261 w 1931595"/>
                  <a:gd name="connsiteY4" fmla="*/ 1673915 h 3369173"/>
                  <a:gd name="connsiteX5" fmla="*/ 195480 w 1931595"/>
                  <a:gd name="connsiteY5" fmla="*/ 1348334 h 3369173"/>
                  <a:gd name="connsiteX6" fmla="*/ 35739 w 1931595"/>
                  <a:gd name="connsiteY6" fmla="*/ 0 h 3369173"/>
                  <a:gd name="connsiteX0" fmla="*/ 25463 w 1921319"/>
                  <a:gd name="connsiteY0" fmla="*/ 0 h 3369173"/>
                  <a:gd name="connsiteX1" fmla="*/ 1921319 w 1921319"/>
                  <a:gd name="connsiteY1" fmla="*/ 0 h 3369173"/>
                  <a:gd name="connsiteX2" fmla="*/ 1921319 w 1921319"/>
                  <a:gd name="connsiteY2" fmla="*/ 3369173 h 3369173"/>
                  <a:gd name="connsiteX3" fmla="*/ 25463 w 1921319"/>
                  <a:gd name="connsiteY3" fmla="*/ 3369173 h 3369173"/>
                  <a:gd name="connsiteX4" fmla="*/ 1272786 w 1921319"/>
                  <a:gd name="connsiteY4" fmla="*/ 2595243 h 3369173"/>
                  <a:gd name="connsiteX5" fmla="*/ 1348985 w 1921319"/>
                  <a:gd name="connsiteY5" fmla="*/ 1673915 h 3369173"/>
                  <a:gd name="connsiteX6" fmla="*/ 185204 w 1921319"/>
                  <a:gd name="connsiteY6" fmla="*/ 1348334 h 3369173"/>
                  <a:gd name="connsiteX7" fmla="*/ 25463 w 1921319"/>
                  <a:gd name="connsiteY7" fmla="*/ 0 h 3369173"/>
                  <a:gd name="connsiteX0" fmla="*/ 117620 w 2013476"/>
                  <a:gd name="connsiteY0" fmla="*/ 0 h 3369173"/>
                  <a:gd name="connsiteX1" fmla="*/ 2013476 w 2013476"/>
                  <a:gd name="connsiteY1" fmla="*/ 0 h 3369173"/>
                  <a:gd name="connsiteX2" fmla="*/ 2013476 w 2013476"/>
                  <a:gd name="connsiteY2" fmla="*/ 3369173 h 3369173"/>
                  <a:gd name="connsiteX3" fmla="*/ 117620 w 2013476"/>
                  <a:gd name="connsiteY3" fmla="*/ 3369173 h 3369173"/>
                  <a:gd name="connsiteX4" fmla="*/ 291216 w 2013476"/>
                  <a:gd name="connsiteY4" fmla="*/ 2803061 h 3369173"/>
                  <a:gd name="connsiteX5" fmla="*/ 1364943 w 2013476"/>
                  <a:gd name="connsiteY5" fmla="*/ 2595243 h 3369173"/>
                  <a:gd name="connsiteX6" fmla="*/ 1441142 w 2013476"/>
                  <a:gd name="connsiteY6" fmla="*/ 1673915 h 3369173"/>
                  <a:gd name="connsiteX7" fmla="*/ 277361 w 2013476"/>
                  <a:gd name="connsiteY7" fmla="*/ 1348334 h 3369173"/>
                  <a:gd name="connsiteX8" fmla="*/ 117620 w 2013476"/>
                  <a:gd name="connsiteY8" fmla="*/ 0 h 3369173"/>
                  <a:gd name="connsiteX0" fmla="*/ 117620 w 2013476"/>
                  <a:gd name="connsiteY0" fmla="*/ 0 h 3369173"/>
                  <a:gd name="connsiteX1" fmla="*/ 2013476 w 2013476"/>
                  <a:gd name="connsiteY1" fmla="*/ 0 h 3369173"/>
                  <a:gd name="connsiteX2" fmla="*/ 2013476 w 2013476"/>
                  <a:gd name="connsiteY2" fmla="*/ 3369173 h 3369173"/>
                  <a:gd name="connsiteX3" fmla="*/ 117620 w 2013476"/>
                  <a:gd name="connsiteY3" fmla="*/ 3369173 h 3369173"/>
                  <a:gd name="connsiteX4" fmla="*/ 291216 w 2013476"/>
                  <a:gd name="connsiteY4" fmla="*/ 2803061 h 3369173"/>
                  <a:gd name="connsiteX5" fmla="*/ 1364943 w 2013476"/>
                  <a:gd name="connsiteY5" fmla="*/ 2595243 h 3369173"/>
                  <a:gd name="connsiteX6" fmla="*/ 1441142 w 2013476"/>
                  <a:gd name="connsiteY6" fmla="*/ 1673915 h 3369173"/>
                  <a:gd name="connsiteX7" fmla="*/ 131888 w 2013476"/>
                  <a:gd name="connsiteY7" fmla="*/ 1348334 h 3369173"/>
                  <a:gd name="connsiteX8" fmla="*/ 117620 w 2013476"/>
                  <a:gd name="connsiteY8" fmla="*/ 0 h 3369173"/>
                  <a:gd name="connsiteX0" fmla="*/ 7012 w 1902868"/>
                  <a:gd name="connsiteY0" fmla="*/ 0 h 3369173"/>
                  <a:gd name="connsiteX1" fmla="*/ 1902868 w 1902868"/>
                  <a:gd name="connsiteY1" fmla="*/ 0 h 3369173"/>
                  <a:gd name="connsiteX2" fmla="*/ 1902868 w 1902868"/>
                  <a:gd name="connsiteY2" fmla="*/ 3369173 h 3369173"/>
                  <a:gd name="connsiteX3" fmla="*/ 7012 w 1902868"/>
                  <a:gd name="connsiteY3" fmla="*/ 3369173 h 3369173"/>
                  <a:gd name="connsiteX4" fmla="*/ 180608 w 1902868"/>
                  <a:gd name="connsiteY4" fmla="*/ 2803061 h 3369173"/>
                  <a:gd name="connsiteX5" fmla="*/ 1254335 w 1902868"/>
                  <a:gd name="connsiteY5" fmla="*/ 2595243 h 3369173"/>
                  <a:gd name="connsiteX6" fmla="*/ 1330534 w 1902868"/>
                  <a:gd name="connsiteY6" fmla="*/ 1673915 h 3369173"/>
                  <a:gd name="connsiteX7" fmla="*/ 21280 w 1902868"/>
                  <a:gd name="connsiteY7" fmla="*/ 1348334 h 3369173"/>
                  <a:gd name="connsiteX8" fmla="*/ 7012 w 1902868"/>
                  <a:gd name="connsiteY8" fmla="*/ 0 h 3369173"/>
                  <a:gd name="connsiteX0" fmla="*/ 2100 w 1897956"/>
                  <a:gd name="connsiteY0" fmla="*/ 0 h 3369173"/>
                  <a:gd name="connsiteX1" fmla="*/ 1897956 w 1897956"/>
                  <a:gd name="connsiteY1" fmla="*/ 0 h 3369173"/>
                  <a:gd name="connsiteX2" fmla="*/ 1897956 w 1897956"/>
                  <a:gd name="connsiteY2" fmla="*/ 3369173 h 3369173"/>
                  <a:gd name="connsiteX3" fmla="*/ 2100 w 1897956"/>
                  <a:gd name="connsiteY3" fmla="*/ 3369173 h 3369173"/>
                  <a:gd name="connsiteX4" fmla="*/ 175696 w 1897956"/>
                  <a:gd name="connsiteY4" fmla="*/ 2803061 h 3369173"/>
                  <a:gd name="connsiteX5" fmla="*/ 1249423 w 1897956"/>
                  <a:gd name="connsiteY5" fmla="*/ 2595243 h 3369173"/>
                  <a:gd name="connsiteX6" fmla="*/ 1325622 w 1897956"/>
                  <a:gd name="connsiteY6" fmla="*/ 1673915 h 3369173"/>
                  <a:gd name="connsiteX7" fmla="*/ 16368 w 1897956"/>
                  <a:gd name="connsiteY7" fmla="*/ 1348334 h 3369173"/>
                  <a:gd name="connsiteX8" fmla="*/ 2100 w 1897956"/>
                  <a:gd name="connsiteY8" fmla="*/ 0 h 3369173"/>
                  <a:gd name="connsiteX0" fmla="*/ 63144 w 1959000"/>
                  <a:gd name="connsiteY0" fmla="*/ 0 h 3369173"/>
                  <a:gd name="connsiteX1" fmla="*/ 1959000 w 1959000"/>
                  <a:gd name="connsiteY1" fmla="*/ 0 h 3369173"/>
                  <a:gd name="connsiteX2" fmla="*/ 1959000 w 1959000"/>
                  <a:gd name="connsiteY2" fmla="*/ 3369173 h 3369173"/>
                  <a:gd name="connsiteX3" fmla="*/ 63144 w 1959000"/>
                  <a:gd name="connsiteY3" fmla="*/ 3369173 h 3369173"/>
                  <a:gd name="connsiteX4" fmla="*/ 104468 w 1959000"/>
                  <a:gd name="connsiteY4" fmla="*/ 2774307 h 3369173"/>
                  <a:gd name="connsiteX5" fmla="*/ 1310467 w 1959000"/>
                  <a:gd name="connsiteY5" fmla="*/ 2595243 h 3369173"/>
                  <a:gd name="connsiteX6" fmla="*/ 1386666 w 1959000"/>
                  <a:gd name="connsiteY6" fmla="*/ 1673915 h 3369173"/>
                  <a:gd name="connsiteX7" fmla="*/ 77412 w 1959000"/>
                  <a:gd name="connsiteY7" fmla="*/ 1348334 h 3369173"/>
                  <a:gd name="connsiteX8" fmla="*/ 63144 w 1959000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47323 w 1895856"/>
                  <a:gd name="connsiteY5" fmla="*/ 2595243 h 3369173"/>
                  <a:gd name="connsiteX6" fmla="*/ 1323522 w 1895856"/>
                  <a:gd name="connsiteY6" fmla="*/ 1673915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47323 w 1895856"/>
                  <a:gd name="connsiteY5" fmla="*/ 2595243 h 3369173"/>
                  <a:gd name="connsiteX6" fmla="*/ 1323522 w 1895856"/>
                  <a:gd name="connsiteY6" fmla="*/ 1673915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323522 w 1895856"/>
                  <a:gd name="connsiteY6" fmla="*/ 1673915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323522 w 1895856"/>
                  <a:gd name="connsiteY6" fmla="*/ 1673915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323522 w 1895856"/>
                  <a:gd name="connsiteY6" fmla="*/ 1673915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280389 w 1895856"/>
                  <a:gd name="connsiteY6" fmla="*/ 1648036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280389 w 1895856"/>
                  <a:gd name="connsiteY6" fmla="*/ 1648036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280389 w 1895856"/>
                  <a:gd name="connsiteY6" fmla="*/ 1648036 h 3369173"/>
                  <a:gd name="connsiteX7" fmla="*/ 14268 w 1895856"/>
                  <a:gd name="connsiteY7" fmla="*/ 1348334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280389 w 1895856"/>
                  <a:gd name="connsiteY6" fmla="*/ 1648036 h 3369173"/>
                  <a:gd name="connsiteX7" fmla="*/ 25770 w 1895856"/>
                  <a:gd name="connsiteY7" fmla="*/ 1601375 h 3369173"/>
                  <a:gd name="connsiteX8" fmla="*/ 0 w 1895856"/>
                  <a:gd name="connsiteY8" fmla="*/ 0 h 3369173"/>
                  <a:gd name="connsiteX0" fmla="*/ 0 w 1895856"/>
                  <a:gd name="connsiteY0" fmla="*/ 0 h 3369173"/>
                  <a:gd name="connsiteX1" fmla="*/ 1895856 w 1895856"/>
                  <a:gd name="connsiteY1" fmla="*/ 0 h 3369173"/>
                  <a:gd name="connsiteX2" fmla="*/ 1895856 w 1895856"/>
                  <a:gd name="connsiteY2" fmla="*/ 3369173 h 3369173"/>
                  <a:gd name="connsiteX3" fmla="*/ 0 w 1895856"/>
                  <a:gd name="connsiteY3" fmla="*/ 3369173 h 3369173"/>
                  <a:gd name="connsiteX4" fmla="*/ 41324 w 1895856"/>
                  <a:gd name="connsiteY4" fmla="*/ 2774307 h 3369173"/>
                  <a:gd name="connsiteX5" fmla="*/ 1276078 w 1895856"/>
                  <a:gd name="connsiteY5" fmla="*/ 2773522 h 3369173"/>
                  <a:gd name="connsiteX6" fmla="*/ 1280389 w 1895856"/>
                  <a:gd name="connsiteY6" fmla="*/ 1648036 h 3369173"/>
                  <a:gd name="connsiteX7" fmla="*/ 25770 w 1895856"/>
                  <a:gd name="connsiteY7" fmla="*/ 1601375 h 3369173"/>
                  <a:gd name="connsiteX8" fmla="*/ 0 w 1895856"/>
                  <a:gd name="connsiteY8" fmla="*/ 0 h 336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5856" h="3369173">
                    <a:moveTo>
                      <a:pt x="0" y="0"/>
                    </a:moveTo>
                    <a:lnTo>
                      <a:pt x="1895856" y="0"/>
                    </a:lnTo>
                    <a:lnTo>
                      <a:pt x="1895856" y="3369173"/>
                    </a:lnTo>
                    <a:lnTo>
                      <a:pt x="0" y="3369173"/>
                    </a:lnTo>
                    <a:cubicBezTo>
                      <a:pt x="25" y="3061644"/>
                      <a:pt x="8841" y="2978057"/>
                      <a:pt x="41324" y="2774307"/>
                    </a:cubicBezTo>
                    <a:cubicBezTo>
                      <a:pt x="286592" y="2766089"/>
                      <a:pt x="1083945" y="2774415"/>
                      <a:pt x="1276078" y="2773522"/>
                    </a:cubicBezTo>
                    <a:cubicBezTo>
                      <a:pt x="1264053" y="2487957"/>
                      <a:pt x="1274333" y="1888552"/>
                      <a:pt x="1280389" y="1648036"/>
                    </a:cubicBezTo>
                    <a:cubicBezTo>
                      <a:pt x="1134045" y="1660562"/>
                      <a:pt x="343383" y="1635315"/>
                      <a:pt x="25770" y="1601375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5ECDCA9-B674-47E4-B880-B5822699165A}"/>
                </a:ext>
              </a:extLst>
            </p:cNvPr>
            <p:cNvSpPr/>
            <p:nvPr/>
          </p:nvSpPr>
          <p:spPr>
            <a:xfrm>
              <a:off x="8802854" y="3617243"/>
              <a:ext cx="455736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994337579"/>
      </p:ext>
    </p:extLst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2DAC-5683-4F9E-AD34-3543DFC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(possible) summarizations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CE2D-C972-4BEC-A9DE-746A5C3A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Target and Adapter can be considered an </a:t>
            </a:r>
            <a:r>
              <a:rPr lang="en-US" err="1"/>
              <a:t>Interfacer</a:t>
            </a:r>
            <a:endParaRPr lang="en-NL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DEFC54-87D3-4830-A7DD-BE710086B4EC}"/>
              </a:ext>
            </a:extLst>
          </p:cNvPr>
          <p:cNvSpPr/>
          <p:nvPr/>
        </p:nvSpPr>
        <p:spPr>
          <a:xfrm>
            <a:off x="4464648" y="3132611"/>
            <a:ext cx="455736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918BBBDB-7241-4BE7-9C1D-D187CD9F1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59" y="1913762"/>
            <a:ext cx="2219325" cy="3009900"/>
          </a:xfrm>
          <a:prstGeom prst="rect">
            <a:avLst/>
          </a:prstGeom>
        </p:spPr>
      </p:pic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C7D7AECD-621C-4DBE-8A13-959C542D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49" y="1913762"/>
            <a:ext cx="2219325" cy="3009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8828489-24ED-4726-B1DA-D8002CEAD6F8}"/>
              </a:ext>
            </a:extLst>
          </p:cNvPr>
          <p:cNvSpPr/>
          <p:nvPr/>
        </p:nvSpPr>
        <p:spPr>
          <a:xfrm>
            <a:off x="2546949" y="4280857"/>
            <a:ext cx="789082" cy="5844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10FD2A-1AA6-4DDD-8D86-EFE7EA8ED4BD}"/>
              </a:ext>
            </a:extLst>
          </p:cNvPr>
          <p:cNvSpPr/>
          <p:nvPr/>
        </p:nvSpPr>
        <p:spPr>
          <a:xfrm>
            <a:off x="5324118" y="1869706"/>
            <a:ext cx="2219325" cy="182238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1BB796-5B2E-4EC5-AED8-B634695F77D8}"/>
              </a:ext>
            </a:extLst>
          </p:cNvPr>
          <p:cNvSpPr/>
          <p:nvPr/>
        </p:nvSpPr>
        <p:spPr>
          <a:xfrm>
            <a:off x="2546949" y="3037328"/>
            <a:ext cx="789082" cy="5844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807B4B-E64A-4759-B3FD-B708CC488020}"/>
              </a:ext>
            </a:extLst>
          </p:cNvPr>
          <p:cNvSpPr/>
          <p:nvPr/>
        </p:nvSpPr>
        <p:spPr>
          <a:xfrm>
            <a:off x="1884152" y="1967284"/>
            <a:ext cx="2124973" cy="58444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C08AC1-2AB2-4F78-9CF9-668549A93334}"/>
              </a:ext>
            </a:extLst>
          </p:cNvPr>
          <p:cNvSpPr/>
          <p:nvPr/>
        </p:nvSpPr>
        <p:spPr>
          <a:xfrm>
            <a:off x="6044554" y="4280856"/>
            <a:ext cx="799591" cy="584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832234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2DAC-5683-4F9E-AD34-3543DFC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(possible) summarizations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CE2D-C972-4BEC-A9DE-746A5C3A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In a higher-level view, an </a:t>
            </a:r>
            <a:r>
              <a:rPr lang="en-US" err="1"/>
              <a:t>Interfacer</a:t>
            </a:r>
            <a:r>
              <a:rPr lang="en-US"/>
              <a:t> to Service Providers can be considered a Service Provider</a:t>
            </a:r>
          </a:p>
          <a:p>
            <a:pPr lvl="2"/>
            <a:r>
              <a:rPr lang="en-US"/>
              <a:t>Similarly for Information Holders in place of Service Providers</a:t>
            </a:r>
            <a:endParaRPr lang="en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35D4F9-5FF2-4E0E-9ADB-27611CECAFF5}"/>
              </a:ext>
            </a:extLst>
          </p:cNvPr>
          <p:cNvGrpSpPr/>
          <p:nvPr/>
        </p:nvGrpSpPr>
        <p:grpSpPr>
          <a:xfrm>
            <a:off x="1817090" y="2916079"/>
            <a:ext cx="7818016" cy="2884398"/>
            <a:chOff x="1841803" y="2418929"/>
            <a:chExt cx="7818016" cy="288439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3DEFC54-87D3-4830-A7DD-BE710086B4EC}"/>
                </a:ext>
              </a:extLst>
            </p:cNvPr>
            <p:cNvSpPr/>
            <p:nvPr/>
          </p:nvSpPr>
          <p:spPr>
            <a:xfrm>
              <a:off x="5515853" y="3609342"/>
              <a:ext cx="455736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0FB688-4454-4D81-9A94-E67C2316D5CF}"/>
                </a:ext>
              </a:extLst>
            </p:cNvPr>
            <p:cNvGrpSpPr/>
            <p:nvPr/>
          </p:nvGrpSpPr>
          <p:grpSpPr>
            <a:xfrm>
              <a:off x="1841803" y="2424661"/>
              <a:ext cx="3272468" cy="2854503"/>
              <a:chOff x="2385500" y="2804707"/>
              <a:chExt cx="3272468" cy="2854503"/>
            </a:xfrm>
          </p:grpSpPr>
          <p:pic>
            <p:nvPicPr>
              <p:cNvPr id="12" name="Picture 11" descr="Diagram&#10;&#10;Description automatically generated">
                <a:extLst>
                  <a:ext uri="{FF2B5EF4-FFF2-40B4-BE49-F238E27FC236}">
                    <a16:creationId xmlns:a16="http://schemas.microsoft.com/office/drawing/2014/main" id="{32C8C2E2-FBAE-467E-8E76-A8F341F4A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7082" y="2804707"/>
                <a:ext cx="2870886" cy="2700000"/>
              </a:xfrm>
              <a:prstGeom prst="rect">
                <a:avLst/>
              </a:prstGeom>
            </p:spPr>
          </p:pic>
          <p:pic>
            <p:nvPicPr>
              <p:cNvPr id="13" name="Picture 12" descr="Diagram&#10;&#10;Description automatically generated">
                <a:extLst>
                  <a:ext uri="{FF2B5EF4-FFF2-40B4-BE49-F238E27FC236}">
                    <a16:creationId xmlns:a16="http://schemas.microsoft.com/office/drawing/2014/main" id="{F5C1872F-C057-4ACE-B414-B776DA8E9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292"/>
              <a:stretch/>
            </p:blipFill>
            <p:spPr>
              <a:xfrm>
                <a:off x="2385500" y="4506086"/>
                <a:ext cx="1837025" cy="115312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D362DB5-1870-4926-8081-2CEE6A4A6D75}"/>
                </a:ext>
              </a:extLst>
            </p:cNvPr>
            <p:cNvGrpSpPr/>
            <p:nvPr/>
          </p:nvGrpSpPr>
          <p:grpSpPr>
            <a:xfrm>
              <a:off x="6387351" y="2418929"/>
              <a:ext cx="3272468" cy="2854503"/>
              <a:chOff x="2385500" y="2804707"/>
              <a:chExt cx="3272468" cy="2854503"/>
            </a:xfrm>
          </p:grpSpPr>
          <p:pic>
            <p:nvPicPr>
              <p:cNvPr id="16" name="Picture 15" descr="Diagram&#10;&#10;Description automatically generated">
                <a:extLst>
                  <a:ext uri="{FF2B5EF4-FFF2-40B4-BE49-F238E27FC236}">
                    <a16:creationId xmlns:a16="http://schemas.microsoft.com/office/drawing/2014/main" id="{0A87BFDC-378C-4D5C-A28A-108FACCC3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7082" y="2804707"/>
                <a:ext cx="2870886" cy="2700000"/>
              </a:xfrm>
              <a:prstGeom prst="rect">
                <a:avLst/>
              </a:prstGeom>
            </p:spPr>
          </p:pic>
          <p:pic>
            <p:nvPicPr>
              <p:cNvPr id="17" name="Picture 16" descr="Diagram&#10;&#10;Description automatically generated">
                <a:extLst>
                  <a:ext uri="{FF2B5EF4-FFF2-40B4-BE49-F238E27FC236}">
                    <a16:creationId xmlns:a16="http://schemas.microsoft.com/office/drawing/2014/main" id="{9F0A93E4-9FC5-4147-9C37-5C63E0A4F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292"/>
              <a:stretch/>
            </p:blipFill>
            <p:spPr>
              <a:xfrm>
                <a:off x="2385500" y="4506086"/>
                <a:ext cx="1837025" cy="1153124"/>
              </a:xfrm>
              <a:prstGeom prst="rect">
                <a:avLst/>
              </a:prstGeom>
            </p:spPr>
          </p:pic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10FD2A-1AA6-4DDD-8D86-EFE7EA8ED4BD}"/>
                </a:ext>
              </a:extLst>
            </p:cNvPr>
            <p:cNvSpPr/>
            <p:nvPr/>
          </p:nvSpPr>
          <p:spPr>
            <a:xfrm>
              <a:off x="6623222" y="3480945"/>
              <a:ext cx="1359244" cy="182238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802894025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8F27-FB06-4A8D-AD27-46610CF1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7274-1780-5646-8799-6B1237B0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Explore further in this direction</a:t>
            </a:r>
          </a:p>
          <a:p>
            <a:pPr lvl="1"/>
            <a:r>
              <a:rPr lang="en-US"/>
              <a:t>Deeper (on select patterns)</a:t>
            </a:r>
          </a:p>
          <a:p>
            <a:pPr lvl="1"/>
            <a:r>
              <a:rPr lang="en-US"/>
              <a:t>Wider (examine more patterns)</a:t>
            </a:r>
          </a:p>
          <a:p>
            <a:r>
              <a:rPr lang="en-US"/>
              <a:t>“Patterns emerge,” they are not engineered</a:t>
            </a:r>
          </a:p>
          <a:p>
            <a:pPr lvl="1"/>
            <a:r>
              <a:rPr lang="en-US"/>
              <a:t>→ pattern mining from the 3 cases (K-9 Mail, Bitcoin Wallet, Sweet Home 3D)</a:t>
            </a:r>
          </a:p>
          <a:p>
            <a:pPr lvl="2"/>
            <a:r>
              <a:rPr lang="en-US"/>
              <a:t>Extend Kathryn’s </a:t>
            </a:r>
            <a:r>
              <a:rPr lang="en-US" err="1"/>
              <a:t>Rologram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280585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3B24-5C42-4F83-B743-3E981D64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D5C5-3F0C-4AEA-81EA-108A7A72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/>
              <a:t>A participation in a design pattern entails particular role stereotype(s)</a:t>
            </a:r>
          </a:p>
          <a:p>
            <a:pPr lvl="1"/>
            <a:r>
              <a:rPr lang="en-NL"/>
              <a:t>e.g., the “bridge” pattern: abstracts both </a:t>
            </a:r>
            <a:r>
              <a:rPr lang="en-NL" i="1"/>
              <a:t>what</a:t>
            </a:r>
            <a:r>
              <a:rPr lang="en-NL"/>
              <a:t>* you want to do (abstraction) and </a:t>
            </a:r>
            <a:r>
              <a:rPr lang="en-NL" i="1"/>
              <a:t>how</a:t>
            </a:r>
            <a:r>
              <a:rPr lang="en-US"/>
              <a:t>*</a:t>
            </a:r>
            <a:r>
              <a:rPr lang="en-NL"/>
              <a:t> you want to do it (implementor)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E8DE46-216E-4DB1-92B2-10000A8B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52" y="2863012"/>
            <a:ext cx="3739152" cy="2487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8401F-B67E-4969-92BF-07E638B4F900}"/>
              </a:ext>
            </a:extLst>
          </p:cNvPr>
          <p:cNvSpPr txBox="1"/>
          <p:nvPr/>
        </p:nvSpPr>
        <p:spPr>
          <a:xfrm>
            <a:off x="3812100" y="3316028"/>
            <a:ext cx="893701" cy="33057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200">
                <a:solidFill>
                  <a:schemeClr val="accent6"/>
                </a:solidFill>
              </a:rPr>
              <a:t>structurer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E1AA8-C323-45C2-AAD1-E7D660F73A07}"/>
              </a:ext>
            </a:extLst>
          </p:cNvPr>
          <p:cNvSpPr txBox="1"/>
          <p:nvPr/>
        </p:nvSpPr>
        <p:spPr>
          <a:xfrm>
            <a:off x="4686474" y="4162127"/>
            <a:ext cx="1024894" cy="77134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200">
                <a:solidFill>
                  <a:schemeClr val="accent6"/>
                </a:solidFill>
              </a:rPr>
              <a:t>structurer</a:t>
            </a:r>
            <a:endParaRPr lang="en-US" sz="1200">
              <a:solidFill>
                <a:schemeClr val="accent6"/>
              </a:solidFill>
            </a:endParaRPr>
          </a:p>
          <a:p>
            <a:r>
              <a:rPr lang="en-US" sz="1200"/>
              <a:t>or maybe </a:t>
            </a:r>
            <a:r>
              <a:rPr lang="en-US" sz="1200" err="1">
                <a:solidFill>
                  <a:schemeClr val="accent5"/>
                </a:solidFill>
              </a:rPr>
              <a:t>interfacer</a:t>
            </a:r>
            <a:r>
              <a:rPr lang="en-US" sz="1200"/>
              <a:t>?</a:t>
            </a:r>
            <a:endParaRPr lang="en-N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825A3-A0CD-404E-8C8B-07E65AE8E741}"/>
              </a:ext>
            </a:extLst>
          </p:cNvPr>
          <p:cNvSpPr txBox="1"/>
          <p:nvPr/>
        </p:nvSpPr>
        <p:spPr>
          <a:xfrm>
            <a:off x="3754659" y="5274914"/>
            <a:ext cx="1364347" cy="33057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200">
                <a:solidFill>
                  <a:schemeClr val="accent2"/>
                </a:solidFill>
              </a:rPr>
              <a:t>service 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F7851-B1C1-4F37-8848-2BE95D16EBED}"/>
              </a:ext>
            </a:extLst>
          </p:cNvPr>
          <p:cNvSpPr txBox="1"/>
          <p:nvPr/>
        </p:nvSpPr>
        <p:spPr>
          <a:xfrm>
            <a:off x="785868" y="4272319"/>
            <a:ext cx="1575568" cy="55096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200">
                <a:solidFill>
                  <a:schemeClr val="accent1"/>
                </a:solidFill>
              </a:rPr>
              <a:t>information holder</a:t>
            </a:r>
          </a:p>
          <a:p>
            <a:r>
              <a:rPr lang="en-NL" sz="1200"/>
              <a:t>or </a:t>
            </a:r>
            <a:r>
              <a:rPr lang="en-NL" sz="1200">
                <a:solidFill>
                  <a:schemeClr val="accent2"/>
                </a:solidFill>
              </a:rPr>
              <a:t>service provider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5C347-C6A7-4793-A7D5-6B57078B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84" y="2643188"/>
            <a:ext cx="5562600" cy="3533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3B621-178C-41AD-BA7D-9616F1A43793}"/>
              </a:ext>
            </a:extLst>
          </p:cNvPr>
          <p:cNvSpPr/>
          <p:nvPr/>
        </p:nvSpPr>
        <p:spPr>
          <a:xfrm>
            <a:off x="6967987" y="2997679"/>
            <a:ext cx="854015" cy="6663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ED82B-F64F-4AEF-A127-7434889C1AB0}"/>
              </a:ext>
            </a:extLst>
          </p:cNvPr>
          <p:cNvSpPr/>
          <p:nvPr/>
        </p:nvSpPr>
        <p:spPr>
          <a:xfrm>
            <a:off x="10005923" y="2997679"/>
            <a:ext cx="969034" cy="6663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D4453-B152-4B37-B296-E6DE0C3068FA}"/>
              </a:ext>
            </a:extLst>
          </p:cNvPr>
          <p:cNvSpPr/>
          <p:nvPr/>
        </p:nvSpPr>
        <p:spPr>
          <a:xfrm>
            <a:off x="6257745" y="4882551"/>
            <a:ext cx="971191" cy="51470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49F91-FFB5-4C0E-A1C8-322F3DF107DD}"/>
              </a:ext>
            </a:extLst>
          </p:cNvPr>
          <p:cNvSpPr/>
          <p:nvPr/>
        </p:nvSpPr>
        <p:spPr>
          <a:xfrm>
            <a:off x="7442411" y="4882551"/>
            <a:ext cx="1129370" cy="51470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0D61A4-4DFD-4252-AD66-FA897D170292}"/>
              </a:ext>
            </a:extLst>
          </p:cNvPr>
          <p:cNvSpPr/>
          <p:nvPr/>
        </p:nvSpPr>
        <p:spPr>
          <a:xfrm>
            <a:off x="9299938" y="4882551"/>
            <a:ext cx="1037383" cy="66639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2C0462-3D21-43DE-AD69-C001359B750F}"/>
              </a:ext>
            </a:extLst>
          </p:cNvPr>
          <p:cNvSpPr/>
          <p:nvPr/>
        </p:nvSpPr>
        <p:spPr>
          <a:xfrm>
            <a:off x="10677980" y="4882551"/>
            <a:ext cx="1003856" cy="66639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061305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1F23-E4BF-4374-838E-C731D18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4F4B-F94C-46F7-9A3B-9BEA6336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L"/>
              <a:t>Case: K-9 Mail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/>
              <a:t>Detect design patterns using DP-CORE</a:t>
            </a:r>
            <a:r>
              <a:rPr lang="en-US"/>
              <a:t> (Diamantopoulos et al., 2016)</a:t>
            </a:r>
            <a:endParaRPr lang="en-NL"/>
          </a:p>
          <a:p>
            <a:pPr lvl="2"/>
            <a:r>
              <a:rPr lang="en-US"/>
              <a:t>Customizable pattern definition</a:t>
            </a:r>
          </a:p>
          <a:p>
            <a:pPr lvl="2"/>
            <a:r>
              <a:rPr lang="en-US"/>
              <a:t>(problem: many false positives)</a:t>
            </a:r>
            <a:endParaRPr lang="en-NL"/>
          </a:p>
          <a:p>
            <a:pPr marL="914400" lvl="1" indent="-457200">
              <a:buFont typeface="+mj-lt"/>
              <a:buAutoNum type="arabicPeriod"/>
            </a:pPr>
            <a:r>
              <a:rPr lang="en-NL"/>
              <a:t>Generate class (sub)diagrams of pattern instances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/>
              <a:t>Colorize the classes</a:t>
            </a:r>
            <a:r>
              <a:rPr lang="en-US"/>
              <a:t> in the diagrams</a:t>
            </a:r>
            <a:r>
              <a:rPr lang="en-NL"/>
              <a:t> by their role stereotypes</a:t>
            </a:r>
            <a:endParaRPr lang="en-US"/>
          </a:p>
          <a:p>
            <a:pPr lvl="2"/>
            <a:r>
              <a:rPr lang="en-US"/>
              <a:t>Use ground truth role stereotypes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Discover “interesting” things*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* Work in progress, results are neither verified nor validated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5539276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04BB-007D-46FA-A790-F9223133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pattern definition: “bridge”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6DA2-F101-4C63-AE1F-06FCF6137E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L"/>
              <a:t>abstracts both </a:t>
            </a:r>
            <a:r>
              <a:rPr lang="en-NL" i="1"/>
              <a:t>what</a:t>
            </a:r>
            <a:r>
              <a:rPr lang="en-NL"/>
              <a:t> you want to do and </a:t>
            </a:r>
            <a:r>
              <a:rPr lang="en-NL" i="1"/>
              <a:t>how</a:t>
            </a:r>
            <a:r>
              <a:rPr lang="en-NL"/>
              <a:t> you want to do it</a:t>
            </a:r>
            <a:endParaRPr lang="en-US"/>
          </a:p>
          <a:p>
            <a:r>
              <a:rPr lang="en-US"/>
              <a:t>Definition in DP-CORE: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Bridge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5"/>
                </a:solidFill>
                <a:latin typeface="Consolas" panose="020B0609020204030204" pitchFamily="49" charset="0"/>
              </a:rPr>
              <a:t>Normal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4"/>
                </a:solidFill>
                <a:latin typeface="Consolas" panose="020B0609020204030204" pitchFamily="49" charset="0"/>
              </a:rPr>
              <a:t>Refined Abstraction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5"/>
                </a:solidFill>
                <a:latin typeface="Consolas" panose="020B0609020204030204" pitchFamily="49" charset="0"/>
              </a:rPr>
              <a:t>Abstracted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4"/>
                </a:solidFill>
                <a:latin typeface="Consolas" panose="020B0609020204030204" pitchFamily="49" charset="0"/>
              </a:rPr>
              <a:t>Abstraction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5"/>
                </a:solidFill>
                <a:latin typeface="Consolas" panose="020B0609020204030204" pitchFamily="49" charset="0"/>
              </a:rPr>
              <a:t>Normal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4"/>
                </a:solidFill>
                <a:latin typeface="Consolas" panose="020B0609020204030204" pitchFamily="49" charset="0"/>
              </a:rPr>
              <a:t>Concrete Implementor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D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5"/>
                </a:solidFill>
                <a:latin typeface="Consolas" panose="020B0609020204030204" pitchFamily="49" charset="0"/>
              </a:rPr>
              <a:t>Abstracted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4"/>
                </a:solidFill>
                <a:latin typeface="Consolas" panose="020B0609020204030204" pitchFamily="49" charset="0"/>
              </a:rPr>
              <a:t>Implementor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End_Members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</a:rPr>
              <a:t>inherits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</a:rPr>
              <a:t>inherits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</a:rPr>
              <a:t>has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6"/>
                </a:solidFill>
                <a:latin typeface="Consolas" panose="020B0609020204030204" pitchFamily="49" charset="0"/>
              </a:rPr>
              <a:t>calls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3"/>
                </a:solidFill>
                <a:latin typeface="Consolas" panose="020B0609020204030204" pitchFamily="49" charset="0"/>
              </a:rPr>
              <a:t>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End_Connections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NL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EE86FC28-1531-4192-BE06-EFDDF83CB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34" y="363543"/>
            <a:ext cx="4113068" cy="273627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7F226A-E553-4FD0-B0D6-A80ECE1EF4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6930" y="3928135"/>
            <a:ext cx="5574427" cy="26715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6FB72E-D80F-4E18-BD6A-B0030D729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52688" y="2396110"/>
            <a:ext cx="3590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42577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F88C9-BA01-4244-896E-B681D858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of “bridge” pattern detected in K-9 Mail</a:t>
            </a:r>
            <a:endParaRPr lang="en-NL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E2EA57C-C529-497C-AAEF-BBFD2A5D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0" y="3588186"/>
            <a:ext cx="2870886" cy="27000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1E80180-F289-4C98-9FFF-E3EE85926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96" y="3588186"/>
            <a:ext cx="2896519" cy="270000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FC1BE4F-30FB-4B13-B559-748D812BB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90" y="3588186"/>
            <a:ext cx="3118671" cy="27000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2749EBA-1E64-4E8C-BE8E-9BBA83EEA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35" y="671639"/>
            <a:ext cx="2930697" cy="2700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5C21D25-F0D3-4F47-9217-9DB1DB43737F}"/>
              </a:ext>
            </a:extLst>
          </p:cNvPr>
          <p:cNvGrpSpPr/>
          <p:nvPr/>
        </p:nvGrpSpPr>
        <p:grpSpPr>
          <a:xfrm>
            <a:off x="1506491" y="1320717"/>
            <a:ext cx="7920552" cy="4196001"/>
            <a:chOff x="1868958" y="1320717"/>
            <a:chExt cx="7920552" cy="4196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3EB7A2-A6DB-4A28-BD09-BE7170A26E4B}"/>
                </a:ext>
              </a:extLst>
            </p:cNvPr>
            <p:cNvSpPr/>
            <p:nvPr/>
          </p:nvSpPr>
          <p:spPr>
            <a:xfrm>
              <a:off x="1868958" y="4602318"/>
              <a:ext cx="1169773" cy="9144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32ED94-17DC-44CE-A654-DBFC2471A5D1}"/>
                </a:ext>
              </a:extLst>
            </p:cNvPr>
            <p:cNvSpPr/>
            <p:nvPr/>
          </p:nvSpPr>
          <p:spPr>
            <a:xfrm>
              <a:off x="5089463" y="4571963"/>
              <a:ext cx="1404553" cy="9144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6D9E5D-DD6A-4CB7-BC30-C6F036C019A9}"/>
                </a:ext>
              </a:extLst>
            </p:cNvPr>
            <p:cNvSpPr/>
            <p:nvPr/>
          </p:nvSpPr>
          <p:spPr>
            <a:xfrm>
              <a:off x="8619737" y="4555488"/>
              <a:ext cx="1169773" cy="9144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A5A30CF-183A-4E19-8CDD-208BB8A74758}"/>
                </a:ext>
              </a:extLst>
            </p:cNvPr>
            <p:cNvCxnSpPr>
              <a:cxnSpLocks/>
              <a:stCxn id="14" idx="7"/>
            </p:cNvCxnSpPr>
            <p:nvPr/>
          </p:nvCxnSpPr>
          <p:spPr>
            <a:xfrm flipV="1">
              <a:off x="2867422" y="1905492"/>
              <a:ext cx="3022634" cy="283073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1A40F5D-030D-413A-9ED6-69989625281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5791740" y="1905492"/>
              <a:ext cx="353688" cy="266647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24E2A8-7277-4EE7-ACAC-ECBFCD732CD3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6415335" y="1905492"/>
              <a:ext cx="2375711" cy="278390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4D603F-66B9-436F-8FE0-36E3E4273C6A}"/>
                </a:ext>
              </a:extLst>
            </p:cNvPr>
            <p:cNvSpPr txBox="1"/>
            <p:nvPr/>
          </p:nvSpPr>
          <p:spPr>
            <a:xfrm>
              <a:off x="4829142" y="1320717"/>
              <a:ext cx="392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Might actually have the same stereotype?</a:t>
              </a:r>
            </a:p>
            <a:p>
              <a:r>
                <a:rPr lang="en-US" sz="1600">
                  <a:solidFill>
                    <a:schemeClr val="accent2"/>
                  </a:solidFill>
                </a:rPr>
                <a:t>Service providers</a:t>
              </a:r>
              <a:r>
                <a:rPr lang="en-US" sz="1600"/>
                <a:t>?</a:t>
              </a:r>
              <a:endParaRPr lang="en-NL" sz="16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6354C-4C6F-45F7-A86E-FDF2B558E7F9}"/>
              </a:ext>
            </a:extLst>
          </p:cNvPr>
          <p:cNvGrpSpPr/>
          <p:nvPr/>
        </p:nvGrpSpPr>
        <p:grpSpPr>
          <a:xfrm>
            <a:off x="838200" y="1306875"/>
            <a:ext cx="2624799" cy="1722544"/>
            <a:chOff x="9545065" y="85995"/>
            <a:chExt cx="2624799" cy="1722544"/>
          </a:xfrm>
        </p:grpSpPr>
        <p:pic>
          <p:nvPicPr>
            <p:cNvPr id="28" name="Content Placeholder 12" descr="Diagram&#10;&#10;Description automatically generated">
              <a:extLst>
                <a:ext uri="{FF2B5EF4-FFF2-40B4-BE49-F238E27FC236}">
                  <a16:creationId xmlns:a16="http://schemas.microsoft.com/office/drawing/2014/main" id="{799D2E37-D617-4FAC-B165-EE35DDF3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5065" y="85995"/>
              <a:ext cx="2589269" cy="1722544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3CDDE2-A542-4907-B52C-676A721364BD}"/>
                </a:ext>
              </a:extLst>
            </p:cNvPr>
            <p:cNvSpPr/>
            <p:nvPr/>
          </p:nvSpPr>
          <p:spPr>
            <a:xfrm>
              <a:off x="11665393" y="365125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D81BB8D-1EEF-45A3-AAF2-CBD0786502B8}"/>
                </a:ext>
              </a:extLst>
            </p:cNvPr>
            <p:cNvSpPr/>
            <p:nvPr/>
          </p:nvSpPr>
          <p:spPr>
            <a:xfrm>
              <a:off x="11989864" y="1061534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0EE3D0-7BFC-4C5C-9A53-B70029CA08F3}"/>
                </a:ext>
              </a:extLst>
            </p:cNvPr>
            <p:cNvSpPr/>
            <p:nvPr/>
          </p:nvSpPr>
          <p:spPr>
            <a:xfrm>
              <a:off x="11755393" y="162853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825355-8CA4-48EF-9550-B8164414D802}"/>
                </a:ext>
              </a:extLst>
            </p:cNvPr>
            <p:cNvSpPr/>
            <p:nvPr/>
          </p:nvSpPr>
          <p:spPr>
            <a:xfrm>
              <a:off x="10204386" y="1061534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4A97A2-42AA-4114-951B-762B610A5F0E}"/>
                </a:ext>
              </a:extLst>
            </p:cNvPr>
            <p:cNvSpPr/>
            <p:nvPr/>
          </p:nvSpPr>
          <p:spPr>
            <a:xfrm>
              <a:off x="10344015" y="106153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51769866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04BB-007D-46FA-A790-F9223133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pattern: “Adapter”</a:t>
            </a:r>
            <a:endParaRPr lang="en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0ECEA4-487B-412C-8114-C4FBB5A7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2512"/>
            <a:ext cx="5021279" cy="507600"/>
          </a:xfrm>
        </p:spPr>
        <p:txBody>
          <a:bodyPr/>
          <a:lstStyle/>
          <a:p>
            <a:r>
              <a:rPr lang="en-US"/>
              <a:t>Definition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6DA2-F101-4C63-AE1F-06FCF613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0112"/>
            <a:ext cx="5021279" cy="4629551"/>
          </a:xfrm>
        </p:spPr>
        <p:txBody>
          <a:bodyPr>
            <a:normAutofit/>
          </a:bodyPr>
          <a:lstStyle/>
          <a:p>
            <a:r>
              <a:rPr lang="en-US"/>
              <a:t>I need a </a:t>
            </a:r>
            <a:r>
              <a:rPr lang="en-US" b="1"/>
              <a:t>Target</a:t>
            </a:r>
            <a:r>
              <a:rPr lang="en-US"/>
              <a:t> but I have </a:t>
            </a:r>
            <a:r>
              <a:rPr lang="en-US" b="1" err="1"/>
              <a:t>Adaptee</a:t>
            </a:r>
            <a:r>
              <a:rPr lang="en-US"/>
              <a:t> instead, </a:t>
            </a:r>
            <a:br>
              <a:rPr lang="en-US"/>
            </a:br>
            <a:r>
              <a:rPr lang="en-US"/>
              <a:t>so I wrap the </a:t>
            </a:r>
            <a:r>
              <a:rPr lang="en-US" b="1" err="1"/>
              <a:t>Adaptee</a:t>
            </a:r>
            <a:r>
              <a:rPr lang="en-US"/>
              <a:t> in an </a:t>
            </a:r>
            <a:r>
              <a:rPr lang="en-US" b="1"/>
              <a:t>Adapter</a:t>
            </a:r>
            <a:r>
              <a:rPr lang="en-US"/>
              <a:t> that implements </a:t>
            </a:r>
            <a:r>
              <a:rPr lang="en-US" b="1"/>
              <a:t>Target</a:t>
            </a:r>
            <a:endParaRPr lang="en-NL" b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0B0040-0F64-465E-9B7B-DB5019FA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65526"/>
            <a:ext cx="5183188" cy="507600"/>
          </a:xfrm>
        </p:spPr>
        <p:txBody>
          <a:bodyPr/>
          <a:lstStyle/>
          <a:p>
            <a:pPr algn="r"/>
            <a:r>
              <a:rPr lang="en-US"/>
              <a:t>(some of) Detected instances</a:t>
            </a:r>
            <a:endParaRPr lang="en-NL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16BCCB-C7F5-46C4-93DC-CAF3890258AC}"/>
              </a:ext>
            </a:extLst>
          </p:cNvPr>
          <p:cNvGrpSpPr/>
          <p:nvPr/>
        </p:nvGrpSpPr>
        <p:grpSpPr>
          <a:xfrm>
            <a:off x="1518207" y="3429000"/>
            <a:ext cx="2219325" cy="3030476"/>
            <a:chOff x="1229883" y="2974974"/>
            <a:chExt cx="2219325" cy="303047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4882FFB7-83A2-46CC-AC11-229F54F3D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883" y="2974974"/>
              <a:ext cx="2219325" cy="30099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76D427-705B-4EA9-8F98-3713FFF043C7}"/>
                </a:ext>
              </a:extLst>
            </p:cNvPr>
            <p:cNvSpPr/>
            <p:nvPr/>
          </p:nvSpPr>
          <p:spPr>
            <a:xfrm>
              <a:off x="3186791" y="3531119"/>
              <a:ext cx="163636" cy="1636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4468DB-F3FE-4621-B48B-34B10EF0055F}"/>
                </a:ext>
              </a:extLst>
            </p:cNvPr>
            <p:cNvSpPr/>
            <p:nvPr/>
          </p:nvSpPr>
          <p:spPr>
            <a:xfrm>
              <a:off x="2507168" y="5841814"/>
              <a:ext cx="163636" cy="1636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767D91-3892-4050-A392-453C3D17313E}"/>
                </a:ext>
              </a:extLst>
            </p:cNvPr>
            <p:cNvSpPr/>
            <p:nvPr/>
          </p:nvSpPr>
          <p:spPr>
            <a:xfrm>
              <a:off x="2638414" y="5841814"/>
              <a:ext cx="163636" cy="1636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35AFDA-C25C-4E86-BD25-8A1F5087535F}"/>
                </a:ext>
              </a:extLst>
            </p:cNvPr>
            <p:cNvSpPr/>
            <p:nvPr/>
          </p:nvSpPr>
          <p:spPr>
            <a:xfrm>
              <a:off x="2566019" y="4589663"/>
              <a:ext cx="163636" cy="1636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E21A38-5AB1-45D2-A9E6-8B135DB05A21}"/>
                </a:ext>
              </a:extLst>
            </p:cNvPr>
            <p:cNvSpPr/>
            <p:nvPr/>
          </p:nvSpPr>
          <p:spPr>
            <a:xfrm>
              <a:off x="3056243" y="3531119"/>
              <a:ext cx="163636" cy="1636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A1B4E60-BC64-47E8-95AC-01B998FE7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47" y="994755"/>
            <a:ext cx="1837025" cy="2700000"/>
          </a:xfrm>
          <a:prstGeom prst="rect">
            <a:avLst/>
          </a:prstGeom>
        </p:spPr>
      </p:pic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A0AC61AF-8D42-4A52-B8C7-060B1620B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874887"/>
            <a:ext cx="1683228" cy="2700000"/>
          </a:xfrm>
          <a:prstGeom prst="rect">
            <a:avLst/>
          </a:prstGeom>
        </p:spPr>
      </p:pic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B8435323-2E90-4699-9B32-048970A55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92" y="3874887"/>
            <a:ext cx="1469620" cy="2700000"/>
          </a:xfrm>
          <a:prstGeom prst="rect">
            <a:avLst/>
          </a:prstGeom>
        </p:spPr>
      </p:pic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6FCF60C4-0D25-492A-AC0B-806E1550F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72" y="994755"/>
            <a:ext cx="2469304" cy="27000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1515022-53B1-4396-B6F1-94E76B5ED0B7}"/>
              </a:ext>
            </a:extLst>
          </p:cNvPr>
          <p:cNvGrpSpPr/>
          <p:nvPr/>
        </p:nvGrpSpPr>
        <p:grpSpPr>
          <a:xfrm>
            <a:off x="5062765" y="1825153"/>
            <a:ext cx="3981348" cy="3894858"/>
            <a:chOff x="5062765" y="1825153"/>
            <a:chExt cx="3981348" cy="389485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6E0F46-B5C0-462E-BAB8-E41E91FD3D33}"/>
                </a:ext>
              </a:extLst>
            </p:cNvPr>
            <p:cNvSpPr/>
            <p:nvPr/>
          </p:nvSpPr>
          <p:spPr>
            <a:xfrm>
              <a:off x="7874340" y="1825153"/>
              <a:ext cx="1169773" cy="9144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25D5F52-2AEF-4A40-B93C-D7C2166B6E53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466703" y="2282353"/>
              <a:ext cx="1407637" cy="114664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9C3043-420E-4E38-8E71-8F9778A4DE55}"/>
                </a:ext>
              </a:extLst>
            </p:cNvPr>
            <p:cNvSpPr txBox="1"/>
            <p:nvPr/>
          </p:nvSpPr>
          <p:spPr>
            <a:xfrm>
              <a:off x="5062765" y="3429000"/>
              <a:ext cx="19080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chemeClr val="accent5"/>
                  </a:solidFill>
                </a:rPr>
                <a:t>Interfacer</a:t>
              </a:r>
              <a:r>
                <a:rPr lang="en-US" sz="1600"/>
                <a:t> might be</a:t>
              </a:r>
              <a:br>
                <a:rPr lang="en-US" sz="1600"/>
              </a:br>
              <a:r>
                <a:rPr lang="en-US" sz="1600"/>
                <a:t>more appropriate</a:t>
              </a:r>
              <a:endParaRPr lang="en-NL" sz="1600"/>
            </a:p>
          </p:txBody>
        </p:sp>
        <p:pic>
          <p:nvPicPr>
            <p:cNvPr id="51" name="Picture 50" descr="Diagram&#10;&#10;Description automatically generated">
              <a:extLst>
                <a:ext uri="{FF2B5EF4-FFF2-40B4-BE49-F238E27FC236}">
                  <a16:creationId xmlns:a16="http://schemas.microsoft.com/office/drawing/2014/main" id="{18804F73-9824-4815-8023-2B94B3AA9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537" y="4195932"/>
              <a:ext cx="1620541" cy="1524079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EC91DA-98B4-A94F-978A-222C6A28F64A}"/>
              </a:ext>
            </a:extLst>
          </p:cNvPr>
          <p:cNvSpPr/>
          <p:nvPr/>
        </p:nvSpPr>
        <p:spPr>
          <a:xfrm>
            <a:off x="5237970" y="4856651"/>
            <a:ext cx="484219" cy="3037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305517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04BB-007D-46FA-A790-F9223133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pattern: “Observer”</a:t>
            </a:r>
            <a:endParaRPr lang="en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0ECEA4-487B-412C-8114-C4FBB5A7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2512"/>
            <a:ext cx="5021279" cy="507600"/>
          </a:xfrm>
        </p:spPr>
        <p:txBody>
          <a:bodyPr/>
          <a:lstStyle/>
          <a:p>
            <a:r>
              <a:rPr lang="en-US"/>
              <a:t>Definition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6DA2-F101-4C63-AE1F-06FCF613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0112"/>
            <a:ext cx="5021279" cy="4629551"/>
          </a:xfrm>
        </p:spPr>
        <p:txBody>
          <a:bodyPr>
            <a:normAutofit/>
          </a:bodyPr>
          <a:lstStyle/>
          <a:p>
            <a:r>
              <a:rPr lang="en-US" b="1"/>
              <a:t>Subject</a:t>
            </a:r>
            <a:r>
              <a:rPr lang="en-US"/>
              <a:t> notifies all </a:t>
            </a:r>
            <a:r>
              <a:rPr lang="en-US" b="1"/>
              <a:t>Observer</a:t>
            </a:r>
            <a:r>
              <a:rPr lang="en-US"/>
              <a:t>s when it changes state</a:t>
            </a:r>
          </a:p>
          <a:p>
            <a:r>
              <a:rPr lang="en-US" b="1"/>
              <a:t>Observer</a:t>
            </a:r>
            <a:r>
              <a:rPr lang="en-US"/>
              <a:t>s comply to an interface</a:t>
            </a:r>
          </a:p>
          <a:p>
            <a:endParaRPr lang="en-N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0B0040-0F64-465E-9B7B-DB5019FA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65526"/>
            <a:ext cx="5183188" cy="507600"/>
          </a:xfrm>
        </p:spPr>
        <p:txBody>
          <a:bodyPr/>
          <a:lstStyle/>
          <a:p>
            <a:pPr algn="r"/>
            <a:r>
              <a:rPr lang="en-US"/>
              <a:t>All Detected instances</a:t>
            </a:r>
            <a:endParaRPr lang="en-NL"/>
          </a:p>
        </p:txBody>
      </p:sp>
      <p:pic>
        <p:nvPicPr>
          <p:cNvPr id="24" name="Content Placeholder 23" descr="Diagram&#10;&#10;Description automatically generated">
            <a:extLst>
              <a:ext uri="{FF2B5EF4-FFF2-40B4-BE49-F238E27FC236}">
                <a16:creationId xmlns:a16="http://schemas.microsoft.com/office/drawing/2014/main" id="{20006A2B-C606-4966-B52B-51E137A259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76" y="3792474"/>
            <a:ext cx="2393731" cy="2700000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5E58068-73C4-4A5F-9252-FCFC76AF889A}"/>
              </a:ext>
            </a:extLst>
          </p:cNvPr>
          <p:cNvGrpSpPr>
            <a:grpSpLocks noChangeAspect="1"/>
          </p:cNvGrpSpPr>
          <p:nvPr/>
        </p:nvGrpSpPr>
        <p:grpSpPr>
          <a:xfrm>
            <a:off x="748329" y="3554911"/>
            <a:ext cx="2190750" cy="2937563"/>
            <a:chOff x="1314600" y="2614613"/>
            <a:chExt cx="2409825" cy="3231319"/>
          </a:xfrm>
        </p:grpSpPr>
        <p:pic>
          <p:nvPicPr>
            <p:cNvPr id="18" name="Content Placeholder 6" descr="Diagram&#10;&#10;Description automatically generated">
              <a:extLst>
                <a:ext uri="{FF2B5EF4-FFF2-40B4-BE49-F238E27FC236}">
                  <a16:creationId xmlns:a16="http://schemas.microsoft.com/office/drawing/2014/main" id="{32E0AC76-0C68-455A-B3B4-95E99921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00" y="2614613"/>
              <a:ext cx="2409825" cy="3190875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0484118-31EC-40AD-8212-9533877DA753}"/>
                </a:ext>
              </a:extLst>
            </p:cNvPr>
            <p:cNvSpPr/>
            <p:nvPr/>
          </p:nvSpPr>
          <p:spPr>
            <a:xfrm>
              <a:off x="2429512" y="4363765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8C9746-1DF1-4157-ADC9-E9F6561CC7FB}"/>
                </a:ext>
              </a:extLst>
            </p:cNvPr>
            <p:cNvSpPr/>
            <p:nvPr/>
          </p:nvSpPr>
          <p:spPr>
            <a:xfrm>
              <a:off x="3544425" y="5665932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0A5F41-093E-41B5-9761-6865CC3AE668}"/>
                </a:ext>
              </a:extLst>
            </p:cNvPr>
            <p:cNvSpPr/>
            <p:nvPr/>
          </p:nvSpPr>
          <p:spPr>
            <a:xfrm>
              <a:off x="2941982" y="3187932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209CF6-09EA-4008-9CB4-82BBCE09D7ED}"/>
                </a:ext>
              </a:extLst>
            </p:cNvPr>
            <p:cNvSpPr/>
            <p:nvPr/>
          </p:nvSpPr>
          <p:spPr>
            <a:xfrm>
              <a:off x="3071717" y="3187901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317C09-E743-479D-BBD4-A757C51F3BE3}"/>
                </a:ext>
              </a:extLst>
            </p:cNvPr>
            <p:cNvSpPr/>
            <p:nvPr/>
          </p:nvSpPr>
          <p:spPr>
            <a:xfrm>
              <a:off x="3198686" y="3187901"/>
              <a:ext cx="180000" cy="18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7B48A586-A114-4515-923A-9A810013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33" y="927729"/>
            <a:ext cx="2393731" cy="2700000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59DDA397-860C-43CF-BEF3-A5B1F2ADC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53" y="971189"/>
            <a:ext cx="2490448" cy="2700000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4410129A-AED4-4457-B9AC-320E021C3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29" y="3835670"/>
            <a:ext cx="2071343" cy="2700000"/>
          </a:xfrm>
          <a:prstGeom prst="rect">
            <a:avLst/>
          </a:prstGeom>
        </p:spPr>
      </p:pic>
      <p:sp>
        <p:nvSpPr>
          <p:cNvPr id="33" name="Flowchart: Summing Junction 32">
            <a:extLst>
              <a:ext uri="{FF2B5EF4-FFF2-40B4-BE49-F238E27FC236}">
                <a16:creationId xmlns:a16="http://schemas.microsoft.com/office/drawing/2014/main" id="{C7E165A5-66CC-478D-B510-D1F18E8D4EAF}"/>
              </a:ext>
            </a:extLst>
          </p:cNvPr>
          <p:cNvSpPr/>
          <p:nvPr/>
        </p:nvSpPr>
        <p:spPr>
          <a:xfrm>
            <a:off x="7949513" y="5142474"/>
            <a:ext cx="360000" cy="360000"/>
          </a:xfrm>
          <a:prstGeom prst="flowChartSummingJunctio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0F585-6419-49B1-97EB-C7BF3F457651}"/>
              </a:ext>
            </a:extLst>
          </p:cNvPr>
          <p:cNvGrpSpPr/>
          <p:nvPr/>
        </p:nvGrpSpPr>
        <p:grpSpPr>
          <a:xfrm>
            <a:off x="839727" y="4818669"/>
            <a:ext cx="4243803" cy="1370994"/>
            <a:chOff x="839727" y="4818669"/>
            <a:chExt cx="4243803" cy="137099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154DF3-A118-4DCB-AE32-94B3846D87CD}"/>
                </a:ext>
              </a:extLst>
            </p:cNvPr>
            <p:cNvSpPr/>
            <p:nvPr/>
          </p:nvSpPr>
          <p:spPr>
            <a:xfrm>
              <a:off x="839727" y="5805488"/>
              <a:ext cx="1326824" cy="38417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E8C9FA-D145-4437-8466-D4E5902EA727}"/>
                </a:ext>
              </a:extLst>
            </p:cNvPr>
            <p:cNvCxnSpPr>
              <a:cxnSpLocks/>
              <a:stCxn id="23" idx="7"/>
            </p:cNvCxnSpPr>
            <p:nvPr/>
          </p:nvCxnSpPr>
          <p:spPr>
            <a:xfrm flipV="1">
              <a:off x="1972242" y="5142474"/>
              <a:ext cx="1058235" cy="71927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383729-FE52-4E44-ABD1-53BF14717919}"/>
                </a:ext>
              </a:extLst>
            </p:cNvPr>
            <p:cNvSpPr txBox="1"/>
            <p:nvPr/>
          </p:nvSpPr>
          <p:spPr>
            <a:xfrm>
              <a:off x="2638822" y="4818669"/>
              <a:ext cx="2444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Should only be interface?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67691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04BB-007D-46FA-A790-F9223133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pattern: “Builder”</a:t>
            </a:r>
            <a:endParaRPr lang="en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0ECEA4-487B-412C-8114-C4FBB5A7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2512"/>
            <a:ext cx="5021279" cy="507600"/>
          </a:xfrm>
        </p:spPr>
        <p:txBody>
          <a:bodyPr/>
          <a:lstStyle/>
          <a:p>
            <a:r>
              <a:rPr lang="en-US"/>
              <a:t>Definition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6DA2-F101-4C63-AE1F-06FCF613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0112"/>
            <a:ext cx="5021279" cy="4629551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b="1"/>
              <a:t>Director</a:t>
            </a:r>
            <a:r>
              <a:rPr lang="en-US"/>
              <a:t> relies on </a:t>
            </a:r>
            <a:r>
              <a:rPr lang="en-US" b="1"/>
              <a:t>Builder</a:t>
            </a:r>
            <a:r>
              <a:rPr lang="en-US"/>
              <a:t>s to create a complex </a:t>
            </a:r>
            <a:r>
              <a:rPr lang="en-US" b="1"/>
              <a:t>Product</a:t>
            </a:r>
            <a:endParaRPr lang="en-NL" b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0B0040-0F64-465E-9B7B-DB5019FA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65526"/>
            <a:ext cx="5183188" cy="507600"/>
          </a:xfrm>
        </p:spPr>
        <p:txBody>
          <a:bodyPr/>
          <a:lstStyle/>
          <a:p>
            <a:pPr algn="r"/>
            <a:r>
              <a:rPr lang="en-US"/>
              <a:t>All Detected instances</a:t>
            </a:r>
            <a:endParaRPr lang="en-NL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8DA536-0CDC-4703-900A-8A04F30F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80" y="1341197"/>
            <a:ext cx="2192618" cy="35640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3CFA3C7-CDD4-43C5-8A4B-81B336A43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16" y="1341197"/>
            <a:ext cx="2192618" cy="3564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5F1511-56BD-47F6-A78A-88096201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98" y="1344695"/>
            <a:ext cx="2192618" cy="35640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49C3B57-F81D-41D9-88CE-07AB5DF4F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04" y="2734551"/>
            <a:ext cx="2038823" cy="351874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DF89574-5A22-4B6F-899B-C035F168891C}"/>
              </a:ext>
            </a:extLst>
          </p:cNvPr>
          <p:cNvSpPr/>
          <p:nvPr/>
        </p:nvSpPr>
        <p:spPr>
          <a:xfrm>
            <a:off x="2607280" y="3123197"/>
            <a:ext cx="163636" cy="16363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9F3EA4-A952-408D-BF0C-45E00AC82814}"/>
              </a:ext>
            </a:extLst>
          </p:cNvPr>
          <p:cNvSpPr/>
          <p:nvPr/>
        </p:nvSpPr>
        <p:spPr>
          <a:xfrm>
            <a:off x="2607280" y="6057841"/>
            <a:ext cx="163636" cy="1636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8804B6-FC0A-421D-A6EF-D2A7DDE33F31}"/>
              </a:ext>
            </a:extLst>
          </p:cNvPr>
          <p:cNvSpPr/>
          <p:nvPr/>
        </p:nvSpPr>
        <p:spPr>
          <a:xfrm>
            <a:off x="2331015" y="5043689"/>
            <a:ext cx="163636" cy="163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3B3676-5895-44D2-B7DF-5422AA69181D}"/>
              </a:ext>
            </a:extLst>
          </p:cNvPr>
          <p:cNvSpPr/>
          <p:nvPr/>
        </p:nvSpPr>
        <p:spPr>
          <a:xfrm>
            <a:off x="3049138" y="4153069"/>
            <a:ext cx="163636" cy="1636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C22DFC-2D47-4A0E-AFAE-8BBC9A2363B9}"/>
              </a:ext>
            </a:extLst>
          </p:cNvPr>
          <p:cNvSpPr/>
          <p:nvPr/>
        </p:nvSpPr>
        <p:spPr>
          <a:xfrm>
            <a:off x="3186791" y="4153069"/>
            <a:ext cx="163636" cy="163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18656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04BB-007D-46FA-A790-F9223133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pattern: “Factory method”</a:t>
            </a:r>
            <a:endParaRPr lang="en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0ECEA4-487B-412C-8114-C4FBB5A7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2512"/>
            <a:ext cx="5021279" cy="507600"/>
          </a:xfrm>
        </p:spPr>
        <p:txBody>
          <a:bodyPr/>
          <a:lstStyle/>
          <a:p>
            <a:r>
              <a:rPr lang="en-US"/>
              <a:t>Definition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6DA2-F101-4C63-AE1F-06FCF613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0112"/>
            <a:ext cx="5021279" cy="4629551"/>
          </a:xfrm>
        </p:spPr>
        <p:txBody>
          <a:bodyPr>
            <a:normAutofit/>
          </a:bodyPr>
          <a:lstStyle/>
          <a:p>
            <a:r>
              <a:rPr lang="en-US"/>
              <a:t>Define an interface for creating an object, but let subclasses decide which class to instantiate</a:t>
            </a:r>
            <a:endParaRPr lang="en-N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0B0040-0F64-465E-9B7B-DB5019FA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65526"/>
            <a:ext cx="5183188" cy="507600"/>
          </a:xfrm>
        </p:spPr>
        <p:txBody>
          <a:bodyPr/>
          <a:lstStyle/>
          <a:p>
            <a:pPr algn="r"/>
            <a:r>
              <a:rPr lang="en-US"/>
              <a:t>Detected instance</a:t>
            </a:r>
            <a:endParaRPr lang="en-NL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822856-5762-4781-A9B4-F1E7D9452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00489"/>
            <a:ext cx="2188388" cy="336917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59F3EA4-A952-408D-BF0C-45E00AC82814}"/>
              </a:ext>
            </a:extLst>
          </p:cNvPr>
          <p:cNvSpPr/>
          <p:nvPr/>
        </p:nvSpPr>
        <p:spPr>
          <a:xfrm>
            <a:off x="2607280" y="6173414"/>
            <a:ext cx="163636" cy="1636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8804B6-FC0A-421D-A6EF-D2A7DDE33F31}"/>
              </a:ext>
            </a:extLst>
          </p:cNvPr>
          <p:cNvSpPr/>
          <p:nvPr/>
        </p:nvSpPr>
        <p:spPr>
          <a:xfrm>
            <a:off x="2557047" y="4276391"/>
            <a:ext cx="163636" cy="163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3B3676-5895-44D2-B7DF-5422AA69181D}"/>
              </a:ext>
            </a:extLst>
          </p:cNvPr>
          <p:cNvSpPr/>
          <p:nvPr/>
        </p:nvSpPr>
        <p:spPr>
          <a:xfrm>
            <a:off x="2043634" y="5298526"/>
            <a:ext cx="163636" cy="1636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C22DFC-2D47-4A0E-AFAE-8BBC9A2363B9}"/>
              </a:ext>
            </a:extLst>
          </p:cNvPr>
          <p:cNvSpPr/>
          <p:nvPr/>
        </p:nvSpPr>
        <p:spPr>
          <a:xfrm>
            <a:off x="2809732" y="3369138"/>
            <a:ext cx="163636" cy="1636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70575D1-4228-4665-A931-40CA5C181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23" y="1560112"/>
            <a:ext cx="2482310" cy="3920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89A583D-3207-4741-B1B4-705168EE7B5E}"/>
              </a:ext>
            </a:extLst>
          </p:cNvPr>
          <p:cNvGrpSpPr/>
          <p:nvPr/>
        </p:nvGrpSpPr>
        <p:grpSpPr>
          <a:xfrm>
            <a:off x="2720683" y="2822366"/>
            <a:ext cx="2912494" cy="3262576"/>
            <a:chOff x="2720683" y="2822366"/>
            <a:chExt cx="2912494" cy="3262576"/>
          </a:xfrm>
        </p:grpSpPr>
        <p:pic>
          <p:nvPicPr>
            <p:cNvPr id="15" name="Picture 14" descr="Diagram&#10;&#10;Description automatically generated">
              <a:extLst>
                <a:ext uri="{FF2B5EF4-FFF2-40B4-BE49-F238E27FC236}">
                  <a16:creationId xmlns:a16="http://schemas.microsoft.com/office/drawing/2014/main" id="{249C3B57-F81D-41D9-88CE-07AB5DF4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067" y="2822366"/>
              <a:ext cx="1684977" cy="290805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6D0DA5-A0AF-46CF-B87B-4E7E820A4041}"/>
                </a:ext>
              </a:extLst>
            </p:cNvPr>
            <p:cNvCxnSpPr>
              <a:cxnSpLocks/>
            </p:cNvCxnSpPr>
            <p:nvPr/>
          </p:nvCxnSpPr>
          <p:spPr>
            <a:xfrm>
              <a:off x="3053131" y="3253320"/>
              <a:ext cx="723236" cy="493732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prstDash val="sysDot"/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3E3057-9A51-4EC5-A2D0-5229B9F2210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683" y="4094922"/>
              <a:ext cx="988429" cy="345105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prstDash val="sysDot"/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DD55B35-D671-41B8-9108-D7C191FF9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8645" y="5462162"/>
              <a:ext cx="1515120" cy="582140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prstDash val="sysDot"/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F08401-DDAB-4DBC-957B-7EF765AA0468}"/>
                </a:ext>
              </a:extLst>
            </p:cNvPr>
            <p:cNvSpPr txBox="1"/>
            <p:nvPr/>
          </p:nvSpPr>
          <p:spPr>
            <a:xfrm>
              <a:off x="3414749" y="5746388"/>
              <a:ext cx="2218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very similar to builders</a:t>
              </a:r>
              <a:endParaRPr lang="en-NL" sz="1600"/>
            </a:p>
          </p:txBody>
        </p:sp>
      </p:grpSp>
    </p:spTree>
    <p:extLst>
      <p:ext uri="{BB962C8B-B14F-4D97-AF65-F5344CB8AC3E}">
        <p14:creationId xmlns:p14="http://schemas.microsoft.com/office/powerpoint/2010/main" val="231054310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R-2022">
  <a:themeElements>
    <a:clrScheme name="ColorBrewer">
      <a:dk1>
        <a:sysClr val="windowText" lastClr="000000"/>
      </a:dk1>
      <a:lt1>
        <a:sysClr val="window" lastClr="FFFFFF"/>
      </a:lt1>
      <a:dk2>
        <a:srgbClr val="204A6C"/>
      </a:dk2>
      <a:lt2>
        <a:srgbClr val="D8E7F4"/>
      </a:lt2>
      <a:accent1>
        <a:srgbClr val="E41A1C"/>
      </a:accent1>
      <a:accent2>
        <a:srgbClr val="377EB8"/>
      </a:accent2>
      <a:accent3>
        <a:srgbClr val="4DAF4A"/>
      </a:accent3>
      <a:accent4>
        <a:srgbClr val="984EA3"/>
      </a:accent4>
      <a:accent5>
        <a:srgbClr val="FF7F00"/>
      </a:accent5>
      <a:accent6>
        <a:srgbClr val="FF61D8"/>
      </a:accent6>
      <a:hlink>
        <a:srgbClr val="0079FA"/>
      </a:hlink>
      <a:folHlink>
        <a:srgbClr val="9324F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R-2022" id="{2D904C7E-278D-4BB1-96B9-0FA40482EC63}" vid="{F1F83E69-E0DF-4076-B600-CB1343D1DC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SAR-2022</Template>
  <TotalTime>0</TotalTime>
  <Words>699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Seaford</vt:lpstr>
      <vt:lpstr>SAR-2022</vt:lpstr>
      <vt:lpstr>Exploration:  Design Patterns &amp; Role Stereotypes  in K-9 Mail</vt:lpstr>
      <vt:lpstr>Hypothesis</vt:lpstr>
      <vt:lpstr>Method</vt:lpstr>
      <vt:lpstr>example pattern definition: “bridge”</vt:lpstr>
      <vt:lpstr>Instances of “bridge” pattern detected in K-9 Mail</vt:lpstr>
      <vt:lpstr>example pattern: “Adapter”</vt:lpstr>
      <vt:lpstr>example pattern: “Observer”</vt:lpstr>
      <vt:lpstr>example pattern: “Builder”</vt:lpstr>
      <vt:lpstr>example pattern: “Factory method”</vt:lpstr>
      <vt:lpstr>Side note: complication in detecting creational patterns</vt:lpstr>
      <vt:lpstr>PowerPoint Presentation</vt:lpstr>
      <vt:lpstr>“Command” pattern: detected instances</vt:lpstr>
      <vt:lpstr>Potential uses</vt:lpstr>
      <vt:lpstr>Potential uses</vt:lpstr>
      <vt:lpstr>More (possible) summarizations</vt:lpstr>
      <vt:lpstr>More (possible) summarizations</vt:lpstr>
      <vt:lpstr>More (possible) summarizations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Exploration:  Design Patterns &amp; Role Stereotypes  in K-9 Mail</dc:title>
  <dc:creator>Rukmono, Satrio</dc:creator>
  <cp:lastModifiedBy>Rukmono, Satrio</cp:lastModifiedBy>
  <cp:revision>1</cp:revision>
  <dcterms:created xsi:type="dcterms:W3CDTF">2022-03-18T12:03:26Z</dcterms:created>
  <dcterms:modified xsi:type="dcterms:W3CDTF">2022-04-01T12:37:03Z</dcterms:modified>
</cp:coreProperties>
</file>