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5D65-87B5-1342-A489-B1AD0A54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Project: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1ED61-4013-6A40-BFFD-ECA5B436D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diagrams in PowerPoint</a:t>
            </a:r>
          </a:p>
        </p:txBody>
      </p:sp>
    </p:spTree>
    <p:extLst>
      <p:ext uri="{BB962C8B-B14F-4D97-AF65-F5344CB8AC3E}">
        <p14:creationId xmlns:p14="http://schemas.microsoft.com/office/powerpoint/2010/main" val="20699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8841-4DCB-3845-9DF5-24170BDD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04CE-C560-014A-953D-6662F188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486F88-13CD-FF45-9AED-98A9B5775283}"/>
              </a:ext>
            </a:extLst>
          </p:cNvPr>
          <p:cNvSpPr/>
          <p:nvPr/>
        </p:nvSpPr>
        <p:spPr>
          <a:xfrm>
            <a:off x="848193" y="3027376"/>
            <a:ext cx="2027582" cy="6162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Bank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C7126-F5C6-B54E-BC56-DA8CFB39F9FF}"/>
              </a:ext>
            </a:extLst>
          </p:cNvPr>
          <p:cNvSpPr/>
          <p:nvPr/>
        </p:nvSpPr>
        <p:spPr>
          <a:xfrm>
            <a:off x="4171733" y="3027376"/>
            <a:ext cx="3036405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2_Extract_WorldBank.ipynb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B59DD91-A1B0-7140-BEC4-32CD1A0CFFA1}"/>
              </a:ext>
            </a:extLst>
          </p:cNvPr>
          <p:cNvSpPr/>
          <p:nvPr/>
        </p:nvSpPr>
        <p:spPr>
          <a:xfrm>
            <a:off x="7772473" y="2297313"/>
            <a:ext cx="4017066" cy="35735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SouthAmericaHappiness_Raw</a:t>
            </a:r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439932-A9E2-D04B-9B37-B8884386763D}"/>
              </a:ext>
            </a:extLst>
          </p:cNvPr>
          <p:cNvSpPr/>
          <p:nvPr/>
        </p:nvSpPr>
        <p:spPr>
          <a:xfrm>
            <a:off x="8165822" y="3470484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WorldBank_SE.ENR.PRSC.FM.ZS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D6BA3-9CD0-6F49-A651-20E9B6F1D0B5}"/>
              </a:ext>
            </a:extLst>
          </p:cNvPr>
          <p:cNvSpPr/>
          <p:nvPr/>
        </p:nvSpPr>
        <p:spPr>
          <a:xfrm>
            <a:off x="4171733" y="1477916"/>
            <a:ext cx="3036405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1_CreateRawDatabase.sql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96548D-FB0E-A243-8682-858E43AA8157}"/>
              </a:ext>
            </a:extLst>
          </p:cNvPr>
          <p:cNvSpPr/>
          <p:nvPr/>
        </p:nvSpPr>
        <p:spPr>
          <a:xfrm>
            <a:off x="812536" y="4449135"/>
            <a:ext cx="3048001" cy="6162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World_Happiness2016.csv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9A257-5E78-1A43-9FA7-1FF58972E323}"/>
              </a:ext>
            </a:extLst>
          </p:cNvPr>
          <p:cNvSpPr/>
          <p:nvPr/>
        </p:nvSpPr>
        <p:spPr>
          <a:xfrm>
            <a:off x="4171733" y="4449134"/>
            <a:ext cx="3036405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3_Extract_Gallup.ipynb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01E9EE-7647-0E4D-AA2C-5499795E853D}"/>
              </a:ext>
            </a:extLst>
          </p:cNvPr>
          <p:cNvSpPr/>
          <p:nvPr/>
        </p:nvSpPr>
        <p:spPr>
          <a:xfrm>
            <a:off x="8165822" y="4292751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Gallup_World_Happiness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A93E9B-3047-8040-B884-8E51D4F6598B}"/>
              </a:ext>
            </a:extLst>
          </p:cNvPr>
          <p:cNvSpPr/>
          <p:nvPr/>
        </p:nvSpPr>
        <p:spPr>
          <a:xfrm>
            <a:off x="4171733" y="5870892"/>
            <a:ext cx="4196049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4_Extract_StudyAreaCountries.ipynb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F1D0C2D-1B3F-8642-8F41-9A9A0C9FFEBD}"/>
              </a:ext>
            </a:extLst>
          </p:cNvPr>
          <p:cNvSpPr/>
          <p:nvPr/>
        </p:nvSpPr>
        <p:spPr>
          <a:xfrm rot="1589327">
            <a:off x="7074198" y="1904104"/>
            <a:ext cx="1571662" cy="377687"/>
          </a:xfrm>
          <a:prstGeom prst="rightArrow">
            <a:avLst>
              <a:gd name="adj1" fmla="val 47668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B086B5-B798-2045-BF77-E77EBA02F401}"/>
              </a:ext>
            </a:extLst>
          </p:cNvPr>
          <p:cNvSpPr/>
          <p:nvPr/>
        </p:nvSpPr>
        <p:spPr>
          <a:xfrm>
            <a:off x="2695255" y="3196108"/>
            <a:ext cx="1558693" cy="3776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A1CB6-3D61-6D42-A3F5-4147AF30156F}"/>
              </a:ext>
            </a:extLst>
          </p:cNvPr>
          <p:cNvSpPr txBox="1"/>
          <p:nvPr/>
        </p:nvSpPr>
        <p:spPr>
          <a:xfrm>
            <a:off x="1206001" y="931561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5760B-3903-8F4B-82C4-D868AB48A5E5}"/>
              </a:ext>
            </a:extLst>
          </p:cNvPr>
          <p:cNvSpPr txBox="1"/>
          <p:nvPr/>
        </p:nvSpPr>
        <p:spPr>
          <a:xfrm>
            <a:off x="4956370" y="926548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A79AC-2E41-9345-999B-188B7B5389C3}"/>
              </a:ext>
            </a:extLst>
          </p:cNvPr>
          <p:cNvSpPr txBox="1"/>
          <p:nvPr/>
        </p:nvSpPr>
        <p:spPr>
          <a:xfrm>
            <a:off x="9130823" y="95057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1E515F5-3412-F24B-9EEC-2D2334011B12}"/>
              </a:ext>
            </a:extLst>
          </p:cNvPr>
          <p:cNvSpPr/>
          <p:nvPr/>
        </p:nvSpPr>
        <p:spPr>
          <a:xfrm>
            <a:off x="3645525" y="4602361"/>
            <a:ext cx="608361" cy="3776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F5E7633-70DF-994D-8B5E-D93BA86DFF78}"/>
              </a:ext>
            </a:extLst>
          </p:cNvPr>
          <p:cNvSpPr/>
          <p:nvPr/>
        </p:nvSpPr>
        <p:spPr>
          <a:xfrm rot="1157832">
            <a:off x="7105852" y="3304428"/>
            <a:ext cx="1033043" cy="3776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5CD9E37-B6B5-114D-8F45-591A642C172D}"/>
              </a:ext>
            </a:extLst>
          </p:cNvPr>
          <p:cNvSpPr/>
          <p:nvPr/>
        </p:nvSpPr>
        <p:spPr>
          <a:xfrm>
            <a:off x="8165822" y="5011837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StudyCountry</a:t>
            </a:r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7F3E69E-F64D-B64F-9800-9AC95321554E}"/>
              </a:ext>
            </a:extLst>
          </p:cNvPr>
          <p:cNvSpPr/>
          <p:nvPr/>
        </p:nvSpPr>
        <p:spPr>
          <a:xfrm rot="21152096">
            <a:off x="7100365" y="4513813"/>
            <a:ext cx="1033043" cy="3776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420C887-AD5F-624E-B0D8-EF3C502E3F36}"/>
              </a:ext>
            </a:extLst>
          </p:cNvPr>
          <p:cNvSpPr/>
          <p:nvPr/>
        </p:nvSpPr>
        <p:spPr>
          <a:xfrm rot="19809431">
            <a:off x="8265862" y="5770019"/>
            <a:ext cx="1278295" cy="3776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611D36-BFF6-BE4A-83A6-98A7E0F85C15}"/>
              </a:ext>
            </a:extLst>
          </p:cNvPr>
          <p:cNvSpPr txBox="1"/>
          <p:nvPr/>
        </p:nvSpPr>
        <p:spPr>
          <a:xfrm>
            <a:off x="1256542" y="159462"/>
            <a:ext cx="240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Overview: Extract</a:t>
            </a:r>
          </a:p>
        </p:txBody>
      </p:sp>
    </p:spTree>
    <p:extLst>
      <p:ext uri="{BB962C8B-B14F-4D97-AF65-F5344CB8AC3E}">
        <p14:creationId xmlns:p14="http://schemas.microsoft.com/office/powerpoint/2010/main" val="30924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DC04B-73A8-CB46-8C20-0FB65F6ED02F}"/>
              </a:ext>
            </a:extLst>
          </p:cNvPr>
          <p:cNvSpPr txBox="1"/>
          <p:nvPr/>
        </p:nvSpPr>
        <p:spPr>
          <a:xfrm>
            <a:off x="1944229" y="477514"/>
            <a:ext cx="2804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Overview: Transform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F545D7F3-8046-D946-B3C2-E8C20C71F3AA}"/>
              </a:ext>
            </a:extLst>
          </p:cNvPr>
          <p:cNvSpPr/>
          <p:nvPr/>
        </p:nvSpPr>
        <p:spPr>
          <a:xfrm>
            <a:off x="6490325" y="1154313"/>
            <a:ext cx="4017066" cy="4838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SouthAmericaHappiness_Raw</a:t>
            </a:r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8509DC-6762-C84E-BAE8-95B0D5F06C49}"/>
              </a:ext>
            </a:extLst>
          </p:cNvPr>
          <p:cNvSpPr/>
          <p:nvPr/>
        </p:nvSpPr>
        <p:spPr>
          <a:xfrm>
            <a:off x="6883674" y="2327484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WorldBank_SE.ENR.PRSC.FM.ZS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2948A5-15D6-D04B-9198-F2720C7F5FC0}"/>
              </a:ext>
            </a:extLst>
          </p:cNvPr>
          <p:cNvSpPr/>
          <p:nvPr/>
        </p:nvSpPr>
        <p:spPr>
          <a:xfrm>
            <a:off x="6883674" y="3149751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Gallup_World_Happiness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FFCC3E-EB69-F64C-9140-136B42630275}"/>
              </a:ext>
            </a:extLst>
          </p:cNvPr>
          <p:cNvSpPr/>
          <p:nvPr/>
        </p:nvSpPr>
        <p:spPr>
          <a:xfrm>
            <a:off x="6883674" y="3868837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StudyCountry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F1A45-643B-E041-81D1-19715380FDD2}"/>
              </a:ext>
            </a:extLst>
          </p:cNvPr>
          <p:cNvSpPr/>
          <p:nvPr/>
        </p:nvSpPr>
        <p:spPr>
          <a:xfrm>
            <a:off x="2077959" y="3408196"/>
            <a:ext cx="3036405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5_Transform_WorldBank.sql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29AAF-BB49-A541-8D15-0A8FCBDC79D9}"/>
              </a:ext>
            </a:extLst>
          </p:cNvPr>
          <p:cNvSpPr/>
          <p:nvPr/>
        </p:nvSpPr>
        <p:spPr>
          <a:xfrm>
            <a:off x="6883674" y="4668922"/>
            <a:ext cx="3385932" cy="524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WorldBank_GenderParityIndex_2016</a:t>
            </a:r>
          </a:p>
        </p:txBody>
      </p:sp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DC9B9199-4893-2349-A21B-A9AE6C4611CB}"/>
              </a:ext>
            </a:extLst>
          </p:cNvPr>
          <p:cNvSpPr/>
          <p:nvPr/>
        </p:nvSpPr>
        <p:spPr>
          <a:xfrm>
            <a:off x="5701676" y="2475340"/>
            <a:ext cx="1181998" cy="2717869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7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73FAD-3A99-614D-A481-D6AA17788005}"/>
              </a:ext>
            </a:extLst>
          </p:cNvPr>
          <p:cNvSpPr txBox="1"/>
          <p:nvPr/>
        </p:nvSpPr>
        <p:spPr>
          <a:xfrm>
            <a:off x="1324505" y="1786632"/>
            <a:ext cx="2146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Overview: Load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ABC7CF3-7AD1-3A41-A0BA-B572B92A582E}"/>
              </a:ext>
            </a:extLst>
          </p:cNvPr>
          <p:cNvSpPr/>
          <p:nvPr/>
        </p:nvSpPr>
        <p:spPr>
          <a:xfrm>
            <a:off x="1113263" y="2912165"/>
            <a:ext cx="3250015" cy="330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/>
                </a:solidFill>
              </a:rPr>
              <a:t>SouthAmericaHappiness_Raw</a:t>
            </a:r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4A29D2-C785-044D-B676-A119CC19C837}"/>
              </a:ext>
            </a:extLst>
          </p:cNvPr>
          <p:cNvSpPr/>
          <p:nvPr/>
        </p:nvSpPr>
        <p:spPr>
          <a:xfrm>
            <a:off x="1324505" y="3896198"/>
            <a:ext cx="2849930" cy="3785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WorldBank_SE.ENR.PRSC.FM.ZS</a:t>
            </a:r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B91F38-25D6-6B4B-A60F-C16DCDBCF44B}"/>
              </a:ext>
            </a:extLst>
          </p:cNvPr>
          <p:cNvSpPr/>
          <p:nvPr/>
        </p:nvSpPr>
        <p:spPr>
          <a:xfrm>
            <a:off x="1324505" y="4442183"/>
            <a:ext cx="2849930" cy="3992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Gallup_World_Happiness</a:t>
            </a:r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21286E-9B3B-A84A-A917-22BD628A6F8E}"/>
              </a:ext>
            </a:extLst>
          </p:cNvPr>
          <p:cNvSpPr/>
          <p:nvPr/>
        </p:nvSpPr>
        <p:spPr>
          <a:xfrm>
            <a:off x="1324505" y="5008917"/>
            <a:ext cx="2849930" cy="3602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StudyCountry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9E4C6-91AC-C64C-8CB8-18DBA956065C}"/>
              </a:ext>
            </a:extLst>
          </p:cNvPr>
          <p:cNvSpPr/>
          <p:nvPr/>
        </p:nvSpPr>
        <p:spPr>
          <a:xfrm>
            <a:off x="4738033" y="2454965"/>
            <a:ext cx="2951240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6_CreateAnalysisDatabase_.sql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4DE0EE-2AFA-8743-847E-9239881070CB}"/>
              </a:ext>
            </a:extLst>
          </p:cNvPr>
          <p:cNvSpPr/>
          <p:nvPr/>
        </p:nvSpPr>
        <p:spPr>
          <a:xfrm>
            <a:off x="1324505" y="5494521"/>
            <a:ext cx="2849930" cy="3602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WorldBank_GenderParityIndex_2016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5B249901-DA84-9446-9D52-F6E622BEB0C4}"/>
              </a:ext>
            </a:extLst>
          </p:cNvPr>
          <p:cNvSpPr/>
          <p:nvPr/>
        </p:nvSpPr>
        <p:spPr>
          <a:xfrm>
            <a:off x="8064028" y="2986961"/>
            <a:ext cx="3250015" cy="330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/>
                </a:solidFill>
              </a:rPr>
              <a:t>SouthAmericaHappiness_Analysis</a:t>
            </a:r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3D490A-6B88-1D4F-992E-F571259CF817}"/>
              </a:ext>
            </a:extLst>
          </p:cNvPr>
          <p:cNvSpPr/>
          <p:nvPr/>
        </p:nvSpPr>
        <p:spPr>
          <a:xfrm>
            <a:off x="4761526" y="4533355"/>
            <a:ext cx="2951240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7_Load_Results.sql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42542E3-F485-534C-92A6-3473F0EAC4D3}"/>
              </a:ext>
            </a:extLst>
          </p:cNvPr>
          <p:cNvSpPr/>
          <p:nvPr/>
        </p:nvSpPr>
        <p:spPr>
          <a:xfrm rot="1589327">
            <a:off x="7051721" y="3100592"/>
            <a:ext cx="1180445" cy="377687"/>
          </a:xfrm>
          <a:prstGeom prst="rightArrow">
            <a:avLst>
              <a:gd name="adj1" fmla="val 47668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FFBE923-E57B-FF48-9E52-348F8246A2AA}"/>
              </a:ext>
            </a:extLst>
          </p:cNvPr>
          <p:cNvSpPr/>
          <p:nvPr/>
        </p:nvSpPr>
        <p:spPr>
          <a:xfrm rot="20361588">
            <a:off x="4015329" y="5312732"/>
            <a:ext cx="1180445" cy="377687"/>
          </a:xfrm>
          <a:prstGeom prst="rightArrow">
            <a:avLst>
              <a:gd name="adj1" fmla="val 47668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0B3C885-51D2-574A-89F5-8907CDE27D5A}"/>
              </a:ext>
            </a:extLst>
          </p:cNvPr>
          <p:cNvSpPr/>
          <p:nvPr/>
        </p:nvSpPr>
        <p:spPr>
          <a:xfrm rot="20527336">
            <a:off x="4066926" y="4921659"/>
            <a:ext cx="751025" cy="350369"/>
          </a:xfrm>
          <a:prstGeom prst="rightArrow">
            <a:avLst>
              <a:gd name="adj1" fmla="val 44304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4F8B147-0BCA-9A44-8CDD-8E7A7DC582EC}"/>
              </a:ext>
            </a:extLst>
          </p:cNvPr>
          <p:cNvSpPr/>
          <p:nvPr/>
        </p:nvSpPr>
        <p:spPr>
          <a:xfrm rot="278592">
            <a:off x="3987563" y="4471396"/>
            <a:ext cx="909751" cy="377687"/>
          </a:xfrm>
          <a:prstGeom prst="rightArrow">
            <a:avLst>
              <a:gd name="adj1" fmla="val 47668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96EEE1-8223-7246-8045-7201879F3400}"/>
              </a:ext>
            </a:extLst>
          </p:cNvPr>
          <p:cNvSpPr/>
          <p:nvPr/>
        </p:nvSpPr>
        <p:spPr>
          <a:xfrm>
            <a:off x="8264070" y="4676671"/>
            <a:ext cx="2849930" cy="3602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HappinessResults</a:t>
            </a:r>
            <a:endParaRPr lang="en-US" sz="14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B492B68-E64C-244A-8AB1-EBD93049EB6F}"/>
              </a:ext>
            </a:extLst>
          </p:cNvPr>
          <p:cNvSpPr/>
          <p:nvPr/>
        </p:nvSpPr>
        <p:spPr>
          <a:xfrm>
            <a:off x="7575763" y="4662815"/>
            <a:ext cx="822321" cy="377687"/>
          </a:xfrm>
          <a:prstGeom prst="rightArrow">
            <a:avLst>
              <a:gd name="adj1" fmla="val 47668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74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380</TotalTime>
  <Words>148</Words>
  <Application>Microsoft Macintosh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ETL Project: Diagrams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Diagrams</dc:title>
  <dc:creator>Scott McEachern</dc:creator>
  <cp:lastModifiedBy>Scott McEachern</cp:lastModifiedBy>
  <cp:revision>14</cp:revision>
  <dcterms:created xsi:type="dcterms:W3CDTF">2019-04-17T16:28:10Z</dcterms:created>
  <dcterms:modified xsi:type="dcterms:W3CDTF">2019-04-17T22:49:09Z</dcterms:modified>
</cp:coreProperties>
</file>