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Lst>
  <p:sldSz cx="219456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58121"/>
    <a:srgbClr val="FDAC34"/>
    <a:srgbClr val="8E8E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E55838-5B84-745B-2869-5ECBA71F6632}" v="4697" dt="2024-04-01T05:36:48.805"/>
    <p1510:client id="{06FF9A98-4530-D30C-2F98-90BB0410E6CA}" v="486" dt="2024-04-02T05:50:36.747"/>
    <p1510:client id="{1F06C926-DCA4-0E9F-07E5-02A79A375B44}" v="596" dt="2024-04-02T01:19:05.935"/>
    <p1510:client id="{201B2203-3C98-59FD-5684-362A2D966C15}" v="212" dt="2024-04-01T03:23:03.646"/>
    <p1510:client id="{65618FD4-C0AD-0BA3-FA81-B7DE448B7205}" v="4" dt="2024-04-02T04:11:45.496"/>
    <p1510:client id="{7477A795-2AFC-FE4A-AB19-DAFDE1FFC956}" v="575" dt="2024-04-02T00:12:42.073"/>
    <p1510:client id="{964BB236-08B3-C807-9CA2-F907E69CACA6}" v="19" dt="2024-04-02T02:02:58.608"/>
    <p1510:client id="{9888D7A7-0BBE-4291-2936-8F0752E17A2A}" v="17" dt="2024-03-31T22:54:50.465"/>
    <p1510:client id="{B832367B-7463-A806-D29D-9D062F149176}" v="840" dt="2024-04-01T03:20:07.4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4000"/>
            </a:lvl1pPr>
          </a:lstStyle>
          <a:p>
            <a:r>
              <a:rPr lang="en-US"/>
              <a:t>Click to edit Master title style</a:t>
            </a:r>
          </a:p>
        </p:txBody>
      </p:sp>
      <p:sp>
        <p:nvSpPr>
          <p:cNvPr id="3" name="Subtitle 2"/>
          <p:cNvSpPr>
            <a:spLocks noGrp="1"/>
          </p:cNvSpPr>
          <p:nvPr>
            <p:ph type="subTitle" idx="1"/>
          </p:nvPr>
        </p:nvSpPr>
        <p:spPr>
          <a:xfrm>
            <a:off x="2743200" y="17289782"/>
            <a:ext cx="16459200" cy="7947658"/>
          </a:xfrm>
        </p:spPr>
        <p:txBody>
          <a:bodyPr/>
          <a:lstStyle>
            <a:lvl1pPr marL="0" indent="0" algn="ctr">
              <a:buNone/>
              <a:defRPr sz="1600"/>
            </a:lvl1pPr>
            <a:lvl2pPr marL="304815" indent="0" algn="ctr">
              <a:buNone/>
              <a:defRPr sz="1333"/>
            </a:lvl2pPr>
            <a:lvl3pPr marL="609630" indent="0" algn="ctr">
              <a:buNone/>
              <a:defRPr sz="1200"/>
            </a:lvl3pPr>
            <a:lvl4pPr marL="914446" indent="0" algn="ctr">
              <a:buNone/>
              <a:defRPr sz="1067"/>
            </a:lvl4pPr>
            <a:lvl5pPr marL="1219261" indent="0" algn="ctr">
              <a:buNone/>
              <a:defRPr sz="1067"/>
            </a:lvl5pPr>
            <a:lvl6pPr marL="1524076" indent="0" algn="ctr">
              <a:buNone/>
              <a:defRPr sz="1067"/>
            </a:lvl6pPr>
            <a:lvl7pPr marL="1828891" indent="0" algn="ctr">
              <a:buNone/>
              <a:defRPr sz="1067"/>
            </a:lvl7pPr>
            <a:lvl8pPr marL="2133707" indent="0" algn="ctr">
              <a:buNone/>
              <a:defRPr sz="1067"/>
            </a:lvl8pPr>
            <a:lvl9pPr marL="2438522" indent="0" algn="ctr">
              <a:buNone/>
              <a:defRPr sz="1067"/>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2418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0950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1298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0950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4000"/>
            </a:lvl1pPr>
          </a:lstStyle>
          <a:p>
            <a:r>
              <a:rPr lang="en-US"/>
              <a:t>Click to edit Master title style</a:t>
            </a:r>
          </a:p>
        </p:txBody>
      </p:sp>
      <p:sp>
        <p:nvSpPr>
          <p:cNvPr id="3" name="Text Placeholder 2"/>
          <p:cNvSpPr>
            <a:spLocks noGrp="1"/>
          </p:cNvSpPr>
          <p:nvPr>
            <p:ph type="body" idx="1"/>
          </p:nvPr>
        </p:nvSpPr>
        <p:spPr>
          <a:xfrm>
            <a:off x="1497331" y="22029429"/>
            <a:ext cx="18928080" cy="7200898"/>
          </a:xfrm>
        </p:spPr>
        <p:txBody>
          <a:bodyPr/>
          <a:lstStyle>
            <a:lvl1pPr marL="0" indent="0">
              <a:buNone/>
              <a:defRPr sz="1600">
                <a:solidFill>
                  <a:schemeClr val="tx1">
                    <a:tint val="82000"/>
                  </a:schemeClr>
                </a:solidFill>
              </a:defRPr>
            </a:lvl1pPr>
            <a:lvl2pPr marL="304815" indent="0">
              <a:buNone/>
              <a:defRPr sz="1333">
                <a:solidFill>
                  <a:schemeClr val="tx1">
                    <a:tint val="82000"/>
                  </a:schemeClr>
                </a:solidFill>
              </a:defRPr>
            </a:lvl2pPr>
            <a:lvl3pPr marL="609630" indent="0">
              <a:buNone/>
              <a:defRPr sz="1200">
                <a:solidFill>
                  <a:schemeClr val="tx1">
                    <a:tint val="82000"/>
                  </a:schemeClr>
                </a:solidFill>
              </a:defRPr>
            </a:lvl3pPr>
            <a:lvl4pPr marL="914446" indent="0">
              <a:buNone/>
              <a:defRPr sz="1067">
                <a:solidFill>
                  <a:schemeClr val="tx1">
                    <a:tint val="82000"/>
                  </a:schemeClr>
                </a:solidFill>
              </a:defRPr>
            </a:lvl4pPr>
            <a:lvl5pPr marL="1219261" indent="0">
              <a:buNone/>
              <a:defRPr sz="1067">
                <a:solidFill>
                  <a:schemeClr val="tx1">
                    <a:tint val="82000"/>
                  </a:schemeClr>
                </a:solidFill>
              </a:defRPr>
            </a:lvl5pPr>
            <a:lvl6pPr marL="1524076" indent="0">
              <a:buNone/>
              <a:defRPr sz="1067">
                <a:solidFill>
                  <a:schemeClr val="tx1">
                    <a:tint val="82000"/>
                  </a:schemeClr>
                </a:solidFill>
              </a:defRPr>
            </a:lvl6pPr>
            <a:lvl7pPr marL="1828891" indent="0">
              <a:buNone/>
              <a:defRPr sz="1067">
                <a:solidFill>
                  <a:schemeClr val="tx1">
                    <a:tint val="82000"/>
                  </a:schemeClr>
                </a:solidFill>
              </a:defRPr>
            </a:lvl7pPr>
            <a:lvl8pPr marL="2133707" indent="0">
              <a:buNone/>
              <a:defRPr sz="1067">
                <a:solidFill>
                  <a:schemeClr val="tx1">
                    <a:tint val="82000"/>
                  </a:schemeClr>
                </a:solidFill>
              </a:defRPr>
            </a:lvl8pPr>
            <a:lvl9pPr marL="2438522" indent="0">
              <a:buNone/>
              <a:defRPr sz="1067">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39658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087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1099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06430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a:t>Click to edit Master title style</a:t>
            </a:r>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0418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59367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86681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2133"/>
            </a:lvl1pPr>
          </a:lstStyle>
          <a:p>
            <a:r>
              <a:rPr lang="en-US"/>
              <a:t>Click to edit Master title style</a:t>
            </a:r>
          </a:p>
        </p:txBody>
      </p:sp>
      <p:sp>
        <p:nvSpPr>
          <p:cNvPr id="3" name="Content Placeholder 2"/>
          <p:cNvSpPr>
            <a:spLocks noGrp="1"/>
          </p:cNvSpPr>
          <p:nvPr>
            <p:ph idx="1"/>
          </p:nvPr>
        </p:nvSpPr>
        <p:spPr>
          <a:xfrm>
            <a:off x="9329738" y="4739647"/>
            <a:ext cx="11109960" cy="23393400"/>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1067"/>
            </a:lvl1pPr>
            <a:lvl2pPr marL="304815" indent="0">
              <a:buNone/>
              <a:defRPr sz="933"/>
            </a:lvl2pPr>
            <a:lvl3pPr marL="609630" indent="0">
              <a:buNone/>
              <a:defRPr sz="800"/>
            </a:lvl3pPr>
            <a:lvl4pPr marL="914446" indent="0">
              <a:buNone/>
              <a:defRPr sz="667"/>
            </a:lvl4pPr>
            <a:lvl5pPr marL="1219261" indent="0">
              <a:buNone/>
              <a:defRPr sz="667"/>
            </a:lvl5pPr>
            <a:lvl6pPr marL="1524076" indent="0">
              <a:buNone/>
              <a:defRPr sz="667"/>
            </a:lvl6pPr>
            <a:lvl7pPr marL="1828891" indent="0">
              <a:buNone/>
              <a:defRPr sz="667"/>
            </a:lvl7pPr>
            <a:lvl8pPr marL="2133707" indent="0">
              <a:buNone/>
              <a:defRPr sz="667"/>
            </a:lvl8pPr>
            <a:lvl9pPr marL="2438522" indent="0">
              <a:buNone/>
              <a:defRPr sz="667"/>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77378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2133"/>
            </a:lvl1pPr>
          </a:lstStyle>
          <a:p>
            <a:r>
              <a:rPr lang="en-US"/>
              <a:t>Click to edit Master title style</a:t>
            </a:r>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1067"/>
            </a:lvl1pPr>
            <a:lvl2pPr marL="304815" indent="0">
              <a:buNone/>
              <a:defRPr sz="933"/>
            </a:lvl2pPr>
            <a:lvl3pPr marL="609630" indent="0">
              <a:buNone/>
              <a:defRPr sz="800"/>
            </a:lvl3pPr>
            <a:lvl4pPr marL="914446" indent="0">
              <a:buNone/>
              <a:defRPr sz="667"/>
            </a:lvl4pPr>
            <a:lvl5pPr marL="1219261" indent="0">
              <a:buNone/>
              <a:defRPr sz="667"/>
            </a:lvl5pPr>
            <a:lvl6pPr marL="1524076" indent="0">
              <a:buNone/>
              <a:defRPr sz="667"/>
            </a:lvl6pPr>
            <a:lvl7pPr marL="1828891" indent="0">
              <a:buNone/>
              <a:defRPr sz="667"/>
            </a:lvl7pPr>
            <a:lvl8pPr marL="2133707" indent="0">
              <a:buNone/>
              <a:defRPr sz="667"/>
            </a:lvl8pPr>
            <a:lvl9pPr marL="2438522" indent="0">
              <a:buNone/>
              <a:defRPr sz="667"/>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29173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800">
                <a:solidFill>
                  <a:schemeClr val="tx1">
                    <a:tint val="82000"/>
                  </a:schemeClr>
                </a:solidFill>
              </a:defRPr>
            </a:lvl1pPr>
          </a:lstStyle>
          <a:p>
            <a:fld id="{C764DE79-268F-4C1A-8933-263129D2AF90}" type="datetimeFigureOut">
              <a:rPr lang="en-US" dirty="0"/>
              <a:t>4/1/2024</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8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800">
                <a:solidFill>
                  <a:schemeClr val="tx1">
                    <a:tint val="82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39394439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C897-A099-8A04-54ED-665B2568CC3A}"/>
              </a:ext>
            </a:extLst>
          </p:cNvPr>
          <p:cNvSpPr>
            <a:spLocks noGrp="1"/>
          </p:cNvSpPr>
          <p:nvPr>
            <p:ph type="title"/>
          </p:nvPr>
        </p:nvSpPr>
        <p:spPr>
          <a:xfrm>
            <a:off x="505401" y="-400884"/>
            <a:ext cx="16172120" cy="2584065"/>
          </a:xfrm>
        </p:spPr>
        <p:txBody>
          <a:bodyPr>
            <a:normAutofit/>
          </a:bodyPr>
          <a:lstStyle/>
          <a:p>
            <a:pPr algn="ctr"/>
            <a:r>
              <a:rPr lang="en-US" sz="9600" b="1">
                <a:latin typeface="Aptos ExtraBold"/>
              </a:rPr>
              <a:t>STATSTRIKEFORCE</a:t>
            </a:r>
          </a:p>
        </p:txBody>
      </p:sp>
      <p:pic>
        <p:nvPicPr>
          <p:cNvPr id="4" name="Content Placeholder 3" descr="A qr code with a cat&#10;&#10;Description automatically generated">
            <a:extLst>
              <a:ext uri="{FF2B5EF4-FFF2-40B4-BE49-F238E27FC236}">
                <a16:creationId xmlns:a16="http://schemas.microsoft.com/office/drawing/2014/main" id="{C1BFA215-739A-E313-8A4A-761679299C58}"/>
              </a:ext>
            </a:extLst>
          </p:cNvPr>
          <p:cNvPicPr>
            <a:picLocks noGrp="1" noChangeAspect="1"/>
          </p:cNvPicPr>
          <p:nvPr>
            <p:ph idx="1"/>
          </p:nvPr>
        </p:nvPicPr>
        <p:blipFill>
          <a:blip r:embed="rId2"/>
          <a:stretch>
            <a:fillRect/>
          </a:stretch>
        </p:blipFill>
        <p:spPr>
          <a:xfrm>
            <a:off x="17574731" y="887556"/>
            <a:ext cx="3983104" cy="5231619"/>
          </a:xfrm>
        </p:spPr>
      </p:pic>
      <p:sp>
        <p:nvSpPr>
          <p:cNvPr id="5" name="TextBox 4">
            <a:extLst>
              <a:ext uri="{FF2B5EF4-FFF2-40B4-BE49-F238E27FC236}">
                <a16:creationId xmlns:a16="http://schemas.microsoft.com/office/drawing/2014/main" id="{8620131A-9606-B792-9806-ED6E3B664C40}"/>
              </a:ext>
            </a:extLst>
          </p:cNvPr>
          <p:cNvSpPr txBox="1"/>
          <p:nvPr/>
        </p:nvSpPr>
        <p:spPr>
          <a:xfrm>
            <a:off x="523594" y="1510100"/>
            <a:ext cx="15827864"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a:t>Katherine McCarthy, Maxwell Mendenhall </a:t>
            </a:r>
            <a:endParaRPr lang="en-US"/>
          </a:p>
          <a:p>
            <a:pPr algn="ctr"/>
            <a:r>
              <a:rPr lang="en-US" sz="4400" b="1"/>
              <a:t>Ryan Sayre, Tobyn Sitar</a:t>
            </a:r>
            <a:endParaRPr lang="en-US"/>
          </a:p>
        </p:txBody>
      </p:sp>
      <p:sp>
        <p:nvSpPr>
          <p:cNvPr id="6" name="TextBox 5">
            <a:extLst>
              <a:ext uri="{FF2B5EF4-FFF2-40B4-BE49-F238E27FC236}">
                <a16:creationId xmlns:a16="http://schemas.microsoft.com/office/drawing/2014/main" id="{3B6044C9-3432-E6C8-1B8C-1AB81D45EB59}"/>
              </a:ext>
            </a:extLst>
          </p:cNvPr>
          <p:cNvSpPr txBox="1"/>
          <p:nvPr/>
        </p:nvSpPr>
        <p:spPr>
          <a:xfrm>
            <a:off x="35207" y="2967297"/>
            <a:ext cx="17104774" cy="30777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400" b="1" dirty="0">
                <a:solidFill>
                  <a:srgbClr val="F58121"/>
                </a:solidFill>
              </a:rPr>
              <a:t>PROJECT OVERVIEW</a:t>
            </a:r>
          </a:p>
          <a:p>
            <a:pPr algn="ctr"/>
            <a:r>
              <a:rPr lang="en-US" sz="2800" dirty="0"/>
              <a:t>StatStrikeforce is a cloud-base web application, designed to reinvent the way you track your favorite video game statistics. The application allows for users to track their headshot percentage, Kill/Death ratio, win rate, and many other useful statistics with ease. StatStrikeforce gives players a competitive edge through its prediction feature, which uses machine learning to predict a player's performance and probability of a win in future matches based on recent match performance.</a:t>
            </a:r>
          </a:p>
        </p:txBody>
      </p:sp>
      <p:sp>
        <p:nvSpPr>
          <p:cNvPr id="8" name="TextBox 7">
            <a:extLst>
              <a:ext uri="{FF2B5EF4-FFF2-40B4-BE49-F238E27FC236}">
                <a16:creationId xmlns:a16="http://schemas.microsoft.com/office/drawing/2014/main" id="{A8096EA9-7987-8E94-75DA-4AAF827406FD}"/>
              </a:ext>
            </a:extLst>
          </p:cNvPr>
          <p:cNvSpPr txBox="1"/>
          <p:nvPr/>
        </p:nvSpPr>
        <p:spPr>
          <a:xfrm>
            <a:off x="11257318" y="6065823"/>
            <a:ext cx="10255044" cy="56630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400" b="1" dirty="0">
                <a:solidFill>
                  <a:srgbClr val="F58121"/>
                </a:solidFill>
                <a:latin typeface="Aptos"/>
                <a:cs typeface="Segoe UI"/>
              </a:rPr>
              <a:t>Database Design</a:t>
            </a:r>
            <a:endParaRPr lang="en-US" dirty="0"/>
          </a:p>
          <a:p>
            <a:pPr marL="514350" indent="-514350">
              <a:buFont typeface="Arial"/>
              <a:buChar char="•"/>
            </a:pPr>
            <a:r>
              <a:rPr lang="en-US" sz="2800" dirty="0">
                <a:solidFill>
                  <a:srgbClr val="000000"/>
                </a:solidFill>
                <a:latin typeface="Aptos"/>
                <a:cs typeface="Segoe UI"/>
              </a:rPr>
              <a:t>SQLite incorporates database operations with our backend worker well with its Python libraries.</a:t>
            </a:r>
            <a:endParaRPr lang="en-US" dirty="0"/>
          </a:p>
          <a:p>
            <a:pPr marL="514350" indent="-514350">
              <a:buFont typeface="Arial"/>
              <a:buChar char="•"/>
            </a:pPr>
            <a:r>
              <a:rPr lang="en-US" sz="2800" dirty="0">
                <a:solidFill>
                  <a:srgbClr val="000000"/>
                </a:solidFill>
                <a:latin typeface="Aptos"/>
                <a:cs typeface="Segoe UI"/>
              </a:rPr>
              <a:t>SQLite is lightweight and doesn’t need a separate server process, making SQLite more suitable for our project's scale.</a:t>
            </a:r>
            <a:endParaRPr lang="en-US" dirty="0"/>
          </a:p>
          <a:p>
            <a:pPr marL="514350" indent="-514350">
              <a:buFont typeface="Arial"/>
              <a:buChar char="•"/>
            </a:pPr>
            <a:r>
              <a:rPr lang="en-US" sz="2800" dirty="0">
                <a:solidFill>
                  <a:srgbClr val="000000"/>
                </a:solidFill>
                <a:latin typeface="Aptos"/>
                <a:cs typeface="Segoe UI"/>
              </a:rPr>
              <a:t>Our Database structure will made up of two primary tables 'User Data' and 'Prediction Stats' </a:t>
            </a:r>
            <a:endParaRPr lang="en-US" dirty="0"/>
          </a:p>
          <a:p>
            <a:pPr marL="514350" indent="-514350">
              <a:buFont typeface="Arial"/>
              <a:buChar char="•"/>
            </a:pPr>
            <a:r>
              <a:rPr lang="en-US" sz="2800" dirty="0">
                <a:solidFill>
                  <a:srgbClr val="000000"/>
                </a:solidFill>
                <a:latin typeface="Aptos"/>
                <a:cs typeface="Segoe UI"/>
              </a:rPr>
              <a:t>The User data table is used to store the game statistics, login credentials and basic profile information with each user choosing a 'UserID' to be used as the primary key.</a:t>
            </a:r>
            <a:endParaRPr lang="en-US" dirty="0"/>
          </a:p>
          <a:p>
            <a:pPr marL="514350" indent="-514350">
              <a:buFont typeface="Arial"/>
              <a:buChar char="•"/>
            </a:pPr>
            <a:r>
              <a:rPr lang="en-US" sz="2800" dirty="0">
                <a:solidFill>
                  <a:srgbClr val="000000"/>
                </a:solidFill>
                <a:latin typeface="Aptos"/>
                <a:cs typeface="Segoe UI"/>
              </a:rPr>
              <a:t>'PredictionStats' table stores predictions generated by the machine learning service.</a:t>
            </a:r>
            <a:endParaRPr lang="en-US" sz="2800" dirty="0">
              <a:cs typeface="Segoe UI"/>
            </a:endParaRPr>
          </a:p>
        </p:txBody>
      </p:sp>
      <p:sp>
        <p:nvSpPr>
          <p:cNvPr id="9" name="TextBox 8">
            <a:extLst>
              <a:ext uri="{FF2B5EF4-FFF2-40B4-BE49-F238E27FC236}">
                <a16:creationId xmlns:a16="http://schemas.microsoft.com/office/drawing/2014/main" id="{82623A74-FE9D-DD2C-F5D8-80C220CA76BA}"/>
              </a:ext>
            </a:extLst>
          </p:cNvPr>
          <p:cNvSpPr txBox="1"/>
          <p:nvPr/>
        </p:nvSpPr>
        <p:spPr>
          <a:xfrm>
            <a:off x="356083" y="25711385"/>
            <a:ext cx="9838074" cy="65248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400" b="1">
                <a:solidFill>
                  <a:srgbClr val="F58121"/>
                </a:solidFill>
                <a:latin typeface="Segoe UI"/>
                <a:cs typeface="Segoe UI"/>
              </a:rPr>
              <a:t>CI/CD Pipeline</a:t>
            </a:r>
          </a:p>
          <a:p>
            <a:pPr marL="457200" indent="-457200">
              <a:buFont typeface="Arial"/>
              <a:buChar char="•"/>
            </a:pPr>
            <a:r>
              <a:rPr lang="en-US" sz="2800"/>
              <a:t>Our CI/CD pipeline begins with writing our source code, which is written and tested locally before pushing to our project GitHub repository.</a:t>
            </a:r>
          </a:p>
          <a:p>
            <a:pPr marL="457200" indent="-457200">
              <a:buFont typeface="Arial"/>
              <a:buChar char="•"/>
            </a:pPr>
            <a:r>
              <a:rPr lang="en-US" sz="2800"/>
              <a:t>GitHub will trigger the build process so that docker will update and build the required images of each of the project components. </a:t>
            </a:r>
          </a:p>
          <a:p>
            <a:pPr marL="457200" indent="-457200">
              <a:buFont typeface="Arial"/>
              <a:buChar char="•"/>
            </a:pPr>
            <a:r>
              <a:rPr lang="en-US" sz="2800"/>
              <a:t>Kubernetes will pull the images from Docker hub and run them in pods within our experiment nodes. </a:t>
            </a:r>
          </a:p>
          <a:p>
            <a:pPr marL="457200" indent="-457200">
              <a:buFont typeface="Arial"/>
              <a:buChar char="•"/>
            </a:pPr>
            <a:r>
              <a:rPr lang="en-US" sz="2800"/>
              <a:t>GitHub will also trigger a deployment update directly to Kubernetes.</a:t>
            </a:r>
          </a:p>
          <a:p>
            <a:pPr marL="457200" indent="-457200">
              <a:buFont typeface="Arial"/>
              <a:buChar char="•"/>
            </a:pPr>
            <a:r>
              <a:rPr lang="en-US" sz="2800"/>
              <a:t>The application can be successfully deployed in the Kubernetes cluster, service can be monitored/tested, and planning for future builds can take place.</a:t>
            </a:r>
          </a:p>
        </p:txBody>
      </p:sp>
      <p:sp>
        <p:nvSpPr>
          <p:cNvPr id="10" name="TextBox 9">
            <a:extLst>
              <a:ext uri="{FF2B5EF4-FFF2-40B4-BE49-F238E27FC236}">
                <a16:creationId xmlns:a16="http://schemas.microsoft.com/office/drawing/2014/main" id="{CFB64975-A906-BD26-0DCA-E49C8849179E}"/>
              </a:ext>
            </a:extLst>
          </p:cNvPr>
          <p:cNvSpPr txBox="1"/>
          <p:nvPr/>
        </p:nvSpPr>
        <p:spPr>
          <a:xfrm>
            <a:off x="12538048" y="20194935"/>
            <a:ext cx="9007421" cy="4370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400" b="1">
                <a:solidFill>
                  <a:srgbClr val="F58121"/>
                </a:solidFill>
                <a:highlight>
                  <a:srgbClr val="FFFFFF"/>
                </a:highlight>
                <a:latin typeface="Segoe UI"/>
                <a:cs typeface="Segoe UI"/>
              </a:rPr>
              <a:t>Web UI</a:t>
            </a:r>
          </a:p>
          <a:p>
            <a:pPr algn="ctr"/>
            <a:r>
              <a:rPr lang="en-US" sz="2800">
                <a:latin typeface="Segoe UI"/>
                <a:cs typeface="Segoe UI"/>
              </a:rPr>
              <a:t>For the Web UI, we plan on creating a homepage for users to login with their account information for their R6 stats, leading them to a personalized page with all their statistics updated and accessible for them to view and compare their statistics from each match played, and also request a prediction for future matches. We used Bootstrap and its libraries to form our vision for the user interface.</a:t>
            </a:r>
          </a:p>
        </p:txBody>
      </p:sp>
      <p:sp>
        <p:nvSpPr>
          <p:cNvPr id="12" name="TextBox 11">
            <a:extLst>
              <a:ext uri="{FF2B5EF4-FFF2-40B4-BE49-F238E27FC236}">
                <a16:creationId xmlns:a16="http://schemas.microsoft.com/office/drawing/2014/main" id="{39C725C9-D173-5BE7-14BD-E11DCBEB4614}"/>
              </a:ext>
            </a:extLst>
          </p:cNvPr>
          <p:cNvSpPr txBox="1"/>
          <p:nvPr/>
        </p:nvSpPr>
        <p:spPr>
          <a:xfrm>
            <a:off x="351470" y="12103646"/>
            <a:ext cx="5658449" cy="73558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400" b="1">
                <a:solidFill>
                  <a:srgbClr val="F58121"/>
                </a:solidFill>
                <a:latin typeface="Segoe UI"/>
                <a:ea typeface="Segoe UI"/>
                <a:cs typeface="Segoe UI"/>
              </a:rPr>
              <a:t>Concept Architecture</a:t>
            </a:r>
          </a:p>
          <a:p>
            <a:r>
              <a:rPr lang="en-US" sz="2800">
                <a:solidFill>
                  <a:srgbClr val="000000"/>
                </a:solidFill>
                <a:latin typeface="Segoe UI"/>
                <a:ea typeface="Segoe UI"/>
                <a:cs typeface="Segoe UI"/>
              </a:rPr>
              <a:t>The backend worker will communicate with the front end via GET requests, then the backend will communicate with the Rainbow Six API to get user info. After that it will POST requests to the Machine Learning service. ML service will then query the data into the database, with the primary key being </a:t>
            </a:r>
            <a:r>
              <a:rPr lang="en-US" sz="2800" err="1">
                <a:solidFill>
                  <a:srgbClr val="000000"/>
                </a:solidFill>
                <a:latin typeface="Segoe UI"/>
                <a:ea typeface="Segoe UI"/>
                <a:cs typeface="Segoe UI"/>
              </a:rPr>
              <a:t>UserID</a:t>
            </a:r>
            <a:r>
              <a:rPr lang="en-US" sz="2800">
                <a:solidFill>
                  <a:srgbClr val="000000"/>
                </a:solidFill>
                <a:latin typeface="Segoe UI"/>
                <a:ea typeface="Segoe UI"/>
                <a:cs typeface="Segoe UI"/>
              </a:rPr>
              <a:t>. Each </a:t>
            </a:r>
            <a:r>
              <a:rPr lang="en-US" sz="2800" err="1">
                <a:solidFill>
                  <a:srgbClr val="000000"/>
                </a:solidFill>
                <a:latin typeface="Segoe UI"/>
                <a:ea typeface="Segoe UI"/>
                <a:cs typeface="Segoe UI"/>
              </a:rPr>
              <a:t>UserID</a:t>
            </a:r>
            <a:r>
              <a:rPr lang="en-US" sz="2800">
                <a:solidFill>
                  <a:srgbClr val="000000"/>
                </a:solidFill>
                <a:latin typeface="Segoe UI"/>
                <a:ea typeface="Segoe UI"/>
                <a:cs typeface="Segoe UI"/>
              </a:rPr>
              <a:t> will have corresponding prediction values made with the user data from the API. </a:t>
            </a:r>
          </a:p>
        </p:txBody>
      </p:sp>
      <p:pic>
        <p:nvPicPr>
          <p:cNvPr id="13" name="Picture 12" descr="A pixel art of a game controller&#10;&#10;Description automatically generated">
            <a:extLst>
              <a:ext uri="{FF2B5EF4-FFF2-40B4-BE49-F238E27FC236}">
                <a16:creationId xmlns:a16="http://schemas.microsoft.com/office/drawing/2014/main" id="{D4271501-F2E8-5FD2-4586-B80EAEF3D19F}"/>
              </a:ext>
            </a:extLst>
          </p:cNvPr>
          <p:cNvPicPr>
            <a:picLocks noChangeAspect="1"/>
          </p:cNvPicPr>
          <p:nvPr/>
        </p:nvPicPr>
        <p:blipFill>
          <a:blip r:embed="rId3"/>
          <a:stretch>
            <a:fillRect/>
          </a:stretch>
        </p:blipFill>
        <p:spPr>
          <a:xfrm>
            <a:off x="14506336" y="-7390"/>
            <a:ext cx="1765911" cy="1664700"/>
          </a:xfrm>
          <a:prstGeom prst="rect">
            <a:avLst/>
          </a:prstGeom>
        </p:spPr>
      </p:pic>
      <p:pic>
        <p:nvPicPr>
          <p:cNvPr id="3" name="Picture 2" descr="A blue logo with a whale and text&#10;&#10;Description automatically generated">
            <a:extLst>
              <a:ext uri="{FF2B5EF4-FFF2-40B4-BE49-F238E27FC236}">
                <a16:creationId xmlns:a16="http://schemas.microsoft.com/office/drawing/2014/main" id="{6DBA1BF5-537D-843C-6A14-4B9FB85EFEF6}"/>
              </a:ext>
            </a:extLst>
          </p:cNvPr>
          <p:cNvPicPr>
            <a:picLocks noChangeAspect="1"/>
          </p:cNvPicPr>
          <p:nvPr/>
        </p:nvPicPr>
        <p:blipFill>
          <a:blip r:embed="rId4"/>
          <a:stretch>
            <a:fillRect/>
          </a:stretch>
        </p:blipFill>
        <p:spPr>
          <a:xfrm>
            <a:off x="18363464" y="29597410"/>
            <a:ext cx="3111261" cy="2636448"/>
          </a:xfrm>
          <a:prstGeom prst="rect">
            <a:avLst/>
          </a:prstGeom>
        </p:spPr>
      </p:pic>
      <p:pic>
        <p:nvPicPr>
          <p:cNvPr id="7" name="Picture 6">
            <a:extLst>
              <a:ext uri="{FF2B5EF4-FFF2-40B4-BE49-F238E27FC236}">
                <a16:creationId xmlns:a16="http://schemas.microsoft.com/office/drawing/2014/main" id="{2993DEDD-A949-7F6F-D69F-067310A3ECAB}"/>
              </a:ext>
            </a:extLst>
          </p:cNvPr>
          <p:cNvPicPr>
            <a:picLocks noChangeAspect="1"/>
          </p:cNvPicPr>
          <p:nvPr/>
        </p:nvPicPr>
        <p:blipFill>
          <a:blip r:embed="rId5"/>
          <a:stretch>
            <a:fillRect/>
          </a:stretch>
        </p:blipFill>
        <p:spPr>
          <a:xfrm>
            <a:off x="18676637" y="25070687"/>
            <a:ext cx="2599426" cy="2573547"/>
          </a:xfrm>
          <a:prstGeom prst="rect">
            <a:avLst/>
          </a:prstGeom>
        </p:spPr>
      </p:pic>
      <p:pic>
        <p:nvPicPr>
          <p:cNvPr id="14" name="Picture 13" descr="A blue hexagon with a white wheel&#10;&#10;Description automatically generated">
            <a:extLst>
              <a:ext uri="{FF2B5EF4-FFF2-40B4-BE49-F238E27FC236}">
                <a16:creationId xmlns:a16="http://schemas.microsoft.com/office/drawing/2014/main" id="{517B5D69-57F3-8F2C-9417-C64341610267}"/>
              </a:ext>
            </a:extLst>
          </p:cNvPr>
          <p:cNvPicPr>
            <a:picLocks noChangeAspect="1"/>
          </p:cNvPicPr>
          <p:nvPr/>
        </p:nvPicPr>
        <p:blipFill>
          <a:blip r:embed="rId6"/>
          <a:stretch>
            <a:fillRect/>
          </a:stretch>
        </p:blipFill>
        <p:spPr>
          <a:xfrm>
            <a:off x="11330462" y="29566855"/>
            <a:ext cx="2483771" cy="2359511"/>
          </a:xfrm>
          <a:prstGeom prst="rect">
            <a:avLst/>
          </a:prstGeom>
        </p:spPr>
      </p:pic>
      <p:pic>
        <p:nvPicPr>
          <p:cNvPr id="15" name="Picture 14" descr="A black and white symbol&#10;&#10;Description automatically generated">
            <a:extLst>
              <a:ext uri="{FF2B5EF4-FFF2-40B4-BE49-F238E27FC236}">
                <a16:creationId xmlns:a16="http://schemas.microsoft.com/office/drawing/2014/main" id="{75BAA651-2CED-F226-A3E9-270697CA2E60}"/>
              </a:ext>
            </a:extLst>
          </p:cNvPr>
          <p:cNvPicPr>
            <a:picLocks noChangeAspect="1"/>
          </p:cNvPicPr>
          <p:nvPr/>
        </p:nvPicPr>
        <p:blipFill>
          <a:blip r:embed="rId7"/>
          <a:stretch>
            <a:fillRect/>
          </a:stretch>
        </p:blipFill>
        <p:spPr>
          <a:xfrm>
            <a:off x="11253845" y="25554120"/>
            <a:ext cx="2568517" cy="2594397"/>
          </a:xfrm>
          <a:prstGeom prst="rect">
            <a:avLst/>
          </a:prstGeom>
        </p:spPr>
      </p:pic>
      <p:sp>
        <p:nvSpPr>
          <p:cNvPr id="17" name="Arrow: Right 16">
            <a:extLst>
              <a:ext uri="{FF2B5EF4-FFF2-40B4-BE49-F238E27FC236}">
                <a16:creationId xmlns:a16="http://schemas.microsoft.com/office/drawing/2014/main" id="{B0E3C7BB-C213-65BE-5594-41E95DA0C710}"/>
              </a:ext>
            </a:extLst>
          </p:cNvPr>
          <p:cNvSpPr/>
          <p:nvPr/>
        </p:nvSpPr>
        <p:spPr>
          <a:xfrm>
            <a:off x="14018787" y="26362439"/>
            <a:ext cx="4464455" cy="5143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00FC121C-704D-EF6E-44AB-E5212AB6DE34}"/>
              </a:ext>
            </a:extLst>
          </p:cNvPr>
          <p:cNvSpPr/>
          <p:nvPr/>
        </p:nvSpPr>
        <p:spPr>
          <a:xfrm>
            <a:off x="19633756" y="27681358"/>
            <a:ext cx="545173" cy="189206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Left 18">
            <a:extLst>
              <a:ext uri="{FF2B5EF4-FFF2-40B4-BE49-F238E27FC236}">
                <a16:creationId xmlns:a16="http://schemas.microsoft.com/office/drawing/2014/main" id="{5FA334E5-691F-5961-C1E0-3EAA85E660CA}"/>
              </a:ext>
            </a:extLst>
          </p:cNvPr>
          <p:cNvSpPr/>
          <p:nvPr/>
        </p:nvSpPr>
        <p:spPr>
          <a:xfrm>
            <a:off x="14296173" y="30389988"/>
            <a:ext cx="4178185" cy="545264"/>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Left 20">
            <a:extLst>
              <a:ext uri="{FF2B5EF4-FFF2-40B4-BE49-F238E27FC236}">
                <a16:creationId xmlns:a16="http://schemas.microsoft.com/office/drawing/2014/main" id="{4DC47F4C-A87F-7C3D-B3D1-029B62727F7C}"/>
              </a:ext>
            </a:extLst>
          </p:cNvPr>
          <p:cNvSpPr/>
          <p:nvPr/>
        </p:nvSpPr>
        <p:spPr>
          <a:xfrm rot="20100000">
            <a:off x="13889572" y="28365627"/>
            <a:ext cx="4992183" cy="52441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Table 25">
            <a:extLst>
              <a:ext uri="{FF2B5EF4-FFF2-40B4-BE49-F238E27FC236}">
                <a16:creationId xmlns:a16="http://schemas.microsoft.com/office/drawing/2014/main" id="{D5E38C1B-941A-81F3-EF39-987FBB4EE085}"/>
              </a:ext>
            </a:extLst>
          </p:cNvPr>
          <p:cNvGraphicFramePr>
            <a:graphicFrameLocks noGrp="1"/>
          </p:cNvGraphicFramePr>
          <p:nvPr>
            <p:extLst>
              <p:ext uri="{D42A27DB-BD31-4B8C-83A1-F6EECF244321}">
                <p14:modId xmlns:p14="http://schemas.microsoft.com/office/powerpoint/2010/main" val="3677804840"/>
              </p:ext>
            </p:extLst>
          </p:nvPr>
        </p:nvGraphicFramePr>
        <p:xfrm>
          <a:off x="362309" y="6430314"/>
          <a:ext cx="10240122" cy="4928627"/>
        </p:xfrm>
        <a:graphic>
          <a:graphicData uri="http://schemas.openxmlformats.org/drawingml/2006/table">
            <a:tbl>
              <a:tblPr firstRow="1" bandRow="1">
                <a:tableStyleId>{21E4AEA4-8DFA-4A89-87EB-49C32662AFE0}</a:tableStyleId>
              </a:tblPr>
              <a:tblGrid>
                <a:gridCol w="3671965">
                  <a:extLst>
                    <a:ext uri="{9D8B030D-6E8A-4147-A177-3AD203B41FA5}">
                      <a16:colId xmlns:a16="http://schemas.microsoft.com/office/drawing/2014/main" val="2452829303"/>
                    </a:ext>
                  </a:extLst>
                </a:gridCol>
                <a:gridCol w="3568530">
                  <a:extLst>
                    <a:ext uri="{9D8B030D-6E8A-4147-A177-3AD203B41FA5}">
                      <a16:colId xmlns:a16="http://schemas.microsoft.com/office/drawing/2014/main" val="3052983840"/>
                    </a:ext>
                  </a:extLst>
                </a:gridCol>
                <a:gridCol w="2999627">
                  <a:extLst>
                    <a:ext uri="{9D8B030D-6E8A-4147-A177-3AD203B41FA5}">
                      <a16:colId xmlns:a16="http://schemas.microsoft.com/office/drawing/2014/main" val="1081426946"/>
                    </a:ext>
                  </a:extLst>
                </a:gridCol>
              </a:tblGrid>
              <a:tr h="1121971">
                <a:tc gridSpan="2">
                  <a:txBody>
                    <a:bodyPr/>
                    <a:lstStyle/>
                    <a:p>
                      <a:pPr algn="ctr"/>
                      <a:r>
                        <a:rPr lang="en-US" sz="3600" dirty="0"/>
                        <a:t>User Data</a:t>
                      </a:r>
                    </a:p>
                  </a:txBody>
                  <a:tcPr/>
                </a:tc>
                <a:tc hMerge="1">
                  <a:txBody>
                    <a:bodyPr/>
                    <a:lstStyle/>
                    <a:p>
                      <a:pPr algn="ctr"/>
                      <a:endParaRPr lang="en-US" sz="3600"/>
                    </a:p>
                  </a:txBody>
                  <a:tcPr/>
                </a:tc>
                <a:tc>
                  <a:txBody>
                    <a:bodyPr/>
                    <a:lstStyle/>
                    <a:p>
                      <a:pPr lvl="0" algn="ctr">
                        <a:buNone/>
                      </a:pPr>
                      <a:r>
                        <a:rPr lang="en-US" sz="3600" dirty="0"/>
                        <a:t>Prediction Stats</a:t>
                      </a:r>
                    </a:p>
                  </a:txBody>
                  <a:tcPr/>
                </a:tc>
                <a:extLst>
                  <a:ext uri="{0D108BD9-81ED-4DB2-BD59-A6C34878D82A}">
                    <a16:rowId xmlns:a16="http://schemas.microsoft.com/office/drawing/2014/main" val="1935508620"/>
                  </a:ext>
                </a:extLst>
              </a:tr>
              <a:tr h="3739907">
                <a:tc>
                  <a:txBody>
                    <a:bodyPr/>
                    <a:lstStyle/>
                    <a:p>
                      <a:r>
                        <a:rPr lang="en-US" sz="2800" dirty="0"/>
                        <a:t>(P) </a:t>
                      </a:r>
                      <a:r>
                        <a:rPr lang="en-US" sz="2800" dirty="0" err="1"/>
                        <a:t>UserID</a:t>
                      </a:r>
                      <a:r>
                        <a:rPr lang="en-US" sz="2800" dirty="0"/>
                        <a:t>: varchar</a:t>
                      </a:r>
                    </a:p>
                    <a:p>
                      <a:pPr lvl="0">
                        <a:buNone/>
                      </a:pPr>
                      <a:r>
                        <a:rPr lang="en-US" sz="2800" dirty="0"/>
                        <a:t>platform: varchar</a:t>
                      </a:r>
                    </a:p>
                    <a:p>
                      <a:pPr lvl="0">
                        <a:buNone/>
                      </a:pPr>
                      <a:r>
                        <a:rPr lang="en-US" sz="2800" b="0" i="0" u="none" strike="noStrike" noProof="0" dirty="0" err="1">
                          <a:solidFill>
                            <a:srgbClr val="000000"/>
                          </a:solidFill>
                          <a:latin typeface="Aptos"/>
                        </a:rPr>
                        <a:t>Playerlevel</a:t>
                      </a:r>
                      <a:r>
                        <a:rPr lang="en-US" sz="2800" b="0" i="0" u="none" strike="noStrike" noProof="0" dirty="0">
                          <a:solidFill>
                            <a:srgbClr val="000000"/>
                          </a:solidFill>
                          <a:latin typeface="Aptos"/>
                        </a:rPr>
                        <a:t>: int</a:t>
                      </a:r>
                      <a:endParaRPr lang="en-US" dirty="0"/>
                    </a:p>
                    <a:p>
                      <a:pPr lvl="0">
                        <a:buNone/>
                      </a:pPr>
                      <a:r>
                        <a:rPr lang="en-US" sz="2800" dirty="0" err="1"/>
                        <a:t>Totaltime</a:t>
                      </a:r>
                      <a:r>
                        <a:rPr lang="en-US" sz="2800" dirty="0"/>
                        <a:t>(</a:t>
                      </a:r>
                      <a:r>
                        <a:rPr lang="en-US" sz="2800" dirty="0" err="1"/>
                        <a:t>hrs</a:t>
                      </a:r>
                      <a:r>
                        <a:rPr lang="en-US" sz="2800" dirty="0"/>
                        <a:t>): int</a:t>
                      </a:r>
                    </a:p>
                    <a:p>
                      <a:pPr lvl="0">
                        <a:buNone/>
                      </a:pPr>
                      <a:r>
                        <a:rPr lang="en-US" sz="2800" b="0" i="0" u="none" strike="noStrike" noProof="0" dirty="0">
                          <a:solidFill>
                            <a:srgbClr val="000000"/>
                          </a:solidFill>
                          <a:latin typeface="Aptos"/>
                        </a:rPr>
                        <a:t>Wins: int</a:t>
                      </a:r>
                    </a:p>
                    <a:p>
                      <a:pPr lvl="0">
                        <a:buNone/>
                      </a:pPr>
                      <a:r>
                        <a:rPr lang="en-US" sz="2800" b="0" i="0" u="none" strike="noStrike" noProof="0" dirty="0">
                          <a:solidFill>
                            <a:srgbClr val="000000"/>
                          </a:solidFill>
                          <a:latin typeface="Aptos"/>
                        </a:rPr>
                        <a:t>Losses: int</a:t>
                      </a:r>
                    </a:p>
                    <a:p>
                      <a:pPr lvl="0">
                        <a:buNone/>
                      </a:pPr>
                      <a:r>
                        <a:rPr lang="en-US" sz="2800" b="0" i="0" u="none" strike="noStrike" noProof="0" dirty="0">
                          <a:solidFill>
                            <a:srgbClr val="000000"/>
                          </a:solidFill>
                          <a:latin typeface="Aptos"/>
                        </a:rPr>
                        <a:t>Win%: float</a:t>
                      </a:r>
                    </a:p>
                    <a:p>
                      <a:pPr lvl="0">
                        <a:buNone/>
                      </a:pPr>
                      <a:r>
                        <a:rPr lang="en-US" sz="2800" b="0" i="0" u="none" strike="noStrike" noProof="0" dirty="0">
                          <a:solidFill>
                            <a:srgbClr val="000000"/>
                          </a:solidFill>
                          <a:latin typeface="Aptos"/>
                        </a:rPr>
                        <a:t>Matches: int</a:t>
                      </a:r>
                    </a:p>
                  </a:txBody>
                  <a:tcPr/>
                </a:tc>
                <a:tc>
                  <a:txBody>
                    <a:bodyPr/>
                    <a:lstStyle/>
                    <a:p>
                      <a:pPr lvl="0">
                        <a:buNone/>
                      </a:pPr>
                      <a:r>
                        <a:rPr lang="en-US" sz="2800" b="0" i="0" u="none" strike="noStrike" noProof="0" dirty="0">
                          <a:solidFill>
                            <a:srgbClr val="000000"/>
                          </a:solidFill>
                        </a:rPr>
                        <a:t>Kills: int</a:t>
                      </a:r>
                    </a:p>
                    <a:p>
                      <a:pPr lvl="0">
                        <a:buNone/>
                      </a:pPr>
                      <a:r>
                        <a:rPr lang="en-US" sz="2800" b="0" i="0" u="none" strike="noStrike" noProof="0" dirty="0">
                          <a:solidFill>
                            <a:srgbClr val="000000"/>
                          </a:solidFill>
                        </a:rPr>
                        <a:t>Deaths: int</a:t>
                      </a:r>
                    </a:p>
                    <a:p>
                      <a:pPr lvl="0">
                        <a:buNone/>
                      </a:pPr>
                      <a:r>
                        <a:rPr lang="en-US" sz="2800" b="0" i="0" u="none" strike="noStrike" noProof="0" dirty="0">
                          <a:solidFill>
                            <a:srgbClr val="000000"/>
                          </a:solidFill>
                        </a:rPr>
                        <a:t>Assists: int</a:t>
                      </a:r>
                    </a:p>
                    <a:p>
                      <a:pPr lvl="0">
                        <a:buNone/>
                      </a:pPr>
                      <a:r>
                        <a:rPr lang="en-US" sz="2800" b="0" i="0" u="none" strike="noStrike" noProof="0" dirty="0">
                          <a:solidFill>
                            <a:srgbClr val="000000"/>
                          </a:solidFill>
                        </a:rPr>
                        <a:t>K/D: float </a:t>
                      </a:r>
                    </a:p>
                    <a:p>
                      <a:pPr lvl="0">
                        <a:buNone/>
                      </a:pPr>
                      <a:r>
                        <a:rPr lang="en-US" sz="2800" b="0" i="0" u="none" strike="noStrike" noProof="0" dirty="0">
                          <a:solidFill>
                            <a:srgbClr val="000000"/>
                          </a:solidFill>
                        </a:rPr>
                        <a:t>Headshot%: float</a:t>
                      </a:r>
                    </a:p>
                    <a:p>
                      <a:pPr lvl="0">
                        <a:buNone/>
                      </a:pPr>
                      <a:r>
                        <a:rPr lang="en-US" sz="2800" b="0" i="0" u="none" strike="noStrike" noProof="0" dirty="0">
                          <a:solidFill>
                            <a:srgbClr val="000000"/>
                          </a:solidFill>
                        </a:rPr>
                        <a:t>Rank: varchar</a:t>
                      </a:r>
                    </a:p>
                    <a:p>
                      <a:pPr lvl="0">
                        <a:buNone/>
                      </a:pPr>
                      <a:r>
                        <a:rPr lang="en-US" sz="2800" b="0" i="0" u="none" strike="noStrike" noProof="0" dirty="0">
                          <a:solidFill>
                            <a:srgbClr val="000000"/>
                          </a:solidFill>
                        </a:rPr>
                        <a:t>RP: int</a:t>
                      </a:r>
                    </a:p>
                    <a:p>
                      <a:pPr lvl="0">
                        <a:buNone/>
                      </a:pPr>
                      <a:r>
                        <a:rPr lang="en-US" sz="2800" b="0" i="0" u="none" strike="noStrike" noProof="0" dirty="0" err="1">
                          <a:solidFill>
                            <a:srgbClr val="000000"/>
                          </a:solidFill>
                        </a:rPr>
                        <a:t>Tophero</a:t>
                      </a:r>
                      <a:r>
                        <a:rPr lang="en-US" sz="2800" b="0" i="0" u="none" strike="noStrike" noProof="0" dirty="0">
                          <a:solidFill>
                            <a:srgbClr val="000000"/>
                          </a:solidFill>
                        </a:rPr>
                        <a:t>: varchar</a:t>
                      </a:r>
                      <a:endParaRPr lang="en-US"/>
                    </a:p>
                  </a:txBody>
                  <a:tcPr/>
                </a:tc>
                <a:tc>
                  <a:txBody>
                    <a:bodyPr/>
                    <a:lstStyle/>
                    <a:p>
                      <a:pPr lvl="0">
                        <a:buNone/>
                      </a:pPr>
                      <a:r>
                        <a:rPr lang="en-US" sz="2800" dirty="0"/>
                        <a:t>P(Win): float</a:t>
                      </a:r>
                    </a:p>
                    <a:p>
                      <a:pPr lvl="0">
                        <a:buNone/>
                      </a:pPr>
                      <a:r>
                        <a:rPr lang="en-US" sz="2800" dirty="0"/>
                        <a:t>P(K/D): float</a:t>
                      </a:r>
                    </a:p>
                    <a:p>
                      <a:pPr lvl="0">
                        <a:buNone/>
                      </a:pPr>
                      <a:r>
                        <a:rPr lang="en-US" sz="2800" dirty="0"/>
                        <a:t>P(ΔRP): int</a:t>
                      </a:r>
                    </a:p>
                  </a:txBody>
                  <a:tcPr/>
                </a:tc>
                <a:extLst>
                  <a:ext uri="{0D108BD9-81ED-4DB2-BD59-A6C34878D82A}">
                    <a16:rowId xmlns:a16="http://schemas.microsoft.com/office/drawing/2014/main" val="890660448"/>
                  </a:ext>
                </a:extLst>
              </a:tr>
            </a:tbl>
          </a:graphicData>
        </a:graphic>
      </p:graphicFrame>
      <p:pic>
        <p:nvPicPr>
          <p:cNvPr id="11" name="Picture 10" descr="A screenshot of a computer&#10;&#10;Description automatically generated">
            <a:extLst>
              <a:ext uri="{FF2B5EF4-FFF2-40B4-BE49-F238E27FC236}">
                <a16:creationId xmlns:a16="http://schemas.microsoft.com/office/drawing/2014/main" id="{2BF62B5D-7E5A-877A-32E0-15749F9ADFCF}"/>
              </a:ext>
            </a:extLst>
          </p:cNvPr>
          <p:cNvPicPr>
            <a:picLocks noChangeAspect="1"/>
          </p:cNvPicPr>
          <p:nvPr/>
        </p:nvPicPr>
        <p:blipFill>
          <a:blip r:embed="rId8"/>
          <a:stretch>
            <a:fillRect/>
          </a:stretch>
        </p:blipFill>
        <p:spPr>
          <a:xfrm>
            <a:off x="502413" y="19843250"/>
            <a:ext cx="11878720" cy="5661743"/>
          </a:xfrm>
          <a:prstGeom prst="rect">
            <a:avLst/>
          </a:prstGeom>
        </p:spPr>
      </p:pic>
      <p:pic>
        <p:nvPicPr>
          <p:cNvPr id="16" name="Picture 15" descr="A pixel art of a game controller&#10;&#10;Description automatically generated">
            <a:extLst>
              <a:ext uri="{FF2B5EF4-FFF2-40B4-BE49-F238E27FC236}">
                <a16:creationId xmlns:a16="http://schemas.microsoft.com/office/drawing/2014/main" id="{42BAD664-9B8B-F0EC-E40A-9000651A5263}"/>
              </a:ext>
            </a:extLst>
          </p:cNvPr>
          <p:cNvPicPr>
            <a:picLocks noChangeAspect="1"/>
          </p:cNvPicPr>
          <p:nvPr/>
        </p:nvPicPr>
        <p:blipFill>
          <a:blip r:embed="rId3"/>
          <a:stretch>
            <a:fillRect/>
          </a:stretch>
        </p:blipFill>
        <p:spPr>
          <a:xfrm>
            <a:off x="750671" y="62699"/>
            <a:ext cx="1765911" cy="1664700"/>
          </a:xfrm>
          <a:prstGeom prst="rect">
            <a:avLst/>
          </a:prstGeom>
        </p:spPr>
      </p:pic>
      <p:pic>
        <p:nvPicPr>
          <p:cNvPr id="20" name="Picture 19" descr="A diagram of a system&#10;&#10;Description automatically generated">
            <a:extLst>
              <a:ext uri="{FF2B5EF4-FFF2-40B4-BE49-F238E27FC236}">
                <a16:creationId xmlns:a16="http://schemas.microsoft.com/office/drawing/2014/main" id="{C3E0EE7C-4570-2835-C61F-FBCD4EB568C1}"/>
              </a:ext>
            </a:extLst>
          </p:cNvPr>
          <p:cNvPicPr>
            <a:picLocks noChangeAspect="1"/>
          </p:cNvPicPr>
          <p:nvPr/>
        </p:nvPicPr>
        <p:blipFill>
          <a:blip r:embed="rId9"/>
          <a:stretch>
            <a:fillRect/>
          </a:stretch>
        </p:blipFill>
        <p:spPr>
          <a:xfrm>
            <a:off x="6107503" y="11715691"/>
            <a:ext cx="15449908" cy="8121163"/>
          </a:xfrm>
          <a:prstGeom prst="rect">
            <a:avLst/>
          </a:prstGeom>
        </p:spPr>
      </p:pic>
    </p:spTree>
    <p:extLst>
      <p:ext uri="{BB962C8B-B14F-4D97-AF65-F5344CB8AC3E}">
        <p14:creationId xmlns:p14="http://schemas.microsoft.com/office/powerpoint/2010/main" val="1904918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STATSTRIKEFORCE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136</cp:revision>
  <dcterms:created xsi:type="dcterms:W3CDTF">2024-03-28T13:42:02Z</dcterms:created>
  <dcterms:modified xsi:type="dcterms:W3CDTF">2024-04-02T06:06:32Z</dcterms:modified>
</cp:coreProperties>
</file>