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64" r:id="rId3"/>
    <p:sldId id="258" r:id="rId4"/>
    <p:sldId id="261" r:id="rId5"/>
    <p:sldId id="262" r:id="rId6"/>
    <p:sldId id="265" r:id="rId7"/>
    <p:sldId id="290" r:id="rId8"/>
    <p:sldId id="263" r:id="rId9"/>
    <p:sldId id="29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CFB-206B-AA4C-C6CD-B88AA3DF4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46214-BA80-5225-5C0D-0DF923691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36BF63-E984-9AE3-7F0F-1B78F2D37A09}"/>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435F537E-C3BB-8B7A-39F7-04D4593F47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3EBBCFD-2015-085C-D116-C4DD80B42935}"/>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3882432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11F4-5E96-E397-6214-1AF28EE592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95335-8703-9250-6085-9EDF57E75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68F38-598E-D652-8C79-78908755BFF9}"/>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7663F9DA-BA51-E2F1-B3DF-80647CA143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6D7E4C-4499-6E89-0867-68DFF2C85572}"/>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174998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8FD43-8AF9-789A-387C-F78728712C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C7FF1B-71DC-B2D4-4BE1-F23B0872E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B95CF-F7F9-75B1-364A-C7A34E28B6CB}"/>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4B156BB6-38CD-7A14-4701-3F2584E113E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D390AC-31B0-A61F-56A0-BF4B527C419F}"/>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354737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9223-C711-5144-B9E5-53AD252DF0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7A737E-C796-2B61-AC1F-FEC51EF767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46694-B234-133A-3CEA-0A860F0D9C2A}"/>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F5476E39-61FB-6ED0-1851-04AE14E2CB9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F43C64F-A28F-3771-0D45-717737396528}"/>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21038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4D5D-381F-BBD4-7FED-3AEF62E220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690A9B-A88C-D429-49E9-B78710DCB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56D90-9EA5-B151-9729-0A5C4175C4BF}"/>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A5EB4A79-C7E7-7856-5739-69410857A17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DF307C-26DD-2D5C-6121-06CC1724F137}"/>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88829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79A3-0C92-F47E-1251-04C2021FED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DE65EB-C9AC-A646-A5EA-5FC2EE31ED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457B6B-6E3F-2D1B-A642-F08DF900C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3C5059-AA36-8EC1-AC6C-4348ECBDB68E}"/>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6" name="Footer Placeholder 5">
            <a:extLst>
              <a:ext uri="{FF2B5EF4-FFF2-40B4-BE49-F238E27FC236}">
                <a16:creationId xmlns:a16="http://schemas.microsoft.com/office/drawing/2014/main" id="{453DFC11-94C4-1651-4131-A3BE07BE4F8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603D218-1B4D-6D23-E8C4-509F24D4E119}"/>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188372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BFFA-D16D-B2FD-C181-7DFF79D0F7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A3476F-89B1-FE83-6135-391F527BE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5C131-F1D6-29AC-16C2-7B6C4ADA9A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4528B6-408B-92C9-ACCC-32A70D23A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0C373-0CCB-3446-1DBA-C4559F8A7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8A61CD-4987-06F4-AF2E-2547EA2876AE}"/>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8" name="Footer Placeholder 7">
            <a:extLst>
              <a:ext uri="{FF2B5EF4-FFF2-40B4-BE49-F238E27FC236}">
                <a16:creationId xmlns:a16="http://schemas.microsoft.com/office/drawing/2014/main" id="{FFD1A4ED-8502-65AF-A854-2213620156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06800CE-CCB1-F77D-D2A3-CBC54CA6997E}"/>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153826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EFF8-6209-14C7-B095-1C2567FE48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4C612A-E4BD-0ACA-CC65-E5D6C47879AC}"/>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4" name="Footer Placeholder 3">
            <a:extLst>
              <a:ext uri="{FF2B5EF4-FFF2-40B4-BE49-F238E27FC236}">
                <a16:creationId xmlns:a16="http://schemas.microsoft.com/office/drawing/2014/main" id="{BC00A798-E151-713C-7642-BC965CC6C33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56E269B-7163-AE67-DD5B-E07E16F5B582}"/>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98826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5965B-5106-DCAC-1CB0-363EAA9883B2}"/>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3" name="Footer Placeholder 2">
            <a:extLst>
              <a:ext uri="{FF2B5EF4-FFF2-40B4-BE49-F238E27FC236}">
                <a16:creationId xmlns:a16="http://schemas.microsoft.com/office/drawing/2014/main" id="{F6CA57A0-060F-BD39-EAF7-AE4FF88F2E4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A4DA695-1F04-8E0E-04A9-A89563612170}"/>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78133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2585-5BBC-2F63-7CCD-C72DAEA73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1BFB66-65E8-618C-C83E-60004B886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761179-C8C3-4279-2843-1DE2B681A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5B8F8-BAB9-B0D4-EAD4-11AC3646EC9A}"/>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6" name="Footer Placeholder 5">
            <a:extLst>
              <a:ext uri="{FF2B5EF4-FFF2-40B4-BE49-F238E27FC236}">
                <a16:creationId xmlns:a16="http://schemas.microsoft.com/office/drawing/2014/main" id="{0A58A3D1-C19E-1AE3-4207-6D2A60E1FC6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78C4EE6-AC2C-85EE-E104-36F3476ADD0F}"/>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6667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96F7-CC06-50F4-8D84-0B7613599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869309-EB5B-BF4D-D518-7B0C8344F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A5F9290-BFD3-2E0D-F21B-B3ECB8822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08834D-AF75-DA86-632F-14B50541DA03}"/>
              </a:ext>
            </a:extLst>
          </p:cNvPr>
          <p:cNvSpPr>
            <a:spLocks noGrp="1"/>
          </p:cNvSpPr>
          <p:nvPr>
            <p:ph type="dt" sz="half" idx="10"/>
          </p:nvPr>
        </p:nvSpPr>
        <p:spPr/>
        <p:txBody>
          <a:bodyPr/>
          <a:lstStyle/>
          <a:p>
            <a:fld id="{718C5E8E-38D6-47B1-93C9-CE7A86547FE0}" type="datetimeFigureOut">
              <a:rPr lang="en-IN" smtClean="0"/>
              <a:t>27-11-2023</a:t>
            </a:fld>
            <a:endParaRPr lang="en-IN" dirty="0"/>
          </a:p>
        </p:txBody>
      </p:sp>
      <p:sp>
        <p:nvSpPr>
          <p:cNvPr id="6" name="Footer Placeholder 5">
            <a:extLst>
              <a:ext uri="{FF2B5EF4-FFF2-40B4-BE49-F238E27FC236}">
                <a16:creationId xmlns:a16="http://schemas.microsoft.com/office/drawing/2014/main" id="{4EA9F3A1-4CCD-4655-DB61-8C3C923E896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C56733A-0011-197E-6642-66DF22F1501F}"/>
              </a:ext>
            </a:extLst>
          </p:cNvPr>
          <p:cNvSpPr>
            <a:spLocks noGrp="1"/>
          </p:cNvSpPr>
          <p:nvPr>
            <p:ph type="sldNum" sz="quarter" idx="12"/>
          </p:nvPr>
        </p:nvSpPr>
        <p:spPr/>
        <p:txBody>
          <a:bodyPr/>
          <a:lstStyle/>
          <a:p>
            <a:fld id="{582C4E73-BECC-4A5F-AD9E-811400EFBC40}" type="slidenum">
              <a:rPr lang="en-IN" smtClean="0"/>
              <a:t>‹#›</a:t>
            </a:fld>
            <a:endParaRPr lang="en-IN" dirty="0"/>
          </a:p>
        </p:txBody>
      </p:sp>
    </p:spTree>
    <p:extLst>
      <p:ext uri="{BB962C8B-B14F-4D97-AF65-F5344CB8AC3E}">
        <p14:creationId xmlns:p14="http://schemas.microsoft.com/office/powerpoint/2010/main" val="125518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6AB8F-88CB-B2D8-2B4F-3B905E6BA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9F37C7-F1CC-50AF-84DA-4520105E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3737C-6AD4-1363-D218-DFEC16731A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C5E8E-38D6-47B1-93C9-CE7A86547FE0}" type="datetimeFigureOut">
              <a:rPr lang="en-IN" smtClean="0"/>
              <a:t>27-11-2023</a:t>
            </a:fld>
            <a:endParaRPr lang="en-IN" dirty="0"/>
          </a:p>
        </p:txBody>
      </p:sp>
      <p:sp>
        <p:nvSpPr>
          <p:cNvPr id="5" name="Footer Placeholder 4">
            <a:extLst>
              <a:ext uri="{FF2B5EF4-FFF2-40B4-BE49-F238E27FC236}">
                <a16:creationId xmlns:a16="http://schemas.microsoft.com/office/drawing/2014/main" id="{D3822375-0585-E765-C909-78122B87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FD7143B-C21B-43E5-DF84-AA4ACA562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C4E73-BECC-4A5F-AD9E-811400EFBC40}" type="slidenum">
              <a:rPr lang="en-IN" smtClean="0"/>
              <a:t>‹#›</a:t>
            </a:fld>
            <a:endParaRPr lang="en-IN" dirty="0"/>
          </a:p>
        </p:txBody>
      </p:sp>
    </p:spTree>
    <p:extLst>
      <p:ext uri="{BB962C8B-B14F-4D97-AF65-F5344CB8AC3E}">
        <p14:creationId xmlns:p14="http://schemas.microsoft.com/office/powerpoint/2010/main" val="393053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1"/>
            <a:ext cx="9631679" cy="1645919"/>
          </a:xfrm>
          <a:prstGeom prst="rect">
            <a:avLst/>
          </a:prstGeom>
          <a:solidFill>
            <a:schemeClr val="accent1">
              <a:lumMod val="50000"/>
            </a:schemeClr>
          </a:solidFill>
        </p:spPr>
      </p:pic>
      <p:sp>
        <p:nvSpPr>
          <p:cNvPr id="7" name="Rectangle 6"/>
          <p:cNvSpPr/>
          <p:nvPr/>
        </p:nvSpPr>
        <p:spPr>
          <a:xfrm>
            <a:off x="1" y="1"/>
            <a:ext cx="1280160" cy="16459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p:nvSpPr>
        <p:spPr>
          <a:xfrm>
            <a:off x="10911840" y="1"/>
            <a:ext cx="1280160" cy="16459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p:cNvSpPr txBox="1"/>
          <p:nvPr/>
        </p:nvSpPr>
        <p:spPr>
          <a:xfrm>
            <a:off x="640081" y="4458438"/>
            <a:ext cx="3801979" cy="369332"/>
          </a:xfrm>
          <a:prstGeom prst="rect">
            <a:avLst/>
          </a:prstGeom>
          <a:noFill/>
        </p:spPr>
        <p:txBody>
          <a:bodyPr wrap="square">
            <a:spAutoFit/>
          </a:bodyPr>
          <a:lstStyle/>
          <a:p>
            <a:pPr algn="ctr"/>
            <a:r>
              <a:rPr lang="en-US" b="1" u="sng" dirty="0">
                <a:ln w="0"/>
                <a:solidFill>
                  <a:srgbClr val="9A2658"/>
                </a:solidFill>
                <a:latin typeface="Arial Black" panose="020B0A04020102020204" pitchFamily="34" charset="0"/>
                <a:cs typeface="Times New Roman" panose="02020603050405020304" pitchFamily="18" charset="0"/>
              </a:rPr>
              <a:t>Presented By </a:t>
            </a:r>
            <a:r>
              <a:rPr lang="en-US" sz="1800" b="1" u="sng" dirty="0">
                <a:ln w="0"/>
                <a:solidFill>
                  <a:srgbClr val="9A2658"/>
                </a:solidFill>
                <a:latin typeface="Arial Black" panose="020B0A04020102020204" pitchFamily="34" charset="0"/>
                <a:cs typeface="Times New Roman" panose="02020603050405020304" pitchFamily="18" charset="0"/>
              </a:rPr>
              <a:t>BATCH-03</a:t>
            </a:r>
            <a:r>
              <a:rPr lang="en-US" sz="1800" b="1" dirty="0">
                <a:ln w="0"/>
                <a:solidFill>
                  <a:srgbClr val="9A2658"/>
                </a:solidFill>
                <a:latin typeface="Arial Black" panose="020B0A04020102020204" pitchFamily="34" charset="0"/>
                <a:cs typeface="Times New Roman" panose="02020603050405020304" pitchFamily="18" charset="0"/>
              </a:rPr>
              <a:t> :</a:t>
            </a:r>
          </a:p>
        </p:txBody>
      </p:sp>
      <p:sp>
        <p:nvSpPr>
          <p:cNvPr id="17" name="TextBox 16"/>
          <p:cNvSpPr txBox="1"/>
          <p:nvPr/>
        </p:nvSpPr>
        <p:spPr>
          <a:xfrm>
            <a:off x="861462" y="5036525"/>
            <a:ext cx="5915856" cy="1477328"/>
          </a:xfrm>
          <a:prstGeom prst="rect">
            <a:avLst/>
          </a:prstGeom>
          <a:noFill/>
        </p:spPr>
        <p:txBody>
          <a:bodyPr wrap="square">
            <a:spAutoFit/>
          </a:bodyPr>
          <a:lstStyle/>
          <a:p>
            <a:r>
              <a:rPr lang="en-US" dirty="0">
                <a:latin typeface="Arial Black" panose="020B0A04020102020204" pitchFamily="34" charset="0"/>
              </a:rPr>
              <a:t>N.SINDHUJA			(20631A0549)</a:t>
            </a:r>
          </a:p>
          <a:p>
            <a:r>
              <a:rPr lang="en-US" dirty="0">
                <a:latin typeface="Arial Black" panose="020B0A04020102020204" pitchFamily="34" charset="0"/>
              </a:rPr>
              <a:t>M.RAAM SAI BHARADWAJ	(20631A0538)</a:t>
            </a:r>
          </a:p>
          <a:p>
            <a:r>
              <a:rPr lang="en-US" dirty="0">
                <a:latin typeface="Arial Black" panose="020B0A04020102020204" pitchFamily="34" charset="0"/>
              </a:rPr>
              <a:t>G.SAI VINAY			(20631A0544)</a:t>
            </a:r>
          </a:p>
          <a:p>
            <a:r>
              <a:rPr lang="en-US" dirty="0">
                <a:latin typeface="Arial Black" panose="020B0A04020102020204" pitchFamily="34" charset="0"/>
              </a:rPr>
              <a:t>V.SAI CHARAN			(20631A0542)</a:t>
            </a:r>
          </a:p>
          <a:p>
            <a:r>
              <a:rPr lang="en-US" dirty="0">
                <a:latin typeface="Arial Black" panose="020B0A04020102020204" pitchFamily="34" charset="0"/>
              </a:rPr>
              <a:t>K.BHARATH			(20631A0503)</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D828A05F-0B25-72EE-26F3-A2BABAEAD2EA}"/>
              </a:ext>
            </a:extLst>
          </p:cNvPr>
          <p:cNvSpPr txBox="1"/>
          <p:nvPr/>
        </p:nvSpPr>
        <p:spPr>
          <a:xfrm>
            <a:off x="286870" y="3018577"/>
            <a:ext cx="11618258" cy="1231106"/>
          </a:xfrm>
          <a:prstGeom prst="rect">
            <a:avLst/>
          </a:prstGeom>
          <a:noFill/>
        </p:spPr>
        <p:txBody>
          <a:bodyPr wrap="square" rtlCol="0">
            <a:spAutoFit/>
          </a:bodyPr>
          <a:lstStyle/>
          <a:p>
            <a:pPr algn="ctr"/>
            <a:r>
              <a:rPr lang="en-US" sz="2800" b="1" dirty="0">
                <a:solidFill>
                  <a:srgbClr val="C00000"/>
                </a:solidFill>
                <a:latin typeface="Arial Black" panose="020B0A04020102020204" pitchFamily="34" charset="0"/>
                <a:cs typeface="Arial" panose="020B0604020202020204" pitchFamily="34" charset="0"/>
              </a:rPr>
              <a:t>YOLO-Extract Improved YOLOv5 for Aircraft Object Detection in Remote Sensing Images</a:t>
            </a:r>
          </a:p>
          <a:p>
            <a:endParaRPr lang="en-IN" dirty="0"/>
          </a:p>
        </p:txBody>
      </p:sp>
      <p:sp>
        <p:nvSpPr>
          <p:cNvPr id="4" name="TextBox 3">
            <a:extLst>
              <a:ext uri="{FF2B5EF4-FFF2-40B4-BE49-F238E27FC236}">
                <a16:creationId xmlns:a16="http://schemas.microsoft.com/office/drawing/2014/main" id="{845091FA-8585-7FB0-8CE8-DBECCD0912F3}"/>
              </a:ext>
            </a:extLst>
          </p:cNvPr>
          <p:cNvSpPr txBox="1"/>
          <p:nvPr/>
        </p:nvSpPr>
        <p:spPr>
          <a:xfrm>
            <a:off x="977577" y="1780886"/>
            <a:ext cx="10236844" cy="461665"/>
          </a:xfrm>
          <a:prstGeom prst="rect">
            <a:avLst/>
          </a:prstGeom>
          <a:noFill/>
        </p:spPr>
        <p:txBody>
          <a:bodyPr wrap="square" rtlCol="0">
            <a:spAutoFit/>
          </a:bodyPr>
          <a:lstStyle/>
          <a:p>
            <a:r>
              <a:rPr lang="en-US" sz="2400" dirty="0">
                <a:solidFill>
                  <a:srgbClr val="7030A0"/>
                </a:solidFill>
                <a:latin typeface="Arial Black" panose="020B0A04020102020204" pitchFamily="34" charset="0"/>
              </a:rPr>
              <a:t>DEPARTMENT OF COMPUTER SCIENCE AND ENGINEERING</a:t>
            </a:r>
            <a:endParaRPr lang="en-IN" sz="2400" dirty="0">
              <a:solidFill>
                <a:srgbClr val="7030A0"/>
              </a:solidFill>
              <a:latin typeface="Arial Black" panose="020B0A04020102020204" pitchFamily="34" charset="0"/>
            </a:endParaRPr>
          </a:p>
        </p:txBody>
      </p:sp>
      <p:sp>
        <p:nvSpPr>
          <p:cNvPr id="10" name="TextBox 9">
            <a:extLst>
              <a:ext uri="{FF2B5EF4-FFF2-40B4-BE49-F238E27FC236}">
                <a16:creationId xmlns:a16="http://schemas.microsoft.com/office/drawing/2014/main" id="{DB52B042-9F6F-97F1-CC2B-79C9C0EE4E62}"/>
              </a:ext>
            </a:extLst>
          </p:cNvPr>
          <p:cNvSpPr txBox="1"/>
          <p:nvPr/>
        </p:nvSpPr>
        <p:spPr>
          <a:xfrm>
            <a:off x="4935070" y="2477956"/>
            <a:ext cx="2321858" cy="369332"/>
          </a:xfrm>
          <a:prstGeom prst="rect">
            <a:avLst/>
          </a:prstGeom>
          <a:noFill/>
        </p:spPr>
        <p:txBody>
          <a:bodyPr wrap="square" rtlCol="0">
            <a:spAutoFit/>
          </a:bodyPr>
          <a:lstStyle/>
          <a:p>
            <a:pPr algn="ctr"/>
            <a:r>
              <a:rPr lang="en-US" dirty="0">
                <a:latin typeface="Arial Black" panose="020B0A04020102020204" pitchFamily="34" charset="0"/>
              </a:rPr>
              <a:t>Major Project On</a:t>
            </a:r>
            <a:endParaRPr lang="en-IN" dirty="0">
              <a:latin typeface="Arial Black" panose="020B0A04020102020204" pitchFamily="34" charset="0"/>
            </a:endParaRPr>
          </a:p>
        </p:txBody>
      </p:sp>
      <p:sp>
        <p:nvSpPr>
          <p:cNvPr id="12" name="TextBox 11">
            <a:extLst>
              <a:ext uri="{FF2B5EF4-FFF2-40B4-BE49-F238E27FC236}">
                <a16:creationId xmlns:a16="http://schemas.microsoft.com/office/drawing/2014/main" id="{8D2AE49F-1360-1616-0720-CAE4AF38733A}"/>
              </a:ext>
            </a:extLst>
          </p:cNvPr>
          <p:cNvSpPr txBox="1"/>
          <p:nvPr/>
        </p:nvSpPr>
        <p:spPr>
          <a:xfrm>
            <a:off x="8614088" y="5025709"/>
            <a:ext cx="3291040" cy="938719"/>
          </a:xfrm>
          <a:prstGeom prst="rect">
            <a:avLst/>
          </a:prstGeom>
          <a:noFill/>
        </p:spPr>
        <p:txBody>
          <a:bodyPr wrap="square">
            <a:spAutoFit/>
          </a:bodyPr>
          <a:lstStyle/>
          <a:p>
            <a:pPr algn="ctr">
              <a:lnSpc>
                <a:spcPct val="150000"/>
              </a:lnSpc>
            </a:pPr>
            <a:r>
              <a:rPr lang="en-US" sz="1800" b="1" u="sng" dirty="0">
                <a:ln w="0"/>
                <a:solidFill>
                  <a:srgbClr val="9A2658"/>
                </a:solidFill>
                <a:effectLst>
                  <a:outerShdw blurRad="38100" dist="19050" dir="2700000" algn="tl" rotWithShape="0">
                    <a:schemeClr val="dk1">
                      <a:alpha val="40000"/>
                    </a:schemeClr>
                  </a:outerShdw>
                </a:effectLst>
                <a:latin typeface="Arial Black" panose="020B0A04020102020204" pitchFamily="34" charset="0"/>
                <a:cs typeface="Times New Roman" panose="02020603050405020304" pitchFamily="18" charset="0"/>
              </a:rPr>
              <a:t>Guide &amp; HOD</a:t>
            </a:r>
            <a:r>
              <a:rPr lang="en-US" sz="1800" b="1" dirty="0">
                <a:ln w="0"/>
                <a:solidFill>
                  <a:srgbClr val="9A2658"/>
                </a:solidFill>
                <a:effectLst>
                  <a:outerShdw blurRad="38100" dist="19050" dir="2700000" algn="tl" rotWithShape="0">
                    <a:schemeClr val="dk1">
                      <a:alpha val="40000"/>
                    </a:schemeClr>
                  </a:outerShdw>
                </a:effectLst>
                <a:latin typeface="Arial Black" panose="020B0A04020102020204" pitchFamily="34" charset="0"/>
                <a:cs typeface="Times New Roman" panose="02020603050405020304" pitchFamily="18" charset="0"/>
              </a:rPr>
              <a:t> :</a:t>
            </a:r>
            <a:r>
              <a:rPr lang="en-US" sz="1800" b="1" u="sng" dirty="0">
                <a:ln w="0"/>
                <a:solidFill>
                  <a:srgbClr val="9A2658"/>
                </a:solidFill>
                <a:effectLst>
                  <a:outerShdw blurRad="38100" dist="19050" dir="2700000" algn="tl" rotWithShape="0">
                    <a:schemeClr val="dk1">
                      <a:alpha val="40000"/>
                    </a:schemeClr>
                  </a:outerShdw>
                </a:effectLst>
                <a:latin typeface="Arial Black" panose="020B0A04020102020204" pitchFamily="34" charset="0"/>
                <a:cs typeface="Times New Roman" panose="02020603050405020304" pitchFamily="18" charset="0"/>
              </a:rPr>
              <a:t> </a:t>
            </a:r>
          </a:p>
          <a:p>
            <a:pPr marL="0" marR="0" lvl="0" indent="0" algn="ctr" defTabSz="914400" rtl="0" eaLnBrk="1" fontAlgn="auto" latinLnBrk="0" hangingPunct="1">
              <a:spcBef>
                <a:spcPts val="0"/>
              </a:spcBef>
              <a:spcAft>
                <a:spcPts val="0"/>
              </a:spcAft>
              <a:buClrTx/>
              <a:buSzTx/>
              <a:buFontTx/>
              <a:buNone/>
              <a:tabLst/>
              <a:defRPr/>
            </a:pPr>
            <a:r>
              <a:rPr kumimoji="0" lang="en-US"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Arial Black" panose="020B0A04020102020204" pitchFamily="34" charset="0"/>
                <a:ea typeface="+mn-ea"/>
                <a:cs typeface="Times New Roman" panose="02020603050405020304" pitchFamily="18" charset="0"/>
              </a:rPr>
              <a:t> </a:t>
            </a:r>
            <a:r>
              <a:rPr kumimoji="0" lang="en-US" b="0" i="0" u="none" strike="noStrike" kern="1200" cap="none" spc="0" normalizeH="0" baseline="0" noProof="0" dirty="0">
                <a:ln w="0"/>
                <a:solidFill>
                  <a:prstClr val="black"/>
                </a:solidFill>
                <a:uLnTx/>
                <a:uFillTx/>
                <a:latin typeface="Arial Black" panose="020B0A04020102020204" pitchFamily="34" charset="0"/>
                <a:ea typeface="+mn-ea"/>
                <a:cs typeface="Times New Roman" panose="02020603050405020304" pitchFamily="18" charset="0"/>
              </a:rPr>
              <a:t>Mr. P. RATHAIAH </a:t>
            </a:r>
            <a:r>
              <a:rPr kumimoji="0" lang="en-US" sz="1000" b="0" i="0" u="none" strike="noStrike" kern="1200" cap="none" spc="0" normalizeH="0" baseline="0" noProof="0" dirty="0">
                <a:ln w="0"/>
                <a:solidFill>
                  <a:prstClr val="black"/>
                </a:solidFill>
                <a:uLnTx/>
                <a:uFillTx/>
                <a:latin typeface="Arial Black" panose="020B0A04020102020204" pitchFamily="34" charset="0"/>
                <a:ea typeface="+mn-ea"/>
                <a:cs typeface="Times New Roman" panose="02020603050405020304" pitchFamily="18" charset="0"/>
              </a:rPr>
              <a:t>M.Tech(CSE)</a:t>
            </a:r>
          </a:p>
          <a:p>
            <a:pPr marL="0" marR="0" lvl="0" indent="0" algn="ctr" defTabSz="914400" rtl="0" eaLnBrk="1" fontAlgn="auto" latinLnBrk="0" hangingPunct="1">
              <a:spcBef>
                <a:spcPts val="0"/>
              </a:spcBef>
              <a:spcAft>
                <a:spcPts val="0"/>
              </a:spcAft>
              <a:buClrTx/>
              <a:buSzTx/>
              <a:buFontTx/>
              <a:buNone/>
              <a:tabLst/>
              <a:defRPr/>
            </a:pPr>
            <a:r>
              <a:rPr kumimoji="0" lang="en-US" sz="1000" b="0" i="0" u="none" strike="noStrike" kern="1200" cap="none" spc="0" normalizeH="0" baseline="0" noProof="0" dirty="0">
                <a:ln w="0"/>
                <a:solidFill>
                  <a:prstClr val="black"/>
                </a:solidFill>
                <a:uLnTx/>
                <a:uFillTx/>
                <a:latin typeface="Arial Black" panose="020B0A04020102020204" pitchFamily="34" charset="0"/>
                <a:cs typeface="Times New Roman" panose="02020603050405020304" pitchFamily="18" charset="0"/>
              </a:rPr>
              <a:t>Sr.Assistant Professor</a:t>
            </a:r>
            <a:endParaRPr lang="en-US" sz="1000" u="sng" dirty="0">
              <a:ln w="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07BF-C676-BC59-FF21-C754F5572A13}"/>
              </a:ext>
            </a:extLst>
          </p:cNvPr>
          <p:cNvSpPr>
            <a:spLocks noGrp="1"/>
          </p:cNvSpPr>
          <p:nvPr>
            <p:ph type="title"/>
          </p:nvPr>
        </p:nvSpPr>
        <p:spPr>
          <a:xfrm>
            <a:off x="381000" y="412951"/>
            <a:ext cx="10515600" cy="1325563"/>
          </a:xfrm>
        </p:spPr>
        <p:txBody>
          <a:bodyPr>
            <a:normAutofit/>
          </a:bodyPr>
          <a:lstStyle/>
          <a:p>
            <a:r>
              <a:rPr lang="en-IN" sz="4000" b="1" dirty="0">
                <a:latin typeface="Constantia" panose="02030602050306030303" pitchFamily="18" charset="0"/>
                <a:ea typeface="Lato" panose="020F0502020204030203" pitchFamily="34" charset="0"/>
                <a:cs typeface="Lato" panose="020F0502020204030203" pitchFamily="34" charset="0"/>
              </a:rPr>
              <a:t>Data Flow Diagram</a:t>
            </a:r>
          </a:p>
        </p:txBody>
      </p:sp>
      <p:sp>
        <p:nvSpPr>
          <p:cNvPr id="38" name="Rectangle 35">
            <a:extLst>
              <a:ext uri="{FF2B5EF4-FFF2-40B4-BE49-F238E27FC236}">
                <a16:creationId xmlns:a16="http://schemas.microsoft.com/office/drawing/2014/main" id="{C20DBAAD-534C-8E19-5647-E4519114803B}"/>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48">
            <a:extLst>
              <a:ext uri="{FF2B5EF4-FFF2-40B4-BE49-F238E27FC236}">
                <a16:creationId xmlns:a16="http://schemas.microsoft.com/office/drawing/2014/main" id="{AAF58A19-7633-646C-6EA7-34E2F018E42B}"/>
              </a:ext>
            </a:extLst>
          </p:cNvPr>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4" name="Flowchart: Data 3" descr="Import Libraries&#10;">
            <a:extLst>
              <a:ext uri="{FF2B5EF4-FFF2-40B4-BE49-F238E27FC236}">
                <a16:creationId xmlns:a16="http://schemas.microsoft.com/office/drawing/2014/main" id="{E171022C-8D44-B55B-F7AC-9E2A5757A1FE}"/>
              </a:ext>
            </a:extLst>
          </p:cNvPr>
          <p:cNvSpPr/>
          <p:nvPr/>
        </p:nvSpPr>
        <p:spPr>
          <a:xfrm>
            <a:off x="7538587" y="541813"/>
            <a:ext cx="2321858" cy="374302"/>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AF7381FC-F127-FABE-A090-4BD9DA2EEC4F}"/>
              </a:ext>
            </a:extLst>
          </p:cNvPr>
          <p:cNvSpPr txBox="1"/>
          <p:nvPr/>
        </p:nvSpPr>
        <p:spPr>
          <a:xfrm>
            <a:off x="7846748" y="590550"/>
            <a:ext cx="1783977" cy="276999"/>
          </a:xfrm>
          <a:prstGeom prst="rect">
            <a:avLst/>
          </a:prstGeom>
          <a:noFill/>
        </p:spPr>
        <p:txBody>
          <a:bodyPr wrap="square" rtlCol="0">
            <a:spAutoFit/>
          </a:bodyPr>
          <a:lstStyle/>
          <a:p>
            <a:r>
              <a:rPr lang="en-US" sz="1200" dirty="0">
                <a:latin typeface="Arial Black" panose="020B0A04020102020204" pitchFamily="34" charset="0"/>
              </a:rPr>
              <a:t>Import Libraries</a:t>
            </a:r>
            <a:endParaRPr lang="en-IN" sz="1200" dirty="0">
              <a:latin typeface="Arial Black" panose="020B0A04020102020204" pitchFamily="34" charset="0"/>
            </a:endParaRPr>
          </a:p>
        </p:txBody>
      </p:sp>
      <p:cxnSp>
        <p:nvCxnSpPr>
          <p:cNvPr id="7" name="Straight Arrow Connector 6">
            <a:extLst>
              <a:ext uri="{FF2B5EF4-FFF2-40B4-BE49-F238E27FC236}">
                <a16:creationId xmlns:a16="http://schemas.microsoft.com/office/drawing/2014/main" id="{3D648B83-128D-6501-F3BB-AD45E7CFF86A}"/>
              </a:ext>
            </a:extLst>
          </p:cNvPr>
          <p:cNvCxnSpPr>
            <a:cxnSpLocks/>
            <a:endCxn id="8" idx="0"/>
          </p:cNvCxnSpPr>
          <p:nvPr/>
        </p:nvCxnSpPr>
        <p:spPr>
          <a:xfrm>
            <a:off x="8642367" y="908753"/>
            <a:ext cx="2243" cy="664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Flowchart: Decision 7">
            <a:extLst>
              <a:ext uri="{FF2B5EF4-FFF2-40B4-BE49-F238E27FC236}">
                <a16:creationId xmlns:a16="http://schemas.microsoft.com/office/drawing/2014/main" id="{9F0490D5-CC10-DC87-65AE-EEA6B68FF1EC}"/>
              </a:ext>
            </a:extLst>
          </p:cNvPr>
          <p:cNvSpPr/>
          <p:nvPr/>
        </p:nvSpPr>
        <p:spPr>
          <a:xfrm>
            <a:off x="7723484" y="1573324"/>
            <a:ext cx="1842252" cy="59615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05F265B7-DF30-FF37-C3A6-183E780E5F6B}"/>
              </a:ext>
            </a:extLst>
          </p:cNvPr>
          <p:cNvSpPr txBox="1"/>
          <p:nvPr/>
        </p:nvSpPr>
        <p:spPr>
          <a:xfrm>
            <a:off x="8282657" y="1732900"/>
            <a:ext cx="833718" cy="276999"/>
          </a:xfrm>
          <a:prstGeom prst="rect">
            <a:avLst/>
          </a:prstGeom>
          <a:noFill/>
        </p:spPr>
        <p:txBody>
          <a:bodyPr wrap="square" rtlCol="0">
            <a:spAutoFit/>
          </a:bodyPr>
          <a:lstStyle/>
          <a:p>
            <a:r>
              <a:rPr lang="en-US" sz="1200" dirty="0">
                <a:latin typeface="Arial Black" panose="020B0A04020102020204" pitchFamily="34" charset="0"/>
              </a:rPr>
              <a:t>Verify</a:t>
            </a:r>
            <a:endParaRPr lang="en-IN" sz="1200" dirty="0">
              <a:latin typeface="Arial Black" panose="020B0A04020102020204" pitchFamily="34" charset="0"/>
            </a:endParaRPr>
          </a:p>
        </p:txBody>
      </p:sp>
      <p:cxnSp>
        <p:nvCxnSpPr>
          <p:cNvPr id="11" name="Connector: Elbow 10">
            <a:extLst>
              <a:ext uri="{FF2B5EF4-FFF2-40B4-BE49-F238E27FC236}">
                <a16:creationId xmlns:a16="http://schemas.microsoft.com/office/drawing/2014/main" id="{34DE0AFE-F89E-969C-E417-70B3F559F7E4}"/>
              </a:ext>
            </a:extLst>
          </p:cNvPr>
          <p:cNvCxnSpPr>
            <a:stCxn id="8" idx="1"/>
          </p:cNvCxnSpPr>
          <p:nvPr/>
        </p:nvCxnSpPr>
        <p:spPr>
          <a:xfrm rot="10800000" flipV="1">
            <a:off x="7295422" y="1871400"/>
            <a:ext cx="428062" cy="5592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4B4F68CA-3D5C-1BD5-694A-0A18D64A8C1F}"/>
              </a:ext>
            </a:extLst>
          </p:cNvPr>
          <p:cNvSpPr/>
          <p:nvPr/>
        </p:nvSpPr>
        <p:spPr>
          <a:xfrm>
            <a:off x="6296974" y="2432375"/>
            <a:ext cx="1985683" cy="387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3" name="TextBox 12">
            <a:extLst>
              <a:ext uri="{FF2B5EF4-FFF2-40B4-BE49-F238E27FC236}">
                <a16:creationId xmlns:a16="http://schemas.microsoft.com/office/drawing/2014/main" id="{34041002-D5D9-D1C6-2AF4-ADB148217E25}"/>
              </a:ext>
            </a:extLst>
          </p:cNvPr>
          <p:cNvSpPr txBox="1"/>
          <p:nvPr/>
        </p:nvSpPr>
        <p:spPr>
          <a:xfrm>
            <a:off x="6261115" y="2487836"/>
            <a:ext cx="1985683" cy="276999"/>
          </a:xfrm>
          <a:prstGeom prst="rect">
            <a:avLst/>
          </a:prstGeom>
          <a:noFill/>
        </p:spPr>
        <p:txBody>
          <a:bodyPr wrap="square" rtlCol="0">
            <a:spAutoFit/>
          </a:bodyPr>
          <a:lstStyle/>
          <a:p>
            <a:r>
              <a:rPr lang="en-US" sz="1200" dirty="0">
                <a:latin typeface="Arial Black" panose="020B0A04020102020204" pitchFamily="34" charset="0"/>
              </a:rPr>
              <a:t>Exploring the dataset</a:t>
            </a:r>
            <a:endParaRPr lang="en-IN" sz="1200" dirty="0">
              <a:latin typeface="Arial Black" panose="020B0A04020102020204" pitchFamily="34" charset="0"/>
            </a:endParaRPr>
          </a:p>
        </p:txBody>
      </p:sp>
      <p:sp>
        <p:nvSpPr>
          <p:cNvPr id="18" name="Rectangle 17">
            <a:extLst>
              <a:ext uri="{FF2B5EF4-FFF2-40B4-BE49-F238E27FC236}">
                <a16:creationId xmlns:a16="http://schemas.microsoft.com/office/drawing/2014/main" id="{B5D6CFA1-2906-6792-32A4-A2A3A6A39607}"/>
              </a:ext>
            </a:extLst>
          </p:cNvPr>
          <p:cNvSpPr/>
          <p:nvPr/>
        </p:nvSpPr>
        <p:spPr>
          <a:xfrm>
            <a:off x="6410712" y="3123376"/>
            <a:ext cx="1758205" cy="387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TextBox 18">
            <a:extLst>
              <a:ext uri="{FF2B5EF4-FFF2-40B4-BE49-F238E27FC236}">
                <a16:creationId xmlns:a16="http://schemas.microsoft.com/office/drawing/2014/main" id="{B3FD531E-5569-768B-BC11-D4C87B8A53CB}"/>
              </a:ext>
            </a:extLst>
          </p:cNvPr>
          <p:cNvSpPr txBox="1"/>
          <p:nvPr/>
        </p:nvSpPr>
        <p:spPr>
          <a:xfrm>
            <a:off x="6393354" y="3179875"/>
            <a:ext cx="1829923" cy="276999"/>
          </a:xfrm>
          <a:prstGeom prst="rect">
            <a:avLst/>
          </a:prstGeom>
          <a:noFill/>
        </p:spPr>
        <p:txBody>
          <a:bodyPr wrap="square" rtlCol="0">
            <a:spAutoFit/>
          </a:bodyPr>
          <a:lstStyle/>
          <a:p>
            <a:r>
              <a:rPr lang="en-US" sz="1200" dirty="0">
                <a:latin typeface="Arial Black" panose="020B0A04020102020204" pitchFamily="34" charset="0"/>
              </a:rPr>
              <a:t>Image Processing</a:t>
            </a:r>
            <a:endParaRPr lang="en-IN" sz="1200" dirty="0">
              <a:latin typeface="Arial Black" panose="020B0A04020102020204" pitchFamily="34" charset="0"/>
            </a:endParaRPr>
          </a:p>
        </p:txBody>
      </p:sp>
      <p:sp>
        <p:nvSpPr>
          <p:cNvPr id="20" name="Rectangle 19">
            <a:extLst>
              <a:ext uri="{FF2B5EF4-FFF2-40B4-BE49-F238E27FC236}">
                <a16:creationId xmlns:a16="http://schemas.microsoft.com/office/drawing/2014/main" id="{8602962A-188E-FD96-A093-FF68DABAB0C0}"/>
              </a:ext>
            </a:extLst>
          </p:cNvPr>
          <p:cNvSpPr/>
          <p:nvPr/>
        </p:nvSpPr>
        <p:spPr>
          <a:xfrm>
            <a:off x="2945289" y="3123376"/>
            <a:ext cx="2777381" cy="387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TextBox 20">
            <a:extLst>
              <a:ext uri="{FF2B5EF4-FFF2-40B4-BE49-F238E27FC236}">
                <a16:creationId xmlns:a16="http://schemas.microsoft.com/office/drawing/2014/main" id="{A31C09A6-49CC-070F-39DF-B6DCFC80311C}"/>
              </a:ext>
            </a:extLst>
          </p:cNvPr>
          <p:cNvSpPr txBox="1"/>
          <p:nvPr/>
        </p:nvSpPr>
        <p:spPr>
          <a:xfrm>
            <a:off x="3028788" y="3190311"/>
            <a:ext cx="3039035" cy="276999"/>
          </a:xfrm>
          <a:prstGeom prst="rect">
            <a:avLst/>
          </a:prstGeom>
          <a:noFill/>
        </p:spPr>
        <p:txBody>
          <a:bodyPr wrap="square" rtlCol="0">
            <a:spAutoFit/>
          </a:bodyPr>
          <a:lstStyle/>
          <a:p>
            <a:r>
              <a:rPr lang="en-US" sz="1200" dirty="0">
                <a:latin typeface="Arial Black" panose="020B0A04020102020204" pitchFamily="34" charset="0"/>
              </a:rPr>
              <a:t>Loading the pretrained model</a:t>
            </a:r>
          </a:p>
        </p:txBody>
      </p:sp>
      <p:sp>
        <p:nvSpPr>
          <p:cNvPr id="22" name="Rectangle 21">
            <a:extLst>
              <a:ext uri="{FF2B5EF4-FFF2-40B4-BE49-F238E27FC236}">
                <a16:creationId xmlns:a16="http://schemas.microsoft.com/office/drawing/2014/main" id="{B3C88682-1BAA-1640-F911-7FFC2BAD4F57}"/>
              </a:ext>
            </a:extLst>
          </p:cNvPr>
          <p:cNvSpPr/>
          <p:nvPr/>
        </p:nvSpPr>
        <p:spPr>
          <a:xfrm>
            <a:off x="430674" y="3134849"/>
            <a:ext cx="2169462" cy="387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TextBox 22">
            <a:extLst>
              <a:ext uri="{FF2B5EF4-FFF2-40B4-BE49-F238E27FC236}">
                <a16:creationId xmlns:a16="http://schemas.microsoft.com/office/drawing/2014/main" id="{85BB6835-A320-2ABB-D04B-97BA8ADD5F76}"/>
              </a:ext>
            </a:extLst>
          </p:cNvPr>
          <p:cNvSpPr txBox="1"/>
          <p:nvPr/>
        </p:nvSpPr>
        <p:spPr>
          <a:xfrm>
            <a:off x="711400" y="3190311"/>
            <a:ext cx="1972235" cy="276999"/>
          </a:xfrm>
          <a:prstGeom prst="rect">
            <a:avLst/>
          </a:prstGeom>
          <a:noFill/>
        </p:spPr>
        <p:txBody>
          <a:bodyPr wrap="square" rtlCol="0">
            <a:spAutoFit/>
          </a:bodyPr>
          <a:lstStyle/>
          <a:p>
            <a:r>
              <a:rPr lang="en-US" sz="1200" dirty="0">
                <a:latin typeface="Arial Black" panose="020B0A04020102020204" pitchFamily="34" charset="0"/>
              </a:rPr>
              <a:t>Image processing</a:t>
            </a:r>
            <a:endParaRPr lang="en-IN" sz="1200" dirty="0">
              <a:latin typeface="Arial Black" panose="020B0A04020102020204" pitchFamily="34" charset="0"/>
            </a:endParaRPr>
          </a:p>
        </p:txBody>
      </p:sp>
      <p:sp>
        <p:nvSpPr>
          <p:cNvPr id="24" name="Rectangle 23">
            <a:extLst>
              <a:ext uri="{FF2B5EF4-FFF2-40B4-BE49-F238E27FC236}">
                <a16:creationId xmlns:a16="http://schemas.microsoft.com/office/drawing/2014/main" id="{8D17AA42-DFBC-72B7-7596-0AFC70C6F9BE}"/>
              </a:ext>
            </a:extLst>
          </p:cNvPr>
          <p:cNvSpPr/>
          <p:nvPr/>
        </p:nvSpPr>
        <p:spPr>
          <a:xfrm>
            <a:off x="594841" y="3960349"/>
            <a:ext cx="1841126" cy="3879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5" name="TextBox 24">
            <a:extLst>
              <a:ext uri="{FF2B5EF4-FFF2-40B4-BE49-F238E27FC236}">
                <a16:creationId xmlns:a16="http://schemas.microsoft.com/office/drawing/2014/main" id="{118650CA-F4D8-B567-A955-1309BDF22F52}"/>
              </a:ext>
            </a:extLst>
          </p:cNvPr>
          <p:cNvSpPr txBox="1"/>
          <p:nvPr/>
        </p:nvSpPr>
        <p:spPr>
          <a:xfrm>
            <a:off x="594842" y="4015811"/>
            <a:ext cx="1841125" cy="276999"/>
          </a:xfrm>
          <a:prstGeom prst="rect">
            <a:avLst/>
          </a:prstGeom>
          <a:noFill/>
        </p:spPr>
        <p:txBody>
          <a:bodyPr wrap="square" rtlCol="0">
            <a:spAutoFit/>
          </a:bodyPr>
          <a:lstStyle/>
          <a:p>
            <a:r>
              <a:rPr lang="en-US" sz="1200" dirty="0">
                <a:latin typeface="Arial Black" panose="020B0A04020102020204" pitchFamily="34" charset="0"/>
              </a:rPr>
              <a:t>Data Augmentation</a:t>
            </a:r>
            <a:endParaRPr lang="en-IN" sz="1200" dirty="0">
              <a:latin typeface="Arial Black" panose="020B0A04020102020204" pitchFamily="34" charset="0"/>
            </a:endParaRPr>
          </a:p>
        </p:txBody>
      </p:sp>
      <p:sp>
        <p:nvSpPr>
          <p:cNvPr id="26" name="TextBox 25">
            <a:extLst>
              <a:ext uri="{FF2B5EF4-FFF2-40B4-BE49-F238E27FC236}">
                <a16:creationId xmlns:a16="http://schemas.microsoft.com/office/drawing/2014/main" id="{7B3E21DE-032A-C34C-9B3C-553D2548FDC8}"/>
              </a:ext>
            </a:extLst>
          </p:cNvPr>
          <p:cNvSpPr txBox="1"/>
          <p:nvPr/>
        </p:nvSpPr>
        <p:spPr>
          <a:xfrm>
            <a:off x="2810798" y="3923477"/>
            <a:ext cx="3602153" cy="461665"/>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Building the model – YOLO V5 – YOLO V6 – YOLO V7 – YOLO V8</a:t>
            </a:r>
            <a:endParaRPr lang="en-IN" sz="1200" dirty="0">
              <a:latin typeface="Arial Black" panose="020B0A04020102020204" pitchFamily="34" charset="0"/>
            </a:endParaRPr>
          </a:p>
        </p:txBody>
      </p:sp>
      <p:sp>
        <p:nvSpPr>
          <p:cNvPr id="27" name="TextBox 26">
            <a:extLst>
              <a:ext uri="{FF2B5EF4-FFF2-40B4-BE49-F238E27FC236}">
                <a16:creationId xmlns:a16="http://schemas.microsoft.com/office/drawing/2014/main" id="{5E34260A-5FBE-6ED2-05F0-0FBE10171E25}"/>
              </a:ext>
            </a:extLst>
          </p:cNvPr>
          <p:cNvSpPr txBox="1"/>
          <p:nvPr/>
        </p:nvSpPr>
        <p:spPr>
          <a:xfrm>
            <a:off x="6953297" y="4015809"/>
            <a:ext cx="1758205" cy="276999"/>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Training the Model</a:t>
            </a:r>
            <a:endParaRPr lang="en-IN" sz="1200" dirty="0">
              <a:latin typeface="Arial Black" panose="020B0A04020102020204" pitchFamily="34" charset="0"/>
            </a:endParaRPr>
          </a:p>
        </p:txBody>
      </p:sp>
      <p:sp>
        <p:nvSpPr>
          <p:cNvPr id="28" name="TextBox 27">
            <a:extLst>
              <a:ext uri="{FF2B5EF4-FFF2-40B4-BE49-F238E27FC236}">
                <a16:creationId xmlns:a16="http://schemas.microsoft.com/office/drawing/2014/main" id="{70F7A472-C2CA-2905-CD19-7699D8B43224}"/>
              </a:ext>
            </a:extLst>
          </p:cNvPr>
          <p:cNvSpPr txBox="1"/>
          <p:nvPr/>
        </p:nvSpPr>
        <p:spPr>
          <a:xfrm>
            <a:off x="6870416" y="4949015"/>
            <a:ext cx="1758204" cy="276999"/>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Sign up &amp; Sign in</a:t>
            </a:r>
            <a:endParaRPr lang="en-IN" sz="1200" dirty="0">
              <a:latin typeface="Arial Black" panose="020B0A04020102020204" pitchFamily="34" charset="0"/>
            </a:endParaRPr>
          </a:p>
        </p:txBody>
      </p:sp>
      <p:sp>
        <p:nvSpPr>
          <p:cNvPr id="29" name="TextBox 28">
            <a:extLst>
              <a:ext uri="{FF2B5EF4-FFF2-40B4-BE49-F238E27FC236}">
                <a16:creationId xmlns:a16="http://schemas.microsoft.com/office/drawing/2014/main" id="{67102EF6-43B3-218E-009E-3B17EF97EB27}"/>
              </a:ext>
            </a:extLst>
          </p:cNvPr>
          <p:cNvSpPr txBox="1"/>
          <p:nvPr/>
        </p:nvSpPr>
        <p:spPr>
          <a:xfrm>
            <a:off x="4962324" y="4949015"/>
            <a:ext cx="1147118" cy="276999"/>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User Input</a:t>
            </a:r>
            <a:endParaRPr lang="en-IN" sz="1200" dirty="0">
              <a:latin typeface="Arial Black" panose="020B0A04020102020204" pitchFamily="34" charset="0"/>
            </a:endParaRPr>
          </a:p>
        </p:txBody>
      </p:sp>
      <p:sp>
        <p:nvSpPr>
          <p:cNvPr id="30" name="TextBox 29">
            <a:extLst>
              <a:ext uri="{FF2B5EF4-FFF2-40B4-BE49-F238E27FC236}">
                <a16:creationId xmlns:a16="http://schemas.microsoft.com/office/drawing/2014/main" id="{211C5CB1-EFF2-82C6-8FDC-F8F2A91D5FE4}"/>
              </a:ext>
            </a:extLst>
          </p:cNvPr>
          <p:cNvSpPr txBox="1"/>
          <p:nvPr/>
        </p:nvSpPr>
        <p:spPr>
          <a:xfrm>
            <a:off x="2331716" y="4949015"/>
            <a:ext cx="1487054" cy="276999"/>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Final Outcome</a:t>
            </a:r>
            <a:endParaRPr lang="en-IN" sz="1200" dirty="0">
              <a:latin typeface="Arial Black" panose="020B0A04020102020204" pitchFamily="34" charset="0"/>
            </a:endParaRPr>
          </a:p>
        </p:txBody>
      </p:sp>
      <p:cxnSp>
        <p:nvCxnSpPr>
          <p:cNvPr id="32" name="Straight Arrow Connector 31">
            <a:extLst>
              <a:ext uri="{FF2B5EF4-FFF2-40B4-BE49-F238E27FC236}">
                <a16:creationId xmlns:a16="http://schemas.microsoft.com/office/drawing/2014/main" id="{B2AC9FD8-7F8E-4B74-2CF0-0E40B52AC20A}"/>
              </a:ext>
            </a:extLst>
          </p:cNvPr>
          <p:cNvCxnSpPr>
            <a:cxnSpLocks/>
            <a:stCxn id="12" idx="2"/>
            <a:endCxn id="18" idx="0"/>
          </p:cNvCxnSpPr>
          <p:nvPr/>
        </p:nvCxnSpPr>
        <p:spPr>
          <a:xfrm flipH="1">
            <a:off x="7289815" y="2820297"/>
            <a:ext cx="1" cy="303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10ADAC4-D6E8-52C5-8A6F-0C1CE6E5BEC7}"/>
              </a:ext>
            </a:extLst>
          </p:cNvPr>
          <p:cNvCxnSpPr>
            <a:stCxn id="19" idx="1"/>
          </p:cNvCxnSpPr>
          <p:nvPr/>
        </p:nvCxnSpPr>
        <p:spPr>
          <a:xfrm flipH="1" flipV="1">
            <a:off x="5722670" y="3317337"/>
            <a:ext cx="670684" cy="1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0C3DD7D-E45B-267E-D975-3214F4873ABE}"/>
              </a:ext>
            </a:extLst>
          </p:cNvPr>
          <p:cNvCxnSpPr>
            <a:stCxn id="20" idx="1"/>
          </p:cNvCxnSpPr>
          <p:nvPr/>
        </p:nvCxnSpPr>
        <p:spPr>
          <a:xfrm flipH="1">
            <a:off x="2568198" y="3317337"/>
            <a:ext cx="377091" cy="10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F40676C-BCC7-901C-8D34-7D250EB2BFCF}"/>
              </a:ext>
            </a:extLst>
          </p:cNvPr>
          <p:cNvCxnSpPr>
            <a:stCxn id="22" idx="2"/>
            <a:endCxn id="24" idx="0"/>
          </p:cNvCxnSpPr>
          <p:nvPr/>
        </p:nvCxnSpPr>
        <p:spPr>
          <a:xfrm flipH="1">
            <a:off x="1515404" y="3522771"/>
            <a:ext cx="1" cy="43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83B52F9-872A-D199-58D9-897D6B7400EB}"/>
              </a:ext>
            </a:extLst>
          </p:cNvPr>
          <p:cNvCxnSpPr>
            <a:stCxn id="24" idx="3"/>
            <a:endCxn id="26" idx="1"/>
          </p:cNvCxnSpPr>
          <p:nvPr/>
        </p:nvCxnSpPr>
        <p:spPr>
          <a:xfrm>
            <a:off x="2435967" y="4154310"/>
            <a:ext cx="3748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79A9A8C-55E0-58FB-705B-4630F3EB4D77}"/>
              </a:ext>
            </a:extLst>
          </p:cNvPr>
          <p:cNvCxnSpPr>
            <a:stCxn id="26" idx="3"/>
            <a:endCxn id="27" idx="1"/>
          </p:cNvCxnSpPr>
          <p:nvPr/>
        </p:nvCxnSpPr>
        <p:spPr>
          <a:xfrm flipV="1">
            <a:off x="6412951" y="4154309"/>
            <a:ext cx="5403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204D98C-81C4-6EEE-4240-D313B3D5AB67}"/>
              </a:ext>
            </a:extLst>
          </p:cNvPr>
          <p:cNvCxnSpPr>
            <a:stCxn id="27" idx="2"/>
          </p:cNvCxnSpPr>
          <p:nvPr/>
        </p:nvCxnSpPr>
        <p:spPr>
          <a:xfrm flipH="1">
            <a:off x="7832399" y="4292808"/>
            <a:ext cx="1" cy="651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08D2347-86FD-3259-DFC4-E1B03DAE05AC}"/>
              </a:ext>
            </a:extLst>
          </p:cNvPr>
          <p:cNvCxnSpPr>
            <a:cxnSpLocks/>
            <a:stCxn id="28" idx="1"/>
            <a:endCxn id="29" idx="3"/>
          </p:cNvCxnSpPr>
          <p:nvPr/>
        </p:nvCxnSpPr>
        <p:spPr>
          <a:xfrm flipH="1">
            <a:off x="6109442" y="5087515"/>
            <a:ext cx="7609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410297D8-866C-C9C9-1633-53DABDC79D57}"/>
              </a:ext>
            </a:extLst>
          </p:cNvPr>
          <p:cNvCxnSpPr>
            <a:stCxn id="29" idx="1"/>
            <a:endCxn id="30" idx="3"/>
          </p:cNvCxnSpPr>
          <p:nvPr/>
        </p:nvCxnSpPr>
        <p:spPr>
          <a:xfrm flipH="1">
            <a:off x="3818770" y="5087515"/>
            <a:ext cx="1143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A5A971A-CC9E-6C81-65CD-60C968ED3E6D}"/>
              </a:ext>
            </a:extLst>
          </p:cNvPr>
          <p:cNvSpPr txBox="1"/>
          <p:nvPr/>
        </p:nvSpPr>
        <p:spPr>
          <a:xfrm>
            <a:off x="7289815" y="1526540"/>
            <a:ext cx="657227" cy="276999"/>
          </a:xfrm>
          <a:prstGeom prst="rect">
            <a:avLst/>
          </a:prstGeom>
          <a:noFill/>
        </p:spPr>
        <p:txBody>
          <a:bodyPr wrap="square" rtlCol="0">
            <a:spAutoFit/>
          </a:bodyPr>
          <a:lstStyle/>
          <a:p>
            <a:r>
              <a:rPr lang="en-US" sz="1200" dirty="0">
                <a:latin typeface="Arial Black" panose="020B0A04020102020204" pitchFamily="34" charset="0"/>
              </a:rPr>
              <a:t>Yes</a:t>
            </a:r>
            <a:endParaRPr lang="en-IN" sz="1200" dirty="0">
              <a:latin typeface="Arial Black" panose="020B0A04020102020204" pitchFamily="34" charset="0"/>
            </a:endParaRPr>
          </a:p>
        </p:txBody>
      </p:sp>
      <p:sp>
        <p:nvSpPr>
          <p:cNvPr id="58" name="Rectangle: Rounded Corners 57">
            <a:extLst>
              <a:ext uri="{FF2B5EF4-FFF2-40B4-BE49-F238E27FC236}">
                <a16:creationId xmlns:a16="http://schemas.microsoft.com/office/drawing/2014/main" id="{60CF25DC-4EBB-16BA-0B8E-AF2DB62D5E27}"/>
              </a:ext>
            </a:extLst>
          </p:cNvPr>
          <p:cNvSpPr/>
          <p:nvPr/>
        </p:nvSpPr>
        <p:spPr>
          <a:xfrm>
            <a:off x="10007973" y="6029906"/>
            <a:ext cx="1936377" cy="5538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9" name="TextBox 58">
            <a:extLst>
              <a:ext uri="{FF2B5EF4-FFF2-40B4-BE49-F238E27FC236}">
                <a16:creationId xmlns:a16="http://schemas.microsoft.com/office/drawing/2014/main" id="{069C2A7F-201A-0EF4-130B-B2B9B237FF15}"/>
              </a:ext>
            </a:extLst>
          </p:cNvPr>
          <p:cNvSpPr txBox="1"/>
          <p:nvPr/>
        </p:nvSpPr>
        <p:spPr>
          <a:xfrm>
            <a:off x="10343369" y="6168330"/>
            <a:ext cx="1355014" cy="276999"/>
          </a:xfrm>
          <a:prstGeom prst="rect">
            <a:avLst/>
          </a:prstGeom>
          <a:noFill/>
        </p:spPr>
        <p:txBody>
          <a:bodyPr wrap="square" rtlCol="0">
            <a:spAutoFit/>
          </a:bodyPr>
          <a:lstStyle/>
          <a:p>
            <a:r>
              <a:rPr lang="en-US" sz="1200" dirty="0">
                <a:latin typeface="Arial Black" panose="020B0A04020102020204" pitchFamily="34" charset="0"/>
              </a:rPr>
              <a:t>End Process</a:t>
            </a:r>
            <a:endParaRPr lang="en-IN" sz="1200" dirty="0">
              <a:latin typeface="Arial Black" panose="020B0A04020102020204" pitchFamily="34" charset="0"/>
            </a:endParaRPr>
          </a:p>
        </p:txBody>
      </p:sp>
      <p:sp>
        <p:nvSpPr>
          <p:cNvPr id="60" name="TextBox 59">
            <a:extLst>
              <a:ext uri="{FF2B5EF4-FFF2-40B4-BE49-F238E27FC236}">
                <a16:creationId xmlns:a16="http://schemas.microsoft.com/office/drawing/2014/main" id="{5DFAAE43-7DBD-5D26-DE1C-380E52FE33BE}"/>
              </a:ext>
            </a:extLst>
          </p:cNvPr>
          <p:cNvSpPr txBox="1"/>
          <p:nvPr/>
        </p:nvSpPr>
        <p:spPr>
          <a:xfrm>
            <a:off x="9452832" y="1506696"/>
            <a:ext cx="555141" cy="276999"/>
          </a:xfrm>
          <a:prstGeom prst="rect">
            <a:avLst/>
          </a:prstGeom>
          <a:noFill/>
        </p:spPr>
        <p:txBody>
          <a:bodyPr wrap="square" rtlCol="0">
            <a:spAutoFit/>
          </a:bodyPr>
          <a:lstStyle/>
          <a:p>
            <a:r>
              <a:rPr lang="en-US" sz="1200" dirty="0">
                <a:latin typeface="Arial Black" panose="020B0A04020102020204" pitchFamily="34" charset="0"/>
              </a:rPr>
              <a:t>No</a:t>
            </a:r>
            <a:endParaRPr lang="en-IN" sz="1200" dirty="0">
              <a:latin typeface="Arial Black" panose="020B0A04020102020204" pitchFamily="34" charset="0"/>
            </a:endParaRPr>
          </a:p>
        </p:txBody>
      </p:sp>
      <p:sp>
        <p:nvSpPr>
          <p:cNvPr id="61" name="TextBox 60">
            <a:extLst>
              <a:ext uri="{FF2B5EF4-FFF2-40B4-BE49-F238E27FC236}">
                <a16:creationId xmlns:a16="http://schemas.microsoft.com/office/drawing/2014/main" id="{1D1BB0C1-A6E4-450F-5BC9-F5DCBC80077F}"/>
              </a:ext>
            </a:extLst>
          </p:cNvPr>
          <p:cNvSpPr txBox="1"/>
          <p:nvPr/>
        </p:nvSpPr>
        <p:spPr>
          <a:xfrm>
            <a:off x="10343369" y="1751965"/>
            <a:ext cx="1292534" cy="276999"/>
          </a:xfrm>
          <a:prstGeom prst="rect">
            <a:avLst/>
          </a:prstGeom>
          <a:noFill/>
          <a:ln>
            <a:solidFill>
              <a:schemeClr val="tx1"/>
            </a:solidFill>
          </a:ln>
        </p:spPr>
        <p:txBody>
          <a:bodyPr wrap="square" rtlCol="0">
            <a:spAutoFit/>
          </a:bodyPr>
          <a:lstStyle/>
          <a:p>
            <a:r>
              <a:rPr lang="en-US" sz="1200" dirty="0">
                <a:latin typeface="Arial Black" panose="020B0A04020102020204" pitchFamily="34" charset="0"/>
              </a:rPr>
              <a:t>No Process</a:t>
            </a:r>
            <a:endParaRPr lang="en-IN" sz="1200" dirty="0">
              <a:latin typeface="Arial Black" panose="020B0A04020102020204" pitchFamily="34" charset="0"/>
            </a:endParaRPr>
          </a:p>
        </p:txBody>
      </p:sp>
      <p:cxnSp>
        <p:nvCxnSpPr>
          <p:cNvPr id="65" name="Straight Arrow Connector 64">
            <a:extLst>
              <a:ext uri="{FF2B5EF4-FFF2-40B4-BE49-F238E27FC236}">
                <a16:creationId xmlns:a16="http://schemas.microsoft.com/office/drawing/2014/main" id="{093D829C-34B1-AA33-07DF-FA38B1960DB0}"/>
              </a:ext>
            </a:extLst>
          </p:cNvPr>
          <p:cNvCxnSpPr>
            <a:stCxn id="8" idx="3"/>
            <a:endCxn id="61" idx="1"/>
          </p:cNvCxnSpPr>
          <p:nvPr/>
        </p:nvCxnSpPr>
        <p:spPr>
          <a:xfrm>
            <a:off x="9565736" y="1871401"/>
            <a:ext cx="777633" cy="19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84C2812-2EE0-4861-CB10-5F3ECF47A3BC}"/>
              </a:ext>
            </a:extLst>
          </p:cNvPr>
          <p:cNvCxnSpPr>
            <a:cxnSpLocks/>
            <a:stCxn id="61" idx="2"/>
            <a:endCxn id="58" idx="0"/>
          </p:cNvCxnSpPr>
          <p:nvPr/>
        </p:nvCxnSpPr>
        <p:spPr>
          <a:xfrm flipH="1">
            <a:off x="10976162" y="2028964"/>
            <a:ext cx="13474" cy="4000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a16="http://schemas.microsoft.com/office/drawing/2014/main" id="{9056E217-CC3F-BF5F-40E4-05A16846B964}"/>
              </a:ext>
            </a:extLst>
          </p:cNvPr>
          <p:cNvCxnSpPr>
            <a:stCxn id="30" idx="2"/>
            <a:endCxn id="58" idx="1"/>
          </p:cNvCxnSpPr>
          <p:nvPr/>
        </p:nvCxnSpPr>
        <p:spPr>
          <a:xfrm rot="16200000" flipH="1">
            <a:off x="6001200" y="2300057"/>
            <a:ext cx="1080817" cy="693273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14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9FE5-D950-20A8-1998-91767997F403}"/>
              </a:ext>
            </a:extLst>
          </p:cNvPr>
          <p:cNvSpPr>
            <a:spLocks noGrp="1"/>
          </p:cNvSpPr>
          <p:nvPr>
            <p:ph type="title"/>
          </p:nvPr>
        </p:nvSpPr>
        <p:spPr>
          <a:xfrm>
            <a:off x="736600" y="-171450"/>
            <a:ext cx="10617200" cy="1835149"/>
          </a:xfrm>
        </p:spPr>
        <p:txBody>
          <a:bodyPr/>
          <a:lstStyle/>
          <a:p>
            <a:r>
              <a:rPr kumimoji="0" lang="en-IN"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Algorithms</a:t>
            </a:r>
            <a:endParaRPr lang="en-IN" dirty="0">
              <a:latin typeface="Constantia" panose="02030602050306030303" pitchFamily="18" charset="0"/>
            </a:endParaRPr>
          </a:p>
        </p:txBody>
      </p:sp>
      <p:sp>
        <p:nvSpPr>
          <p:cNvPr id="5" name="Content Placeholder 4">
            <a:extLst>
              <a:ext uri="{FF2B5EF4-FFF2-40B4-BE49-F238E27FC236}">
                <a16:creationId xmlns:a16="http://schemas.microsoft.com/office/drawing/2014/main" id="{5D415971-E5C7-DD72-31CE-0FBF5FFCC575}"/>
              </a:ext>
            </a:extLst>
          </p:cNvPr>
          <p:cNvSpPr>
            <a:spLocks noGrp="1"/>
          </p:cNvSpPr>
          <p:nvPr>
            <p:ph idx="1"/>
          </p:nvPr>
        </p:nvSpPr>
        <p:spPr>
          <a:xfrm>
            <a:off x="520700" y="1339850"/>
            <a:ext cx="10934700" cy="4837113"/>
          </a:xfrm>
        </p:spPr>
        <p:txBody>
          <a:bodyPr>
            <a:normAutofit/>
          </a:bodyPr>
          <a:lstStyle/>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YOLOV5: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YOLOv5 is a model in the You Only Look Once (YOLO) family of computer vision models. YOLOv5 is commonly used for detecting objects. YOLOv5 comes in four main versions: small (s), medium (m), large (l), and extra large (x), each offering progressively higher accuracy rates. Each variant also takes a different amount of time to train.</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YOLOV6: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YOLOv6, is a single-stage object detection algorithm. A single-stage object detection model performs object localization and image classification within the same network</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YOLOV7: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YOLOv7 algorithms can be used to recognize and track objects as they move through a production line, allowing for more efficient and accurate manufacturing. </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YOLOV8: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YOLOv8 is a new state-of-the-art computer vision model built by Ultralytics, the creators of YOLOv5. The YOLOv8 model contains out-of-the-box support for object detection, classification, and segmentation tasks, accessible through a Python package as well as a command line interface.</a:t>
            </a:r>
          </a:p>
          <a:p>
            <a:pPr marL="0" indent="0">
              <a:buNone/>
            </a:pPr>
            <a:endParaRPr lang="en-IN" dirty="0"/>
          </a:p>
        </p:txBody>
      </p:sp>
    </p:spTree>
    <p:extLst>
      <p:ext uri="{BB962C8B-B14F-4D97-AF65-F5344CB8AC3E}">
        <p14:creationId xmlns:p14="http://schemas.microsoft.com/office/powerpoint/2010/main" val="272408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A2AF-9CD5-8593-EBB7-0AE09572B71F}"/>
              </a:ext>
            </a:extLst>
          </p:cNvPr>
          <p:cNvSpPr>
            <a:spLocks noGrp="1"/>
          </p:cNvSpPr>
          <p:nvPr>
            <p:ph type="title"/>
          </p:nvPr>
        </p:nvSpPr>
        <p:spPr/>
        <p:txBody>
          <a:bodyPr/>
          <a:lstStyle/>
          <a:p>
            <a:r>
              <a:rPr kumimoji="0" lang="en-IN"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Modules</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F6F796A2-DA7E-4697-927A-2D93D51B967E}"/>
              </a:ext>
            </a:extLst>
          </p:cNvPr>
          <p:cNvSpPr>
            <a:spLocks noGrp="1"/>
          </p:cNvSpPr>
          <p:nvPr>
            <p:ph idx="1"/>
          </p:nvPr>
        </p:nvSpPr>
        <p:spPr>
          <a:xfrm>
            <a:off x="838200" y="1690688"/>
            <a:ext cx="10515600" cy="4486275"/>
          </a:xfrm>
        </p:spPr>
        <p:txBody>
          <a:bodyPr/>
          <a:lstStyle/>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Data exploration: </a:t>
            </a:r>
            <a:r>
              <a:rPr lang="en-US" sz="1800" dirty="0">
                <a:solidFill>
                  <a:prstClr val="black"/>
                </a:solidFill>
                <a:latin typeface="Constantia" panose="02030602050306030303" pitchFamily="18" charset="0"/>
                <a:ea typeface="Lato" panose="020F0502020204030203" pitchFamily="34" charset="0"/>
                <a:cs typeface="Lato" panose="020F0502020204030203" pitchFamily="34" charset="0"/>
              </a:rPr>
              <a:t>Here</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 we will load data into system.</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Processing: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Here, </a:t>
            </a:r>
            <a:r>
              <a:rPr lang="en-US" sz="1800" dirty="0">
                <a:solidFill>
                  <a:prstClr val="black"/>
                </a:solidFill>
                <a:latin typeface="Constantia" panose="02030602050306030303" pitchFamily="18" charset="0"/>
                <a:ea typeface="Lato" panose="020F0502020204030203" pitchFamily="34" charset="0"/>
                <a:cs typeface="Lato" panose="020F0502020204030203" pitchFamily="34" charset="0"/>
              </a:rPr>
              <a:t>we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read data for processing.</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Splitting data into train &amp; test: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Here, we split the data into training data &amp; testing data</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Model generation:</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 Model building – YOLOV5 – YOLOV6 – YOLOV7 – YOLOV8. Algorithms accuracy calculated</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User signup &amp; login: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Using this module will get registration and login</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User input: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Using this module will give input for prediction</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Prediction:</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 final predicted displayed</a:t>
            </a:r>
          </a:p>
          <a:p>
            <a:endParaRPr lang="en-IN" dirty="0"/>
          </a:p>
        </p:txBody>
      </p:sp>
    </p:spTree>
    <p:extLst>
      <p:ext uri="{BB962C8B-B14F-4D97-AF65-F5344CB8AC3E}">
        <p14:creationId xmlns:p14="http://schemas.microsoft.com/office/powerpoint/2010/main" val="10608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8A214-6AC2-B6F9-A890-739C7982AB8C}"/>
              </a:ext>
            </a:extLst>
          </p:cNvPr>
          <p:cNvSpPr txBox="1"/>
          <p:nvPr/>
        </p:nvSpPr>
        <p:spPr>
          <a:xfrm>
            <a:off x="2568388" y="2875002"/>
            <a:ext cx="7055223" cy="1107996"/>
          </a:xfrm>
          <a:prstGeom prst="rect">
            <a:avLst/>
          </a:prstGeom>
          <a:noFill/>
        </p:spPr>
        <p:txBody>
          <a:bodyPr wrap="square" rtlCol="0">
            <a:spAutoFit/>
          </a:bodyPr>
          <a:lstStyle/>
          <a:p>
            <a:r>
              <a:rPr lang="en-US" sz="6600" b="1" dirty="0">
                <a:effectLst>
                  <a:outerShdw blurRad="38100" dist="38100" dir="2700000" algn="tl">
                    <a:srgbClr val="000000">
                      <a:alpha val="43137"/>
                    </a:srgbClr>
                  </a:outerShdw>
                </a:effectLst>
                <a:latin typeface="Constantia" panose="02030602050306030303" pitchFamily="18" charset="0"/>
              </a:rPr>
              <a:t>UML DIAGRAMS</a:t>
            </a:r>
            <a:endParaRPr lang="en-IN" sz="6600" b="1" dirty="0">
              <a:effectLst>
                <a:outerShdw blurRad="38100" dist="38100" dir="2700000" algn="tl">
                  <a:srgbClr val="000000">
                    <a:alpha val="43137"/>
                  </a:srgbClr>
                </a:outerShdw>
              </a:effectLst>
              <a:latin typeface="Constantia" panose="02030602050306030303" pitchFamily="18" charset="0"/>
            </a:endParaRPr>
          </a:p>
        </p:txBody>
      </p:sp>
    </p:spTree>
    <p:extLst>
      <p:ext uri="{BB962C8B-B14F-4D97-AF65-F5344CB8AC3E}">
        <p14:creationId xmlns:p14="http://schemas.microsoft.com/office/powerpoint/2010/main" val="378417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F5F4FF-93FD-FF83-0EF8-295B70432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568" y="152116"/>
            <a:ext cx="8580864" cy="6553768"/>
          </a:xfrm>
          <a:prstGeom prst="rect">
            <a:avLst/>
          </a:prstGeom>
        </p:spPr>
      </p:pic>
      <p:sp>
        <p:nvSpPr>
          <p:cNvPr id="2" name="Title 1">
            <a:extLst>
              <a:ext uri="{FF2B5EF4-FFF2-40B4-BE49-F238E27FC236}">
                <a16:creationId xmlns:a16="http://schemas.microsoft.com/office/drawing/2014/main" id="{4AC7CA88-0E8D-53C6-BF17-15695AFA19E8}"/>
              </a:ext>
            </a:extLst>
          </p:cNvPr>
          <p:cNvSpPr>
            <a:spLocks noGrp="1"/>
          </p:cNvSpPr>
          <p:nvPr>
            <p:ph type="title"/>
          </p:nvPr>
        </p:nvSpPr>
        <p:spPr>
          <a:xfrm>
            <a:off x="615950" y="365125"/>
            <a:ext cx="10737850" cy="1325563"/>
          </a:xfrm>
        </p:spPr>
        <p:txBody>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Use Case Diagram</a:t>
            </a:r>
            <a:endParaRPr lang="en-IN" dirty="0">
              <a:latin typeface="Constantia" panose="02030602050306030303" pitchFamily="18" charset="0"/>
            </a:endParaRPr>
          </a:p>
        </p:txBody>
      </p:sp>
    </p:spTree>
    <p:extLst>
      <p:ext uri="{BB962C8B-B14F-4D97-AF65-F5344CB8AC3E}">
        <p14:creationId xmlns:p14="http://schemas.microsoft.com/office/powerpoint/2010/main" val="117198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D38E93-8F1A-5953-20F2-5E6B2A510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91" y="1452282"/>
            <a:ext cx="8571496" cy="5235410"/>
          </a:xfrm>
          <a:prstGeom prst="rect">
            <a:avLst/>
          </a:prstGeom>
        </p:spPr>
      </p:pic>
      <p:sp>
        <p:nvSpPr>
          <p:cNvPr id="2" name="Title 1">
            <a:extLst>
              <a:ext uri="{FF2B5EF4-FFF2-40B4-BE49-F238E27FC236}">
                <a16:creationId xmlns:a16="http://schemas.microsoft.com/office/drawing/2014/main" id="{6BF233A4-66E4-B4DD-C3FC-C73AD6583F0F}"/>
              </a:ext>
            </a:extLst>
          </p:cNvPr>
          <p:cNvSpPr>
            <a:spLocks noGrp="1"/>
          </p:cNvSpPr>
          <p:nvPr>
            <p:ph type="title"/>
          </p:nvPr>
        </p:nvSpPr>
        <p:spPr>
          <a:xfrm>
            <a:off x="736600" y="393700"/>
            <a:ext cx="10617200" cy="1296988"/>
          </a:xfrm>
        </p:spPr>
        <p:txBody>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Class Diagram</a:t>
            </a:r>
            <a:endParaRPr lang="en-IN" dirty="0">
              <a:latin typeface="Constantia" panose="02030602050306030303" pitchFamily="18" charset="0"/>
            </a:endParaRPr>
          </a:p>
        </p:txBody>
      </p:sp>
    </p:spTree>
    <p:extLst>
      <p:ext uri="{BB962C8B-B14F-4D97-AF65-F5344CB8AC3E}">
        <p14:creationId xmlns:p14="http://schemas.microsoft.com/office/powerpoint/2010/main" val="321902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D274-8C71-56DF-168E-1A84B33A1B61}"/>
              </a:ext>
            </a:extLst>
          </p:cNvPr>
          <p:cNvSpPr>
            <a:spLocks noGrp="1"/>
          </p:cNvSpPr>
          <p:nvPr>
            <p:ph type="title"/>
          </p:nvPr>
        </p:nvSpPr>
        <p:spPr>
          <a:xfrm>
            <a:off x="723900" y="742950"/>
            <a:ext cx="10629900" cy="1398588"/>
          </a:xfrm>
        </p:spPr>
        <p:txBody>
          <a:bodyPr>
            <a:normAutofit fontScale="90000"/>
          </a:bodyPr>
          <a:lstStyle/>
          <a:p>
            <a:pPr>
              <a:lnSpc>
                <a:spcPct val="150000"/>
              </a:lnSpc>
              <a:spcAft>
                <a:spcPts val="1000"/>
              </a:spcAft>
            </a:pPr>
            <a:r>
              <a:rPr lang="en-IN" b="1" dirty="0">
                <a:effectLst/>
                <a:latin typeface="Constantia" panose="02030602050306030303" pitchFamily="18" charset="0"/>
                <a:ea typeface="Lato" panose="020F0502020204030203" pitchFamily="34" charset="0"/>
                <a:cs typeface="Lato" panose="020F0502020204030203" pitchFamily="34" charset="0"/>
              </a:rPr>
              <a:t>Activity Diagram</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3AC5B69E-F388-D4D9-CC6B-81ADB12B2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72" y="1611685"/>
            <a:ext cx="8664691" cy="4557155"/>
          </a:xfrm>
          <a:prstGeom prst="rect">
            <a:avLst/>
          </a:prstGeom>
        </p:spPr>
      </p:pic>
    </p:spTree>
    <p:extLst>
      <p:ext uri="{BB962C8B-B14F-4D97-AF65-F5344CB8AC3E}">
        <p14:creationId xmlns:p14="http://schemas.microsoft.com/office/powerpoint/2010/main" val="31345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0A877A-ECB7-58F0-8C3F-FDE683F2C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17" y="1388250"/>
            <a:ext cx="7495347" cy="5416702"/>
          </a:xfrm>
          <a:prstGeom prst="rect">
            <a:avLst/>
          </a:prstGeom>
        </p:spPr>
      </p:pic>
      <p:sp>
        <p:nvSpPr>
          <p:cNvPr id="2" name="Title 1">
            <a:extLst>
              <a:ext uri="{FF2B5EF4-FFF2-40B4-BE49-F238E27FC236}">
                <a16:creationId xmlns:a16="http://schemas.microsoft.com/office/drawing/2014/main" id="{1DBFE704-D8F3-3DC1-61DA-F0AA8263938A}"/>
              </a:ext>
            </a:extLst>
          </p:cNvPr>
          <p:cNvSpPr>
            <a:spLocks noGrp="1"/>
          </p:cNvSpPr>
          <p:nvPr>
            <p:ph type="title"/>
          </p:nvPr>
        </p:nvSpPr>
        <p:spPr>
          <a:xfrm>
            <a:off x="838200" y="1047750"/>
            <a:ext cx="10515600" cy="642938"/>
          </a:xfrm>
        </p:spPr>
        <p:txBody>
          <a:bodyPr>
            <a:normAutofit fontScale="90000"/>
          </a:bodyPr>
          <a:lstStyle/>
          <a:p>
            <a:pPr>
              <a:lnSpc>
                <a:spcPct val="150000"/>
              </a:lnSpc>
              <a:spcAft>
                <a:spcPts val="1000"/>
              </a:spcAft>
            </a:pPr>
            <a:r>
              <a:rPr lang="en-US" sz="4400" b="1" dirty="0">
                <a:effectLst/>
                <a:latin typeface="Constantia" panose="02030602050306030303" pitchFamily="18" charset="0"/>
                <a:ea typeface="Lato" panose="020F0502020204030203" pitchFamily="34" charset="0"/>
                <a:cs typeface="Lato" panose="020F0502020204030203" pitchFamily="34" charset="0"/>
              </a:rPr>
              <a:t>Sequence Diagram</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3338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A0FE-9560-B7C6-8ACF-6D55DE704A20}"/>
              </a:ext>
            </a:extLst>
          </p:cNvPr>
          <p:cNvSpPr>
            <a:spLocks noGrp="1"/>
          </p:cNvSpPr>
          <p:nvPr>
            <p:ph type="title"/>
          </p:nvPr>
        </p:nvSpPr>
        <p:spPr>
          <a:xfrm>
            <a:off x="781050" y="958850"/>
            <a:ext cx="10572750" cy="1085850"/>
          </a:xfrm>
        </p:spPr>
        <p:txBody>
          <a:bodyPr>
            <a:noAutofit/>
          </a:bodyPr>
          <a:lstStyle/>
          <a:p>
            <a:pPr>
              <a:lnSpc>
                <a:spcPct val="150000"/>
              </a:lnSpc>
              <a:spcAft>
                <a:spcPts val="1000"/>
              </a:spcAft>
            </a:pPr>
            <a:r>
              <a:rPr lang="en-US" sz="4000" b="1" dirty="0">
                <a:effectLst/>
                <a:latin typeface="Constantia" panose="02030602050306030303" pitchFamily="18" charset="0"/>
                <a:ea typeface="Lato" panose="020F0502020204030203" pitchFamily="34" charset="0"/>
                <a:cs typeface="Lato" panose="020F0502020204030203" pitchFamily="34" charset="0"/>
              </a:rPr>
              <a:t>Collaboration Diagram</a:t>
            </a:r>
            <a:br>
              <a:rPr lang="en-IN" sz="4000" dirty="0">
                <a:effectLst/>
                <a:latin typeface="Constantia" panose="02030602050306030303" pitchFamily="18" charset="0"/>
                <a:ea typeface="Lato" panose="020F0502020204030203" pitchFamily="34" charset="0"/>
                <a:cs typeface="Lato" panose="020F0502020204030203" pitchFamily="34" charset="0"/>
              </a:rPr>
            </a:br>
            <a:endParaRPr lang="en-IN" sz="4000" dirty="0">
              <a:latin typeface="Constantia" panose="02030602050306030303" pitchFamily="18"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CEB9A4C2-319B-D1D8-FCE7-3EB27B2D9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015" y="1712538"/>
            <a:ext cx="6115970" cy="4643439"/>
          </a:xfrm>
          <a:prstGeom prst="rect">
            <a:avLst/>
          </a:prstGeom>
        </p:spPr>
      </p:pic>
    </p:spTree>
    <p:extLst>
      <p:ext uri="{BB962C8B-B14F-4D97-AF65-F5344CB8AC3E}">
        <p14:creationId xmlns:p14="http://schemas.microsoft.com/office/powerpoint/2010/main" val="2589673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11EC-184B-1434-650F-5D83400953C9}"/>
              </a:ext>
            </a:extLst>
          </p:cNvPr>
          <p:cNvSpPr>
            <a:spLocks noGrp="1"/>
          </p:cNvSpPr>
          <p:nvPr>
            <p:ph type="title"/>
          </p:nvPr>
        </p:nvSpPr>
        <p:spPr>
          <a:xfrm>
            <a:off x="838200" y="1270000"/>
            <a:ext cx="10515600" cy="420688"/>
          </a:xfrm>
        </p:spPr>
        <p:txBody>
          <a:bodyPr>
            <a:normAutofit fontScale="90000"/>
          </a:bodyPr>
          <a:lstStyle/>
          <a:p>
            <a:pPr>
              <a:lnSpc>
                <a:spcPct val="150000"/>
              </a:lnSpc>
              <a:spcAft>
                <a:spcPts val="1000"/>
              </a:spcAft>
            </a:pPr>
            <a:r>
              <a:rPr lang="en-US" sz="4400" b="1" dirty="0">
                <a:effectLst/>
                <a:latin typeface="Constantia" panose="02030602050306030303" pitchFamily="18" charset="0"/>
                <a:ea typeface="Lato" panose="020F0502020204030203" pitchFamily="34" charset="0"/>
                <a:cs typeface="Lato" panose="020F0502020204030203" pitchFamily="34" charset="0"/>
              </a:rPr>
              <a:t>Component Diagram</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C903A214-1663-BCBF-EEA9-ECB32BAB8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36" y="2003897"/>
            <a:ext cx="9139347" cy="3998970"/>
          </a:xfrm>
          <a:prstGeom prst="rect">
            <a:avLst/>
          </a:prstGeom>
        </p:spPr>
      </p:pic>
    </p:spTree>
    <p:extLst>
      <p:ext uri="{BB962C8B-B14F-4D97-AF65-F5344CB8AC3E}">
        <p14:creationId xmlns:p14="http://schemas.microsoft.com/office/powerpoint/2010/main" val="374554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65A4-9616-3950-69E7-1117C027D122}"/>
              </a:ext>
            </a:extLst>
          </p:cNvPr>
          <p:cNvSpPr>
            <a:spLocks noGrp="1"/>
          </p:cNvSpPr>
          <p:nvPr>
            <p:ph type="title"/>
          </p:nvPr>
        </p:nvSpPr>
        <p:spPr/>
        <p:txBody>
          <a:bodyPr>
            <a:normAutofit/>
          </a:bodyPr>
          <a:lstStyle/>
          <a:p>
            <a:r>
              <a:rPr lang="en-US" sz="4000" b="1" dirty="0">
                <a:latin typeface="Constantia" panose="02030602050306030303" pitchFamily="18" charset="0"/>
              </a:rPr>
              <a:t>Contents</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46321957-0EC0-DFE9-7FA1-7569EF282759}"/>
              </a:ext>
            </a:extLst>
          </p:cNvPr>
          <p:cNvSpPr>
            <a:spLocks noGrp="1"/>
          </p:cNvSpPr>
          <p:nvPr>
            <p:ph idx="1"/>
          </p:nvPr>
        </p:nvSpPr>
        <p:spPr>
          <a:xfrm>
            <a:off x="726141" y="1613647"/>
            <a:ext cx="10627659" cy="4975412"/>
          </a:xfrm>
        </p:spPr>
        <p:txBody>
          <a:bodyPr>
            <a:normAutofit/>
          </a:bodyPr>
          <a:lstStyle/>
          <a:p>
            <a:r>
              <a:rPr lang="en-US" sz="1800" dirty="0">
                <a:latin typeface="Constantia" panose="02030602050306030303" pitchFamily="18" charset="0"/>
              </a:rPr>
              <a:t>Abstract</a:t>
            </a:r>
          </a:p>
          <a:p>
            <a:r>
              <a:rPr lang="en-US" sz="1800" dirty="0">
                <a:latin typeface="Constantia" panose="02030602050306030303" pitchFamily="18" charset="0"/>
              </a:rPr>
              <a:t>Existing System And Its Disadvantages</a:t>
            </a:r>
          </a:p>
          <a:p>
            <a:r>
              <a:rPr lang="en-US" sz="1800" dirty="0">
                <a:latin typeface="Constantia" panose="02030602050306030303" pitchFamily="18" charset="0"/>
              </a:rPr>
              <a:t>Proposed System And Its Advantages</a:t>
            </a:r>
          </a:p>
          <a:p>
            <a:r>
              <a:rPr lang="en-US" sz="1800" dirty="0">
                <a:latin typeface="Constantia" panose="02030602050306030303" pitchFamily="18" charset="0"/>
              </a:rPr>
              <a:t>System Requirements</a:t>
            </a:r>
          </a:p>
          <a:p>
            <a:r>
              <a:rPr lang="en-US" sz="1800" dirty="0">
                <a:latin typeface="Constantia" panose="02030602050306030303" pitchFamily="18" charset="0"/>
              </a:rPr>
              <a:t>System Architecture</a:t>
            </a:r>
          </a:p>
          <a:p>
            <a:r>
              <a:rPr lang="en-US" sz="1800" dirty="0">
                <a:latin typeface="Constantia" panose="02030602050306030303" pitchFamily="18" charset="0"/>
              </a:rPr>
              <a:t>Data Flow Diagram</a:t>
            </a:r>
          </a:p>
          <a:p>
            <a:r>
              <a:rPr lang="en-US" sz="1800" dirty="0">
                <a:latin typeface="Constantia" panose="02030602050306030303" pitchFamily="18" charset="0"/>
              </a:rPr>
              <a:t>Algorithms</a:t>
            </a:r>
          </a:p>
          <a:p>
            <a:r>
              <a:rPr lang="en-US" sz="1800" dirty="0">
                <a:latin typeface="Constantia" panose="02030602050306030303" pitchFamily="18" charset="0"/>
              </a:rPr>
              <a:t>Modules</a:t>
            </a:r>
          </a:p>
          <a:p>
            <a:r>
              <a:rPr lang="en-US" sz="1800" dirty="0">
                <a:latin typeface="Constantia" panose="02030602050306030303" pitchFamily="18" charset="0"/>
              </a:rPr>
              <a:t>UML Diagrams</a:t>
            </a:r>
          </a:p>
          <a:p>
            <a:r>
              <a:rPr lang="en-US" sz="1800" dirty="0">
                <a:latin typeface="Constantia" panose="02030602050306030303" pitchFamily="18" charset="0"/>
              </a:rPr>
              <a:t>System Testing</a:t>
            </a:r>
          </a:p>
          <a:p>
            <a:r>
              <a:rPr lang="en-US" sz="1800" dirty="0">
                <a:latin typeface="Constantia" panose="02030602050306030303" pitchFamily="18" charset="0"/>
              </a:rPr>
              <a:t>Output Images</a:t>
            </a:r>
          </a:p>
          <a:p>
            <a:r>
              <a:rPr lang="en-US" sz="1800" dirty="0">
                <a:latin typeface="Constantia" panose="02030602050306030303" pitchFamily="18" charset="0"/>
              </a:rPr>
              <a:t>Conclusion</a:t>
            </a:r>
          </a:p>
          <a:p>
            <a:r>
              <a:rPr lang="en-US" sz="1800" dirty="0">
                <a:latin typeface="Constantia" panose="02030602050306030303" pitchFamily="18" charset="0"/>
              </a:rPr>
              <a:t>References</a:t>
            </a:r>
            <a:endParaRPr lang="en-IN" sz="1800" dirty="0">
              <a:latin typeface="Constantia" panose="02030602050306030303" pitchFamily="18" charset="0"/>
            </a:endParaRPr>
          </a:p>
        </p:txBody>
      </p:sp>
    </p:spTree>
    <p:extLst>
      <p:ext uri="{BB962C8B-B14F-4D97-AF65-F5344CB8AC3E}">
        <p14:creationId xmlns:p14="http://schemas.microsoft.com/office/powerpoint/2010/main" val="215913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F1E2-5DD6-520C-F3F7-3826880790B2}"/>
              </a:ext>
            </a:extLst>
          </p:cNvPr>
          <p:cNvSpPr>
            <a:spLocks noGrp="1"/>
          </p:cNvSpPr>
          <p:nvPr>
            <p:ph type="title"/>
          </p:nvPr>
        </p:nvSpPr>
        <p:spPr>
          <a:xfrm>
            <a:off x="838200" y="1314450"/>
            <a:ext cx="10515600" cy="376238"/>
          </a:xfrm>
        </p:spPr>
        <p:txBody>
          <a:bodyPr>
            <a:noAutofit/>
          </a:bodyPr>
          <a:lstStyle/>
          <a:p>
            <a:pPr>
              <a:lnSpc>
                <a:spcPct val="150000"/>
              </a:lnSpc>
              <a:spcAft>
                <a:spcPts val="1000"/>
              </a:spcAft>
            </a:pPr>
            <a:r>
              <a:rPr lang="en-US" sz="4000" b="1" dirty="0">
                <a:effectLst/>
                <a:latin typeface="Constantia" panose="02030602050306030303" pitchFamily="18" charset="0"/>
                <a:ea typeface="Lato" panose="020F0502020204030203" pitchFamily="34" charset="0"/>
                <a:cs typeface="Lato" panose="020F0502020204030203" pitchFamily="34" charset="0"/>
              </a:rPr>
              <a:t>Deployment Diagram</a:t>
            </a:r>
            <a:r>
              <a:rPr lang="en-US" sz="4000" dirty="0">
                <a:effectLst/>
                <a:latin typeface="Constantia" panose="02030602050306030303" pitchFamily="18" charset="0"/>
                <a:ea typeface="Lato" panose="020F0502020204030203" pitchFamily="34" charset="0"/>
                <a:cs typeface="Lato" panose="020F0502020204030203" pitchFamily="34" charset="0"/>
              </a:rPr>
              <a:t> </a:t>
            </a:r>
            <a:br>
              <a:rPr lang="en-IN" sz="4000" dirty="0">
                <a:effectLst/>
                <a:latin typeface="Lato" panose="020F0502020204030203" pitchFamily="34" charset="0"/>
                <a:ea typeface="Lato" panose="020F0502020204030203" pitchFamily="34" charset="0"/>
                <a:cs typeface="Lato" panose="020F0502020204030203" pitchFamily="34" charset="0"/>
              </a:rPr>
            </a:br>
            <a:endParaRPr lang="en-IN" sz="40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68EFC854-3868-9480-8C34-463D50A56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855" y="1690688"/>
            <a:ext cx="5418290" cy="4427604"/>
          </a:xfrm>
          <a:prstGeom prst="rect">
            <a:avLst/>
          </a:prstGeom>
        </p:spPr>
      </p:pic>
    </p:spTree>
    <p:extLst>
      <p:ext uri="{BB962C8B-B14F-4D97-AF65-F5344CB8AC3E}">
        <p14:creationId xmlns:p14="http://schemas.microsoft.com/office/powerpoint/2010/main" val="375675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8579A-B7B5-CE32-0C81-05252996D60C}"/>
              </a:ext>
            </a:extLst>
          </p:cNvPr>
          <p:cNvSpPr txBox="1"/>
          <p:nvPr/>
        </p:nvSpPr>
        <p:spPr>
          <a:xfrm>
            <a:off x="3048000" y="2921168"/>
            <a:ext cx="6096000" cy="1015663"/>
          </a:xfrm>
          <a:prstGeom prst="rect">
            <a:avLst/>
          </a:prstGeom>
          <a:noFill/>
        </p:spPr>
        <p:txBody>
          <a:bodyPr wrap="square">
            <a:spAutoFit/>
          </a:bodyPr>
          <a:lstStyle/>
          <a:p>
            <a:pPr algn="ctr"/>
            <a:r>
              <a:rPr kumimoji="0" lang="en-US" sz="6000" b="1" i="0" u="none" strike="noStrike" kern="1200" cap="none" spc="0" normalizeH="0" baseline="0" noProof="0" dirty="0">
                <a:ln>
                  <a:noFill/>
                </a:ln>
                <a:solidFill>
                  <a:srgbClr val="464646"/>
                </a:solidFill>
                <a:effectLst>
                  <a:outerShdw blurRad="31750" dist="25400" dir="5400000" algn="tl" rotWithShape="0">
                    <a:srgbClr val="000000">
                      <a:alpha val="25000"/>
                    </a:srgbClr>
                  </a:outerShdw>
                </a:effectLst>
                <a:uLnTx/>
                <a:uFillTx/>
                <a:latin typeface="Constantia" panose="02030602050306030303" pitchFamily="18" charset="0"/>
                <a:ea typeface="+mj-ea"/>
                <a:cs typeface="+mj-cs"/>
              </a:rPr>
              <a:t>SCREENSHOTS</a:t>
            </a:r>
            <a:endParaRPr lang="en-IN" sz="6000" dirty="0">
              <a:latin typeface="Constantia" panose="02030602050306030303" pitchFamily="18" charset="0"/>
            </a:endParaRPr>
          </a:p>
        </p:txBody>
      </p:sp>
    </p:spTree>
    <p:extLst>
      <p:ext uri="{BB962C8B-B14F-4D97-AF65-F5344CB8AC3E}">
        <p14:creationId xmlns:p14="http://schemas.microsoft.com/office/powerpoint/2010/main" val="1071895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CA99EE-D411-AA02-66F4-4534BA4B460C}"/>
              </a:ext>
            </a:extLst>
          </p:cNvPr>
          <p:cNvPicPr>
            <a:picLocks noChangeAspect="1"/>
          </p:cNvPicPr>
          <p:nvPr/>
        </p:nvPicPr>
        <p:blipFill>
          <a:blip r:embed="rId2"/>
          <a:srcRect/>
          <a:stretch>
            <a:fillRect/>
          </a:stretch>
        </p:blipFill>
        <p:spPr bwMode="auto">
          <a:xfrm>
            <a:off x="1536700" y="914400"/>
            <a:ext cx="9194800" cy="4851400"/>
          </a:xfrm>
          <a:prstGeom prst="rect">
            <a:avLst/>
          </a:prstGeom>
          <a:noFill/>
          <a:ln w="9525">
            <a:noFill/>
            <a:miter lim="800000"/>
            <a:headEnd/>
            <a:tailEnd/>
          </a:ln>
        </p:spPr>
      </p:pic>
    </p:spTree>
    <p:extLst>
      <p:ext uri="{BB962C8B-B14F-4D97-AF65-F5344CB8AC3E}">
        <p14:creationId xmlns:p14="http://schemas.microsoft.com/office/powerpoint/2010/main" val="3767424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42416-746D-9914-34EE-08C0B8E2AEC0}"/>
              </a:ext>
            </a:extLst>
          </p:cNvPr>
          <p:cNvPicPr>
            <a:picLocks noChangeAspect="1"/>
          </p:cNvPicPr>
          <p:nvPr/>
        </p:nvPicPr>
        <p:blipFill>
          <a:blip r:embed="rId2"/>
          <a:srcRect/>
          <a:stretch>
            <a:fillRect/>
          </a:stretch>
        </p:blipFill>
        <p:spPr bwMode="auto">
          <a:xfrm>
            <a:off x="1346200" y="1003300"/>
            <a:ext cx="9467850" cy="4832350"/>
          </a:xfrm>
          <a:prstGeom prst="rect">
            <a:avLst/>
          </a:prstGeom>
          <a:noFill/>
          <a:ln w="9525">
            <a:noFill/>
            <a:miter lim="800000"/>
            <a:headEnd/>
            <a:tailEnd/>
          </a:ln>
        </p:spPr>
      </p:pic>
    </p:spTree>
    <p:extLst>
      <p:ext uri="{BB962C8B-B14F-4D97-AF65-F5344CB8AC3E}">
        <p14:creationId xmlns:p14="http://schemas.microsoft.com/office/powerpoint/2010/main" val="352153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F94D90-6B62-0962-DBC0-E047DC02DA11}"/>
              </a:ext>
            </a:extLst>
          </p:cNvPr>
          <p:cNvPicPr>
            <a:picLocks noChangeAspect="1"/>
          </p:cNvPicPr>
          <p:nvPr/>
        </p:nvPicPr>
        <p:blipFill>
          <a:blip r:embed="rId2"/>
          <a:srcRect/>
          <a:stretch>
            <a:fillRect/>
          </a:stretch>
        </p:blipFill>
        <p:spPr bwMode="auto">
          <a:xfrm>
            <a:off x="2108200" y="1168400"/>
            <a:ext cx="8248650" cy="4622800"/>
          </a:xfrm>
          <a:prstGeom prst="rect">
            <a:avLst/>
          </a:prstGeom>
          <a:noFill/>
          <a:ln w="9525">
            <a:noFill/>
            <a:miter lim="800000"/>
            <a:headEnd/>
            <a:tailEnd/>
          </a:ln>
        </p:spPr>
      </p:pic>
    </p:spTree>
    <p:extLst>
      <p:ext uri="{BB962C8B-B14F-4D97-AF65-F5344CB8AC3E}">
        <p14:creationId xmlns:p14="http://schemas.microsoft.com/office/powerpoint/2010/main" val="1684804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ACDE23-0D44-3C80-4276-9929554FEF57}"/>
              </a:ext>
            </a:extLst>
          </p:cNvPr>
          <p:cNvPicPr>
            <a:picLocks noChangeAspect="1"/>
          </p:cNvPicPr>
          <p:nvPr/>
        </p:nvPicPr>
        <p:blipFill>
          <a:blip r:embed="rId2"/>
          <a:srcRect/>
          <a:stretch>
            <a:fillRect/>
          </a:stretch>
        </p:blipFill>
        <p:spPr bwMode="auto">
          <a:xfrm>
            <a:off x="1866900" y="984250"/>
            <a:ext cx="8439150" cy="4673600"/>
          </a:xfrm>
          <a:prstGeom prst="rect">
            <a:avLst/>
          </a:prstGeom>
          <a:noFill/>
          <a:ln w="9525">
            <a:noFill/>
            <a:miter lim="800000"/>
            <a:headEnd/>
            <a:tailEnd/>
          </a:ln>
        </p:spPr>
      </p:pic>
    </p:spTree>
    <p:extLst>
      <p:ext uri="{BB962C8B-B14F-4D97-AF65-F5344CB8AC3E}">
        <p14:creationId xmlns:p14="http://schemas.microsoft.com/office/powerpoint/2010/main" val="2529046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DB613-F74C-6462-09E9-6FF142CECF84}"/>
              </a:ext>
            </a:extLst>
          </p:cNvPr>
          <p:cNvPicPr>
            <a:picLocks noChangeAspect="1"/>
          </p:cNvPicPr>
          <p:nvPr/>
        </p:nvPicPr>
        <p:blipFill>
          <a:blip r:embed="rId2"/>
          <a:srcRect/>
          <a:stretch>
            <a:fillRect/>
          </a:stretch>
        </p:blipFill>
        <p:spPr bwMode="auto">
          <a:xfrm>
            <a:off x="1508125" y="1073150"/>
            <a:ext cx="9175750" cy="4525010"/>
          </a:xfrm>
          <a:prstGeom prst="rect">
            <a:avLst/>
          </a:prstGeom>
          <a:noFill/>
          <a:ln w="9525">
            <a:noFill/>
            <a:miter lim="800000"/>
            <a:headEnd/>
            <a:tailEnd/>
          </a:ln>
        </p:spPr>
      </p:pic>
    </p:spTree>
    <p:extLst>
      <p:ext uri="{BB962C8B-B14F-4D97-AF65-F5344CB8AC3E}">
        <p14:creationId xmlns:p14="http://schemas.microsoft.com/office/powerpoint/2010/main" val="3988136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01DC2D-8866-1202-83D7-7BF93DCB1204}"/>
              </a:ext>
            </a:extLst>
          </p:cNvPr>
          <p:cNvPicPr>
            <a:picLocks noChangeAspect="1"/>
          </p:cNvPicPr>
          <p:nvPr/>
        </p:nvPicPr>
        <p:blipFill>
          <a:blip r:embed="rId2"/>
          <a:srcRect/>
          <a:stretch>
            <a:fillRect/>
          </a:stretch>
        </p:blipFill>
        <p:spPr bwMode="auto">
          <a:xfrm>
            <a:off x="1876425" y="927100"/>
            <a:ext cx="8439150" cy="5248275"/>
          </a:xfrm>
          <a:prstGeom prst="rect">
            <a:avLst/>
          </a:prstGeom>
          <a:noFill/>
          <a:ln w="9525">
            <a:noFill/>
            <a:miter lim="800000"/>
            <a:headEnd/>
            <a:tailEnd/>
          </a:ln>
        </p:spPr>
      </p:pic>
    </p:spTree>
    <p:extLst>
      <p:ext uri="{BB962C8B-B14F-4D97-AF65-F5344CB8AC3E}">
        <p14:creationId xmlns:p14="http://schemas.microsoft.com/office/powerpoint/2010/main" val="363224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2DDCA4-C504-9C13-EC31-A787E8543B5E}"/>
              </a:ext>
            </a:extLst>
          </p:cNvPr>
          <p:cNvPicPr>
            <a:picLocks noChangeAspect="1"/>
          </p:cNvPicPr>
          <p:nvPr/>
        </p:nvPicPr>
        <p:blipFill>
          <a:blip r:embed="rId2"/>
          <a:srcRect/>
          <a:stretch>
            <a:fillRect/>
          </a:stretch>
        </p:blipFill>
        <p:spPr bwMode="auto">
          <a:xfrm>
            <a:off x="1631950" y="781050"/>
            <a:ext cx="8782050" cy="5467350"/>
          </a:xfrm>
          <a:prstGeom prst="rect">
            <a:avLst/>
          </a:prstGeom>
          <a:noFill/>
          <a:ln w="9525">
            <a:noFill/>
            <a:miter lim="800000"/>
            <a:headEnd/>
            <a:tailEnd/>
          </a:ln>
        </p:spPr>
      </p:pic>
    </p:spTree>
    <p:extLst>
      <p:ext uri="{BB962C8B-B14F-4D97-AF65-F5344CB8AC3E}">
        <p14:creationId xmlns:p14="http://schemas.microsoft.com/office/powerpoint/2010/main" val="70071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AEB3FF-6117-871C-43B2-ECC7ED5124D8}"/>
              </a:ext>
            </a:extLst>
          </p:cNvPr>
          <p:cNvPicPr>
            <a:picLocks noChangeAspect="1"/>
          </p:cNvPicPr>
          <p:nvPr/>
        </p:nvPicPr>
        <p:blipFill>
          <a:blip r:embed="rId2"/>
          <a:srcRect/>
          <a:stretch>
            <a:fillRect/>
          </a:stretch>
        </p:blipFill>
        <p:spPr bwMode="auto">
          <a:xfrm>
            <a:off x="1581150" y="831850"/>
            <a:ext cx="8775700" cy="5206999"/>
          </a:xfrm>
          <a:prstGeom prst="rect">
            <a:avLst/>
          </a:prstGeom>
          <a:noFill/>
          <a:ln w="9525">
            <a:noFill/>
            <a:miter lim="800000"/>
            <a:headEnd/>
            <a:tailEnd/>
          </a:ln>
        </p:spPr>
      </p:pic>
    </p:spTree>
    <p:extLst>
      <p:ext uri="{BB962C8B-B14F-4D97-AF65-F5344CB8AC3E}">
        <p14:creationId xmlns:p14="http://schemas.microsoft.com/office/powerpoint/2010/main" val="133593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57A0-3533-C244-5487-2294F1359EAE}"/>
              </a:ext>
            </a:extLst>
          </p:cNvPr>
          <p:cNvSpPr>
            <a:spLocks noGrp="1"/>
          </p:cNvSpPr>
          <p:nvPr>
            <p:ph type="title"/>
          </p:nvPr>
        </p:nvSpPr>
        <p:spPr/>
        <p:txBody>
          <a:bodyPr>
            <a:normAutofit/>
          </a:bodyPr>
          <a:lstStyle/>
          <a:p>
            <a:r>
              <a:rPr lang="en-US" sz="4000" b="1" dirty="0">
                <a:latin typeface="Constantia" panose="02030602050306030303" pitchFamily="18" charset="0"/>
              </a:rPr>
              <a:t>Abstract</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99D54931-351A-E395-FD31-5452A1001994}"/>
              </a:ext>
            </a:extLst>
          </p:cNvPr>
          <p:cNvSpPr>
            <a:spLocks noGrp="1"/>
          </p:cNvSpPr>
          <p:nvPr>
            <p:ph idx="1"/>
          </p:nvPr>
        </p:nvSpPr>
        <p:spPr>
          <a:xfrm>
            <a:off x="838200" y="1825625"/>
            <a:ext cx="10515600" cy="4871010"/>
          </a:xfrm>
        </p:spPr>
        <p:txBody>
          <a:bodyPr>
            <a:normAutofit/>
          </a:bodyPr>
          <a:lstStyle/>
          <a:p>
            <a:pPr marL="281178" indent="-171450" algn="just">
              <a:lnSpc>
                <a:spcPct val="150000"/>
              </a:lnSpc>
              <a:spcBef>
                <a:spcPts val="400"/>
              </a:spcBef>
              <a:buClr>
                <a:srgbClr val="2DA2BF"/>
              </a:buClr>
              <a:buSzPct val="68000"/>
              <a:buFont typeface="Wingdings" panose="05000000000000000000" pitchFamily="2" charset="2"/>
              <a:buChar char="Ø"/>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Remote sensing targets include small and dense target forms, as well as complicated target backgrounds, as compared to natural images. </a:t>
            </a:r>
          </a:p>
          <a:p>
            <a:pPr marL="281178" marR="0" lvl="0" indent="-1714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As a consequence, detection accuracy is insufficient and the target location cannot be exactly discovered. We proposes a new algorithm called YOLO-extract for detecting aircraft objects in remote sensing images. </a:t>
            </a:r>
          </a:p>
          <a:p>
            <a:pPr marL="281178" marR="0" lvl="0" indent="-1714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The YOLO-extract algorithm is based on the YOLOv5 algorithm and optimizes its model structure to improve detection accuracy and identify target location accurately.</a:t>
            </a:r>
          </a:p>
          <a:p>
            <a:pPr marL="281178" marR="0" lvl="0" indent="-1714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The experimental results on the test data set show that compared with the YOLOv5 algorithm, the YOLO-extract algorithm has a faster convergence speed, reduces the calculation amount and the number of parameters, but increases the mAP and the detection speed by 3 times.</a:t>
            </a:r>
          </a:p>
        </p:txBody>
      </p:sp>
    </p:spTree>
    <p:extLst>
      <p:ext uri="{BB962C8B-B14F-4D97-AF65-F5344CB8AC3E}">
        <p14:creationId xmlns:p14="http://schemas.microsoft.com/office/powerpoint/2010/main" val="1950703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B4EB-EC4C-383B-903E-72C980A6E4DE}"/>
              </a:ext>
            </a:extLst>
          </p:cNvPr>
          <p:cNvSpPr>
            <a:spLocks noGrp="1"/>
          </p:cNvSpPr>
          <p:nvPr>
            <p:ph type="title"/>
          </p:nvPr>
        </p:nvSpPr>
        <p:spPr>
          <a:xfrm>
            <a:off x="488950" y="365125"/>
            <a:ext cx="10864850" cy="1019175"/>
          </a:xfrm>
        </p:spPr>
        <p:txBody>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Conclusion</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6F88CDEC-35AE-4BFD-CBD1-5B9C258D12F2}"/>
              </a:ext>
            </a:extLst>
          </p:cNvPr>
          <p:cNvSpPr>
            <a:spLocks noGrp="1"/>
          </p:cNvSpPr>
          <p:nvPr>
            <p:ph idx="1"/>
          </p:nvPr>
        </p:nvSpPr>
        <p:spPr>
          <a:xfrm>
            <a:off x="488950" y="1384300"/>
            <a:ext cx="11169650" cy="4997450"/>
          </a:xfrm>
        </p:spPr>
        <p:txBody>
          <a:bodyPr>
            <a:normAutofit fontScale="77500" lnSpcReduction="20000"/>
          </a:bodyPr>
          <a:lstStyle/>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23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In this work, We developed the YOLO-extract algorithm based on the YOLOv5 algorithm, which overcome the some of the shortcomings in an YOLOv5 model such as detection accuracy and speed are low, and it is easily affected by the background of the images. </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23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Based on the characteristics of aircraft targets on optical remote sensing images, We optimizes the structure of the yolov5 model, introduces dilated convolution to improve the feature extraction capability of the model for aircraft targets, and finally optimizes the convergence speed of the loss function plus block model, as well as improves the detection accuracy and detection speed of the model. </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23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Experiments show that the method in this work can greatly improve the ability to overcome the interference of factors such as aircraft attitude and complex background. </a:t>
            </a:r>
          </a:p>
          <a:p>
            <a:pPr marL="395478" marR="0" lvl="0" indent="-28575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lang="en-US" sz="2300" dirty="0">
                <a:solidFill>
                  <a:prstClr val="black"/>
                </a:solidFill>
                <a:latin typeface="Constantia" panose="02030602050306030303" pitchFamily="18" charset="0"/>
                <a:ea typeface="Lato" panose="020F0502020204030203" pitchFamily="34" charset="0"/>
                <a:cs typeface="Lato" panose="020F0502020204030203" pitchFamily="34" charset="0"/>
              </a:rPr>
              <a:t>I</a:t>
            </a:r>
            <a:r>
              <a:rPr kumimoji="0" lang="en-US" sz="23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t is difficult to extract different types of aircraft target features in remote sensing images, and there are few data sets for aircraft types, so the detection of aircraft types cannot be completed. In subsequent experiments, relatively clear remote sensing images can be selected to learn and detect different types of aircraft features.</a:t>
            </a:r>
          </a:p>
          <a:p>
            <a:endParaRPr lang="en-IN" dirty="0"/>
          </a:p>
        </p:txBody>
      </p:sp>
    </p:spTree>
    <p:extLst>
      <p:ext uri="{BB962C8B-B14F-4D97-AF65-F5344CB8AC3E}">
        <p14:creationId xmlns:p14="http://schemas.microsoft.com/office/powerpoint/2010/main" val="1861034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FB34-B81F-44D9-ED40-14140A74EF6B}"/>
              </a:ext>
            </a:extLst>
          </p:cNvPr>
          <p:cNvSpPr>
            <a:spLocks noGrp="1"/>
          </p:cNvSpPr>
          <p:nvPr>
            <p:ph type="title"/>
          </p:nvPr>
        </p:nvSpPr>
        <p:spPr/>
        <p:txBody>
          <a:bodyPr>
            <a:normAutofit/>
          </a:bodyPr>
          <a:lstStyle/>
          <a:p>
            <a:r>
              <a:rPr lang="en-US" sz="4000" b="1" dirty="0">
                <a:latin typeface="Constantia" panose="02030602050306030303" pitchFamily="18" charset="0"/>
              </a:rPr>
              <a:t>References</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11789303-BBEB-BCB9-2031-EA6C8B1F5AF5}"/>
              </a:ext>
            </a:extLst>
          </p:cNvPr>
          <p:cNvSpPr>
            <a:spLocks noGrp="1"/>
          </p:cNvSpPr>
          <p:nvPr>
            <p:ph idx="1"/>
          </p:nvPr>
        </p:nvSpPr>
        <p:spPr>
          <a:xfrm>
            <a:off x="838200" y="1583578"/>
            <a:ext cx="10515600" cy="5166846"/>
          </a:xfrm>
        </p:spPr>
        <p:txBody>
          <a:bodyPr>
            <a:normAutofit fontScale="92500"/>
          </a:bodyPr>
          <a:lstStyle/>
          <a:p>
            <a:pPr>
              <a:lnSpc>
                <a:spcPct val="150000"/>
              </a:lnSpc>
            </a:pPr>
            <a:r>
              <a:rPr lang="en-US" sz="1800" dirty="0">
                <a:latin typeface="Constantia" panose="02030602050306030303" pitchFamily="18" charset="0"/>
              </a:rPr>
              <a:t>C. Cao, J. Wu, X. Zeng, Z. Feng, T. Wang, X. Yan, Z. Wu, Q. Wu, and Z. Huang, ‘‘Research on airplane and ship detection of aerial remote sensing images based on convolutional neural network,’’ Sensors, vol. 20, no. 17, p. 4696, Aug. 2020. </a:t>
            </a:r>
          </a:p>
          <a:p>
            <a:pPr>
              <a:lnSpc>
                <a:spcPct val="150000"/>
              </a:lnSpc>
            </a:pPr>
            <a:r>
              <a:rPr lang="en-US" sz="1800" dirty="0">
                <a:latin typeface="Constantia" panose="02030602050306030303" pitchFamily="18" charset="0"/>
              </a:rPr>
              <a:t>C. Cao, J. Wu, X. Zeng, Z. Feng, T. Wang, X. Yan, Z. Wu, Q. Wu, and Z. Huang, ‘‘Research on airplane and ship detection of aerial remote sensing images based on convolutional neural network,’’ Sensors, vol. 20, no. 17, p. 4696, Aug. 2020</a:t>
            </a:r>
            <a:r>
              <a:rPr lang="en-US" sz="2800" dirty="0"/>
              <a:t>. </a:t>
            </a:r>
          </a:p>
          <a:p>
            <a:pPr algn="just">
              <a:lnSpc>
                <a:spcPct val="150000"/>
              </a:lnSpc>
            </a:pPr>
            <a:r>
              <a:rPr lang="en-US" sz="1900" dirty="0">
                <a:latin typeface="Constantia" panose="02030602050306030303" pitchFamily="18" charset="0"/>
              </a:rPr>
              <a:t>F. Yu and V. Koltun, ‘‘Multi-scale context aggregation by dilated convolutions,’’ 2015, arXiv:1511.07122.</a:t>
            </a:r>
          </a:p>
          <a:p>
            <a:pPr algn="just">
              <a:lnSpc>
                <a:spcPct val="150000"/>
              </a:lnSpc>
            </a:pPr>
            <a:r>
              <a:rPr lang="en-US" sz="1900" dirty="0">
                <a:latin typeface="Constantia" panose="02030602050306030303" pitchFamily="18" charset="0"/>
              </a:rPr>
              <a:t>R. Girshick, ‘‘Fast R-CNN,’’ in Proc. IEEE Int. Conf. Comput. Vis. (ICCV), Dec. 2015, pp. 1440–1448. </a:t>
            </a:r>
          </a:p>
          <a:p>
            <a:pPr algn="just">
              <a:lnSpc>
                <a:spcPct val="150000"/>
              </a:lnSpc>
            </a:pPr>
            <a:r>
              <a:rPr lang="en-US" sz="1900" dirty="0">
                <a:latin typeface="Constantia" panose="02030602050306030303" pitchFamily="18" charset="0"/>
              </a:rPr>
              <a:t>S. Ren, K. He, R. Girshick, and J. Sun, ‘‘Faster R-CNN: Towards real-time object detection with region proposal networks,’’ in Proc. Adv. Neural Inf. Process. Syst., vol. 28, 2015, pp. 1–15. </a:t>
            </a:r>
          </a:p>
          <a:p>
            <a:endParaRPr lang="en-US" sz="2800" dirty="0"/>
          </a:p>
          <a:p>
            <a:endParaRPr lang="en-IN" dirty="0"/>
          </a:p>
        </p:txBody>
      </p:sp>
    </p:spTree>
    <p:extLst>
      <p:ext uri="{BB962C8B-B14F-4D97-AF65-F5344CB8AC3E}">
        <p14:creationId xmlns:p14="http://schemas.microsoft.com/office/powerpoint/2010/main" val="145320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2486-B854-996F-0553-33319131D5B8}"/>
              </a:ext>
            </a:extLst>
          </p:cNvPr>
          <p:cNvSpPr>
            <a:spLocks noGrp="1"/>
          </p:cNvSpPr>
          <p:nvPr>
            <p:ph type="title"/>
          </p:nvPr>
        </p:nvSpPr>
        <p:spPr/>
        <p:txBody>
          <a:bodyPr>
            <a:normAutofit/>
          </a:bodyPr>
          <a:lstStyle/>
          <a:p>
            <a:r>
              <a:rPr lang="en-US" sz="4000" b="1" dirty="0">
                <a:latin typeface="Constantia" panose="02030602050306030303" pitchFamily="18" charset="0"/>
              </a:rPr>
              <a:t>Existing System</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82E271F0-514D-391E-0DA5-E6E9118F3F8D}"/>
              </a:ext>
            </a:extLst>
          </p:cNvPr>
          <p:cNvSpPr>
            <a:spLocks noGrp="1"/>
          </p:cNvSpPr>
          <p:nvPr>
            <p:ph idx="1"/>
          </p:nvPr>
        </p:nvSpPr>
        <p:spPr/>
        <p:txBody>
          <a:bodyPr>
            <a:normAutofit/>
          </a:bodyPr>
          <a:lstStyle/>
          <a:p>
            <a:pPr algn="just">
              <a:lnSpc>
                <a:spcPct val="150000"/>
              </a:lnSpc>
            </a:pPr>
            <a:r>
              <a:rPr lang="en-US" sz="1800" dirty="0">
                <a:latin typeface="Constantia" panose="02030602050306030303" pitchFamily="18" charset="0"/>
              </a:rPr>
              <a:t>In previous studies they introduced  a new model for detecting remote sensing targets at different scales. The model is based on You Only Look Once (YOLO)-V3 and uses DenseNet (Densely Connected Network) to enhance feature extraction capability. </a:t>
            </a:r>
          </a:p>
          <a:p>
            <a:pPr algn="just">
              <a:lnSpc>
                <a:spcPct val="150000"/>
              </a:lnSpc>
            </a:pPr>
            <a:r>
              <a:rPr lang="en-US" sz="1800" dirty="0">
                <a:latin typeface="Constantia" panose="02030602050306030303" pitchFamily="18" charset="0"/>
              </a:rPr>
              <a:t>The detection scales were increased to four based on the original YOLO-V3. The experiment are performed on RSOD (Remote Sensing Object Detection) dataset and UCS-AOD (Dataset of Object Detection in Aerial Images) datasets.</a:t>
            </a:r>
          </a:p>
          <a:p>
            <a:pPr algn="just">
              <a:lnSpc>
                <a:spcPct val="150000"/>
              </a:lnSpc>
            </a:pPr>
            <a:r>
              <a:rPr lang="en-US" sz="1800" dirty="0">
                <a:latin typeface="Constantia" panose="02030602050306030303" pitchFamily="18" charset="0"/>
              </a:rPr>
              <a:t>In another study they introduced the YOLOv5, the smooth Kullback-Leibler divergence loss function was used to replace the cross entropy loss function, and the CS and Glass module was designed to replace the residual module.</a:t>
            </a:r>
            <a:endParaRPr lang="en-IN" sz="1800" dirty="0">
              <a:latin typeface="Constantia" panose="02030602050306030303" pitchFamily="18" charset="0"/>
            </a:endParaRPr>
          </a:p>
        </p:txBody>
      </p:sp>
    </p:spTree>
    <p:extLst>
      <p:ext uri="{BB962C8B-B14F-4D97-AF65-F5344CB8AC3E}">
        <p14:creationId xmlns:p14="http://schemas.microsoft.com/office/powerpoint/2010/main" val="414314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F20D2-DCE2-8900-641B-A67DA58D262B}"/>
              </a:ext>
            </a:extLst>
          </p:cNvPr>
          <p:cNvSpPr>
            <a:spLocks noGrp="1"/>
          </p:cNvSpPr>
          <p:nvPr>
            <p:ph type="title"/>
          </p:nvPr>
        </p:nvSpPr>
        <p:spPr/>
        <p:txBody>
          <a:bodyPr>
            <a:normAutofit/>
          </a:bodyPr>
          <a:lstStyle/>
          <a:p>
            <a:r>
              <a:rPr lang="en-US" sz="4000" b="1" dirty="0">
                <a:latin typeface="Constantia" panose="02030602050306030303" pitchFamily="18" charset="0"/>
              </a:rPr>
              <a:t>Disadvantages Of Existing System</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87EB4D8E-AC87-324A-2407-DAB2ACD9E664}"/>
              </a:ext>
            </a:extLst>
          </p:cNvPr>
          <p:cNvSpPr>
            <a:spLocks noGrp="1"/>
          </p:cNvSpPr>
          <p:nvPr>
            <p:ph idx="1"/>
          </p:nvPr>
        </p:nvSpPr>
        <p:spPr>
          <a:xfrm>
            <a:off x="838200" y="1825625"/>
            <a:ext cx="10515600" cy="4667250"/>
          </a:xfrm>
        </p:spPr>
        <p:txBody>
          <a:bodyPr>
            <a:normAutofit lnSpcReduction="10000"/>
          </a:bodyPr>
          <a:lstStyle/>
          <a:p>
            <a:pPr algn="just">
              <a:lnSpc>
                <a:spcPct val="160000"/>
              </a:lnSpc>
            </a:pPr>
            <a:r>
              <a:rPr lang="en-US" sz="1800" dirty="0">
                <a:latin typeface="Constantia" panose="02030602050306030303" pitchFamily="18" charset="0"/>
                <a:cs typeface="Times New Roman" panose="02020603050405020304" pitchFamily="18" charset="0"/>
              </a:rPr>
              <a:t>Compared with natural images, remote sensing targets have small and dense target shapes as well as complex target backgrounds. </a:t>
            </a:r>
          </a:p>
          <a:p>
            <a:pPr algn="just">
              <a:lnSpc>
                <a:spcPct val="150000"/>
              </a:lnSpc>
            </a:pPr>
            <a:r>
              <a:rPr lang="en-US" sz="1800" dirty="0">
                <a:latin typeface="Constantia" panose="02030602050306030303" pitchFamily="18" charset="0"/>
                <a:cs typeface="Times New Roman" panose="02020603050405020304" pitchFamily="18" charset="0"/>
              </a:rPr>
              <a:t>As a result, insufficient detection accuracy and target location cannot be accurately identified.</a:t>
            </a:r>
          </a:p>
          <a:p>
            <a:pPr algn="just">
              <a:lnSpc>
                <a:spcPct val="150000"/>
              </a:lnSpc>
            </a:pPr>
            <a:r>
              <a:rPr lang="en-US" sz="1800" dirty="0">
                <a:latin typeface="Constantia" panose="02030602050306030303" pitchFamily="18" charset="0"/>
                <a:cs typeface="Times New Roman" panose="02020603050405020304" pitchFamily="18" charset="0"/>
              </a:rPr>
              <a:t>YOLO-V3 with DenseNet may not have incorporated the latest advancements or updates made to the YOLOv3 model, as it seems to be a previous iteration of the YOLO model.</a:t>
            </a:r>
          </a:p>
          <a:p>
            <a:pPr algn="just">
              <a:lnSpc>
                <a:spcPct val="150000"/>
              </a:lnSpc>
            </a:pPr>
            <a:r>
              <a:rPr lang="en-US" sz="1800" dirty="0">
                <a:latin typeface="Constantia" panose="02030602050306030303" pitchFamily="18" charset="0"/>
                <a:cs typeface="Times New Roman" panose="02020603050405020304" pitchFamily="18" charset="0"/>
              </a:rPr>
              <a:t>YOLOv5's feature extraction might be limited in capturing complex patterns in remote sensing images.</a:t>
            </a:r>
          </a:p>
          <a:p>
            <a:pPr algn="just">
              <a:lnSpc>
                <a:spcPct val="150000"/>
              </a:lnSpc>
            </a:pPr>
            <a:r>
              <a:rPr lang="en-US" sz="1800" dirty="0">
                <a:latin typeface="Constantia" panose="02030602050306030303" pitchFamily="18" charset="0"/>
                <a:cs typeface="Times New Roman" panose="02020603050405020304" pitchFamily="18" charset="0"/>
              </a:rPr>
              <a:t>YOLOv5 might not utilize the Coordinate Attention mechanism,which might result in less precise focus on important spatial locations in the input images, affecting target localization accuracy.</a:t>
            </a:r>
            <a:endParaRPr lang="en-IN" sz="1800" dirty="0">
              <a:latin typeface="Constantia" panose="02030602050306030303" pitchFamily="18" charset="0"/>
              <a:cs typeface="Times New Roman" panose="02020603050405020304" pitchFamily="18" charset="0"/>
            </a:endParaRPr>
          </a:p>
          <a:p>
            <a:pPr algn="just">
              <a:lnSpc>
                <a:spcPct val="150000"/>
              </a:lnSpc>
            </a:pPr>
            <a:r>
              <a:rPr lang="en-US" sz="1800" dirty="0">
                <a:latin typeface="Constantia" panose="02030602050306030303" pitchFamily="18" charset="0"/>
                <a:cs typeface="Times New Roman" panose="02020603050405020304" pitchFamily="18" charset="0"/>
              </a:rPr>
              <a:t>Although YOLOv5 introduces the smooth Kullback-Leibler divergence loss function to replace the cross-entropy loss, it might not be as effective in bounding box regression.</a:t>
            </a:r>
          </a:p>
          <a:p>
            <a:endParaRPr lang="en-US" sz="1800" dirty="0">
              <a:latin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7615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D0AF-5AC8-216B-5EE8-53ECACF624E6}"/>
              </a:ext>
            </a:extLst>
          </p:cNvPr>
          <p:cNvSpPr>
            <a:spLocks noGrp="1"/>
          </p:cNvSpPr>
          <p:nvPr>
            <p:ph type="title"/>
          </p:nvPr>
        </p:nvSpPr>
        <p:spPr/>
        <p:txBody>
          <a:bodyPr>
            <a:normAutofit/>
          </a:bodyPr>
          <a:lstStyle/>
          <a:p>
            <a:r>
              <a:rPr lang="en-US" sz="4000" b="1" dirty="0">
                <a:latin typeface="Constantia" panose="02030602050306030303" pitchFamily="18" charset="0"/>
              </a:rPr>
              <a:t>Proposed System</a:t>
            </a:r>
            <a:endParaRPr lang="en-IN" sz="4000" b="1" dirty="0">
              <a:latin typeface="Constantia" panose="02030602050306030303" pitchFamily="18" charset="0"/>
            </a:endParaRPr>
          </a:p>
        </p:txBody>
      </p:sp>
      <p:sp>
        <p:nvSpPr>
          <p:cNvPr id="3" name="Content Placeholder 2">
            <a:extLst>
              <a:ext uri="{FF2B5EF4-FFF2-40B4-BE49-F238E27FC236}">
                <a16:creationId xmlns:a16="http://schemas.microsoft.com/office/drawing/2014/main" id="{50838F66-2A18-A982-6B62-CBB56CA57D94}"/>
              </a:ext>
            </a:extLst>
          </p:cNvPr>
          <p:cNvSpPr>
            <a:spLocks noGrp="1"/>
          </p:cNvSpPr>
          <p:nvPr>
            <p:ph idx="1"/>
          </p:nvPr>
        </p:nvSpPr>
        <p:spPr>
          <a:xfrm>
            <a:off x="838200" y="1825625"/>
            <a:ext cx="10515600" cy="4584700"/>
          </a:xfrm>
        </p:spPr>
        <p:txBody>
          <a:bodyPr>
            <a:normAutofit/>
          </a:bodyPr>
          <a:lstStyle/>
          <a:p>
            <a:pPr algn="just">
              <a:lnSpc>
                <a:spcPct val="150000"/>
              </a:lnSpc>
            </a:pPr>
            <a:r>
              <a:rPr lang="en-US" sz="1800" dirty="0">
                <a:latin typeface="Constantia" panose="02030602050306030303" pitchFamily="18" charset="0"/>
              </a:rPr>
              <a:t>We propose a new algorithm called YOLO – extract for detecting aircraft objects in remote sensing images based on YOLOv5 Algorithm.</a:t>
            </a:r>
          </a:p>
          <a:p>
            <a:pPr algn="just">
              <a:lnSpc>
                <a:spcPct val="150000"/>
              </a:lnSpc>
            </a:pPr>
            <a:r>
              <a:rPr lang="en-US" sz="1800" dirty="0">
                <a:latin typeface="Constantia" panose="02030602050306030303" pitchFamily="18" charset="0"/>
              </a:rPr>
              <a:t>The YOLO – extract algorithm is based upon the YOLOv5 algorithm and optimizes its model structure to improve detection accuracy and identify the target location accurately</a:t>
            </a:r>
            <a:r>
              <a:rPr lang="en-IN" sz="1800" dirty="0">
                <a:latin typeface="Constantia" panose="02030602050306030303" pitchFamily="18" charset="0"/>
              </a:rPr>
              <a:t>.</a:t>
            </a:r>
          </a:p>
          <a:p>
            <a:pPr algn="just">
              <a:lnSpc>
                <a:spcPct val="150000"/>
              </a:lnSpc>
            </a:pPr>
            <a:r>
              <a:rPr lang="en-IN" sz="1800" dirty="0">
                <a:latin typeface="Constantia" panose="02030602050306030303" pitchFamily="18" charset="0"/>
              </a:rPr>
              <a:t>The algorithm integrates a new feature extractor with stronger feature extraction ability into the network and borrows the idea of residual network to integrate coordination attention mechanism into the network.</a:t>
            </a:r>
          </a:p>
          <a:p>
            <a:pPr algn="just">
              <a:lnSpc>
                <a:spcPct val="150000"/>
              </a:lnSpc>
            </a:pPr>
            <a:r>
              <a:rPr lang="en-IN" sz="1800" dirty="0">
                <a:latin typeface="Constantia" panose="02030602050306030303" pitchFamily="18" charset="0"/>
              </a:rPr>
              <a:t>The mixed dilated convolution is combined with the redesigned residual structure to enhance the feature and location information extraction ability of the shallow layer of the model and optimize the feature extraction </a:t>
            </a:r>
            <a:endParaRPr lang="en-US" sz="1800" dirty="0">
              <a:latin typeface="Constantia" panose="02030602050306030303" pitchFamily="18" charset="0"/>
            </a:endParaRPr>
          </a:p>
        </p:txBody>
      </p:sp>
    </p:spTree>
    <p:extLst>
      <p:ext uri="{BB962C8B-B14F-4D97-AF65-F5344CB8AC3E}">
        <p14:creationId xmlns:p14="http://schemas.microsoft.com/office/powerpoint/2010/main" val="71214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B80B-CF3D-D233-3F1B-3D3AC3989E40}"/>
              </a:ext>
            </a:extLst>
          </p:cNvPr>
          <p:cNvSpPr>
            <a:spLocks noGrp="1"/>
          </p:cNvSpPr>
          <p:nvPr>
            <p:ph type="title"/>
          </p:nvPr>
        </p:nvSpPr>
        <p:spPr/>
        <p:txBody>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Advantages of the Proposed Model</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396EA9F6-1CF4-F3BA-251C-A1F8B6AE08DC}"/>
              </a:ext>
            </a:extLst>
          </p:cNvPr>
          <p:cNvSpPr>
            <a:spLocks noGrp="1"/>
          </p:cNvSpPr>
          <p:nvPr>
            <p:ph idx="1"/>
          </p:nvPr>
        </p:nvSpPr>
        <p:spPr/>
        <p:txBody>
          <a:bodyPr>
            <a:normAutofit/>
          </a:bodyPr>
          <a:lstStyle/>
          <a:p>
            <a:pPr marL="395478" marR="0" lvl="0" indent="-285750" algn="just" defTabSz="914400" rtl="0" eaLnBrk="1" fontAlgn="auto" latinLnBrk="0" hangingPunct="1">
              <a:lnSpc>
                <a:spcPct val="16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YOLO-extract optimizes the model structure of YOLOv5, which can lead to improved detection accuracy. The modifications made in YOLO-extract may enhance the overall performance of the model compared to the existing work.</a:t>
            </a:r>
          </a:p>
          <a:p>
            <a:pPr marL="395478" marR="0" lvl="0" indent="-285750" algn="just" defTabSz="914400" rtl="0" eaLnBrk="1" fontAlgn="auto" latinLnBrk="0" hangingPunct="1">
              <a:lnSpc>
                <a:spcPct val="16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YOLO-extract integrates a new feature extractor with stronger feature extraction capabilities. This enhancement can better capture complex patterns and characteristics of remote sensing images, making the model more effective in detecting aircraft objects.</a:t>
            </a:r>
          </a:p>
          <a:p>
            <a:pPr marL="395478" marR="0" lvl="0" indent="-285750" algn="just" defTabSz="914400" rtl="0" eaLnBrk="1" fontAlgn="auto" latinLnBrk="0" hangingPunct="1">
              <a:lnSpc>
                <a:spcPct val="160000"/>
              </a:lnSpc>
              <a:spcBef>
                <a:spcPts val="400"/>
              </a:spcBef>
              <a:spcAft>
                <a:spcPts val="0"/>
              </a:spcAft>
              <a:buClr>
                <a:srgbClr val="2DA2BF"/>
              </a:buClr>
              <a:buSzPct val="68000"/>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By incorporating the Coordinate Attention mechanism into the network, YOLO-extract can better focus on important spatial locations in the input images, helping to improve the precision and accuracy of target location.</a:t>
            </a:r>
          </a:p>
        </p:txBody>
      </p:sp>
    </p:spTree>
    <p:extLst>
      <p:ext uri="{BB962C8B-B14F-4D97-AF65-F5344CB8AC3E}">
        <p14:creationId xmlns:p14="http://schemas.microsoft.com/office/powerpoint/2010/main" val="256485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9529-49B6-F96E-0501-0326D15B68E8}"/>
              </a:ext>
            </a:extLst>
          </p:cNvPr>
          <p:cNvSpPr>
            <a:spLocks noGrp="1"/>
          </p:cNvSpPr>
          <p:nvPr>
            <p:ph type="title"/>
          </p:nvPr>
        </p:nvSpPr>
        <p:spPr/>
        <p:txBody>
          <a:bodyPr>
            <a:normAutofit/>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System Requirements</a:t>
            </a:r>
            <a:endParaRPr lang="en-IN" sz="40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FB04F807-A5B8-F097-FEEC-3AD550739E32}"/>
              </a:ext>
            </a:extLst>
          </p:cNvPr>
          <p:cNvSpPr>
            <a:spLocks noGrp="1"/>
          </p:cNvSpPr>
          <p:nvPr>
            <p:ph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Software Requirements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4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endParaRP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Software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Anaconda</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Primary Language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Python</a:t>
            </a:r>
          </a:p>
          <a:p>
            <a:pPr marL="452628" indent="-342900" algn="just">
              <a:lnSpc>
                <a:spcPct val="150000"/>
              </a:lnSpc>
              <a:spcBef>
                <a:spcPts val="400"/>
              </a:spcBef>
              <a:buClr>
                <a:srgbClr val="2DA2BF"/>
              </a:buClr>
              <a:buSzPct val="68000"/>
              <a:buFont typeface="Wingdings" panose="05000000000000000000" pitchFamily="2" charset="2"/>
              <a:buChar char="Ø"/>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Frontend Framework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Flask</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Back-end Framework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Jupyter Notebook</a:t>
            </a:r>
          </a:p>
          <a:p>
            <a:pPr marL="452628" indent="-342900" algn="just">
              <a:lnSpc>
                <a:spcPct val="150000"/>
              </a:lnSpc>
              <a:spcBef>
                <a:spcPts val="400"/>
              </a:spcBef>
              <a:buClr>
                <a:srgbClr val="2DA2BF"/>
              </a:buClr>
              <a:buSzPct val="68000"/>
              <a:buFont typeface="Wingdings" panose="05000000000000000000" pitchFamily="2" charset="2"/>
              <a:buChar char="Ø"/>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Database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Sqlite3</a:t>
            </a:r>
          </a:p>
          <a:p>
            <a:pPr marL="452628" marR="0" lvl="0" indent="-342900" algn="just" defTabSz="914400" rtl="0" eaLnBrk="1" fontAlgn="auto" latinLnBrk="0" hangingPunct="1">
              <a:lnSpc>
                <a:spcPct val="150000"/>
              </a:lnSpc>
              <a:spcBef>
                <a:spcPts val="400"/>
              </a:spcBef>
              <a:spcAft>
                <a:spcPts val="0"/>
              </a:spcAft>
              <a:buClr>
                <a:srgbClr val="2DA2BF"/>
              </a:buClr>
              <a:buSzPct val="68000"/>
              <a:buFont typeface="Wingdings" panose="05000000000000000000" pitchFamily="2" charset="2"/>
              <a:buChar char="Ø"/>
              <a:tabLst/>
              <a:defRPr/>
            </a:pPr>
            <a:r>
              <a:rPr kumimoji="0" lang="en-US" sz="18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Front-End Technologies : </a:t>
            </a:r>
            <a:r>
              <a:rPr kumimoji="0" lang="en-US" sz="1800" b="0"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HTML, CSS, JavaScript and Bootstrap4</a:t>
            </a:r>
          </a:p>
          <a:p>
            <a:endParaRPr lang="en-IN" dirty="0"/>
          </a:p>
        </p:txBody>
      </p:sp>
      <p:sp>
        <p:nvSpPr>
          <p:cNvPr id="4" name="Text Placeholder 4">
            <a:extLst>
              <a:ext uri="{FF2B5EF4-FFF2-40B4-BE49-F238E27FC236}">
                <a16:creationId xmlns:a16="http://schemas.microsoft.com/office/drawing/2014/main" id="{ABFFE73B-4CB7-E5E1-9B97-BE81BDEE1C0A}"/>
              </a:ext>
            </a:extLst>
          </p:cNvPr>
          <p:cNvSpPr txBox="1">
            <a:spLocks/>
          </p:cNvSpPr>
          <p:nvPr/>
        </p:nvSpPr>
        <p:spPr>
          <a:xfrm>
            <a:off x="6146800" y="1825625"/>
            <a:ext cx="5208588" cy="4822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400" b="1" dirty="0">
              <a:latin typeface="Lato" panose="020F0502020204030203" pitchFamily="34" charset="0"/>
              <a:ea typeface="Lato" panose="020F0502020204030203" pitchFamily="34" charset="0"/>
              <a:cs typeface="Lato" panose="020F0502020204030203" pitchFamily="34" charset="0"/>
            </a:endParaRPr>
          </a:p>
        </p:txBody>
      </p:sp>
      <p:sp>
        <p:nvSpPr>
          <p:cNvPr id="5" name="Content Placeholder 2">
            <a:extLst>
              <a:ext uri="{FF2B5EF4-FFF2-40B4-BE49-F238E27FC236}">
                <a16:creationId xmlns:a16="http://schemas.microsoft.com/office/drawing/2014/main" id="{8BDE8705-6D21-78A2-34A7-1BA5CF782132}"/>
              </a:ext>
            </a:extLst>
          </p:cNvPr>
          <p:cNvSpPr txBox="1">
            <a:spLocks/>
          </p:cNvSpPr>
          <p:nvPr/>
        </p:nvSpPr>
        <p:spPr>
          <a:xfrm>
            <a:off x="7277100" y="1825625"/>
            <a:ext cx="4705350" cy="28829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r>
              <a:rPr lang="en-US" sz="2600" b="1" dirty="0">
                <a:solidFill>
                  <a:prstClr val="black"/>
                </a:solidFill>
                <a:latin typeface="Constantia" panose="02030602050306030303" pitchFamily="18" charset="0"/>
                <a:ea typeface="Lato" panose="020F0502020204030203" pitchFamily="34" charset="0"/>
                <a:cs typeface="Lato" panose="020F0502020204030203" pitchFamily="34" charset="0"/>
              </a:rPr>
              <a:t>Hardware Requirements</a:t>
            </a:r>
          </a:p>
          <a:p>
            <a:pPr marL="0" indent="0">
              <a:lnSpc>
                <a:spcPct val="100000"/>
              </a:lnSpc>
              <a:spcBef>
                <a:spcPts val="0"/>
              </a:spcBef>
              <a:buFontTx/>
              <a:buNone/>
              <a:defRPr/>
            </a:pPr>
            <a:endParaRPr lang="en-IN" sz="3200" b="1" dirty="0">
              <a:solidFill>
                <a:prstClr val="black"/>
              </a:solidFill>
              <a:latin typeface="Constantia" panose="02030602050306030303" pitchFamily="18" charset="0"/>
              <a:ea typeface="Lato" panose="020F0502020204030203" pitchFamily="34" charset="0"/>
              <a:cs typeface="Lato" panose="020F0502020204030203" pitchFamily="34" charset="0"/>
            </a:endParaRPr>
          </a:p>
          <a:p>
            <a:pPr marL="452628" indent="-342900" algn="just">
              <a:lnSpc>
                <a:spcPct val="150000"/>
              </a:lnSpc>
              <a:spcBef>
                <a:spcPts val="0"/>
              </a:spcBef>
              <a:buClr>
                <a:srgbClr val="2DA2BF"/>
              </a:buClr>
              <a:buSzPct val="68000"/>
              <a:buFont typeface="Wingdings" panose="05000000000000000000" pitchFamily="2" charset="2"/>
              <a:buChar char="Ø"/>
              <a:defRPr/>
            </a:pPr>
            <a:r>
              <a:rPr lang="en-US" sz="2100" b="1" dirty="0">
                <a:solidFill>
                  <a:prstClr val="black"/>
                </a:solidFill>
                <a:latin typeface="Constantia" panose="02030602050306030303" pitchFamily="18" charset="0"/>
                <a:ea typeface="Lato" panose="020F0502020204030203" pitchFamily="34" charset="0"/>
                <a:cs typeface="Lato" panose="020F0502020204030203" pitchFamily="34" charset="0"/>
              </a:rPr>
              <a:t>Operating System : </a:t>
            </a:r>
            <a:r>
              <a:rPr lang="en-US" sz="2100" dirty="0">
                <a:solidFill>
                  <a:prstClr val="black"/>
                </a:solidFill>
                <a:latin typeface="Constantia" panose="02030602050306030303" pitchFamily="18" charset="0"/>
                <a:ea typeface="Lato" panose="020F0502020204030203" pitchFamily="34" charset="0"/>
                <a:cs typeface="Lato" panose="020F0502020204030203" pitchFamily="34" charset="0"/>
              </a:rPr>
              <a:t>Windows Only</a:t>
            </a:r>
          </a:p>
          <a:p>
            <a:pPr marL="452628" indent="-342900" algn="just">
              <a:lnSpc>
                <a:spcPct val="150000"/>
              </a:lnSpc>
              <a:spcBef>
                <a:spcPts val="0"/>
              </a:spcBef>
              <a:buClr>
                <a:srgbClr val="2DA2BF"/>
              </a:buClr>
              <a:buSzPct val="68000"/>
              <a:buFont typeface="Wingdings" panose="05000000000000000000" pitchFamily="2" charset="2"/>
              <a:buChar char="Ø"/>
              <a:defRPr/>
            </a:pPr>
            <a:r>
              <a:rPr lang="en-US" sz="2100" b="1" dirty="0">
                <a:solidFill>
                  <a:prstClr val="black"/>
                </a:solidFill>
                <a:latin typeface="Constantia" panose="02030602050306030303" pitchFamily="18" charset="0"/>
                <a:ea typeface="Lato" panose="020F0502020204030203" pitchFamily="34" charset="0"/>
                <a:cs typeface="Lato" panose="020F0502020204030203" pitchFamily="34" charset="0"/>
              </a:rPr>
              <a:t>Processor : </a:t>
            </a:r>
            <a:r>
              <a:rPr lang="en-US" sz="2100" dirty="0">
                <a:solidFill>
                  <a:prstClr val="black"/>
                </a:solidFill>
                <a:latin typeface="Constantia" panose="02030602050306030303" pitchFamily="18" charset="0"/>
                <a:ea typeface="Lato" panose="020F0502020204030203" pitchFamily="34" charset="0"/>
                <a:cs typeface="Lato" panose="020F0502020204030203" pitchFamily="34" charset="0"/>
              </a:rPr>
              <a:t>i5 and above</a:t>
            </a:r>
          </a:p>
          <a:p>
            <a:pPr marL="452628" indent="-342900" algn="just">
              <a:lnSpc>
                <a:spcPct val="150000"/>
              </a:lnSpc>
              <a:spcBef>
                <a:spcPts val="0"/>
              </a:spcBef>
              <a:buClr>
                <a:srgbClr val="2DA2BF"/>
              </a:buClr>
              <a:buSzPct val="68000"/>
              <a:buFont typeface="Wingdings" panose="05000000000000000000" pitchFamily="2" charset="2"/>
              <a:buChar char="Ø"/>
              <a:defRPr/>
            </a:pPr>
            <a:r>
              <a:rPr lang="en-US" sz="2100" b="1" dirty="0">
                <a:solidFill>
                  <a:prstClr val="black"/>
                </a:solidFill>
                <a:latin typeface="Constantia" panose="02030602050306030303" pitchFamily="18" charset="0"/>
                <a:ea typeface="Lato" panose="020F0502020204030203" pitchFamily="34" charset="0"/>
                <a:cs typeface="Lato" panose="020F0502020204030203" pitchFamily="34" charset="0"/>
              </a:rPr>
              <a:t>Ram :</a:t>
            </a:r>
            <a:r>
              <a:rPr lang="en-US" sz="2100" dirty="0">
                <a:solidFill>
                  <a:prstClr val="black"/>
                </a:solidFill>
                <a:latin typeface="Constantia" panose="02030602050306030303" pitchFamily="18" charset="0"/>
                <a:ea typeface="Lato" panose="020F0502020204030203" pitchFamily="34" charset="0"/>
                <a:cs typeface="Lato" panose="020F0502020204030203" pitchFamily="34" charset="0"/>
              </a:rPr>
              <a:t> 8gb and above </a:t>
            </a:r>
          </a:p>
          <a:p>
            <a:pPr marL="452628" indent="-342900" algn="just">
              <a:lnSpc>
                <a:spcPct val="150000"/>
              </a:lnSpc>
              <a:spcBef>
                <a:spcPts val="0"/>
              </a:spcBef>
              <a:buClr>
                <a:srgbClr val="2DA2BF"/>
              </a:buClr>
              <a:buSzPct val="68000"/>
              <a:buFont typeface="Wingdings" panose="05000000000000000000" pitchFamily="2" charset="2"/>
              <a:buChar char="Ø"/>
              <a:defRPr/>
            </a:pPr>
            <a:r>
              <a:rPr lang="en-US" sz="2100" b="1" dirty="0">
                <a:solidFill>
                  <a:prstClr val="black"/>
                </a:solidFill>
                <a:latin typeface="Constantia" panose="02030602050306030303" pitchFamily="18" charset="0"/>
                <a:ea typeface="Lato" panose="020F0502020204030203" pitchFamily="34" charset="0"/>
                <a:cs typeface="Lato" panose="020F0502020204030203" pitchFamily="34" charset="0"/>
              </a:rPr>
              <a:t>Hard Disk : </a:t>
            </a:r>
            <a:r>
              <a:rPr lang="en-US" sz="2100" dirty="0">
                <a:solidFill>
                  <a:prstClr val="black"/>
                </a:solidFill>
                <a:latin typeface="Constantia" panose="02030602050306030303" pitchFamily="18" charset="0"/>
                <a:ea typeface="Lato" panose="020F0502020204030203" pitchFamily="34" charset="0"/>
                <a:cs typeface="Lato" panose="020F0502020204030203" pitchFamily="34" charset="0"/>
              </a:rPr>
              <a:t>25 GB in local drive</a:t>
            </a:r>
          </a:p>
          <a:p>
            <a:pPr marL="109728" indent="0" algn="just">
              <a:lnSpc>
                <a:spcPct val="150000"/>
              </a:lnSpc>
              <a:spcBef>
                <a:spcPts val="0"/>
              </a:spcBef>
              <a:buClr>
                <a:srgbClr val="2DA2BF"/>
              </a:buClr>
              <a:buSzPct val="68000"/>
              <a:buFont typeface="Arial" panose="020B0604020202020204" pitchFamily="34" charset="0"/>
              <a:buNone/>
              <a:defRPr/>
            </a:pPr>
            <a:endParaRPr lang="en-US" sz="2400" dirty="0">
              <a:solidFill>
                <a:prstClr val="black"/>
              </a:solidFill>
              <a:latin typeface="Lucida Sans Unicode"/>
            </a:endParaRPr>
          </a:p>
          <a:p>
            <a:endParaRPr lang="en-IN" dirty="0"/>
          </a:p>
        </p:txBody>
      </p:sp>
    </p:spTree>
    <p:extLst>
      <p:ext uri="{BB962C8B-B14F-4D97-AF65-F5344CB8AC3E}">
        <p14:creationId xmlns:p14="http://schemas.microsoft.com/office/powerpoint/2010/main" val="296564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D3D8-FE2C-1648-FDC9-E9427EC0A8AA}"/>
              </a:ext>
            </a:extLst>
          </p:cNvPr>
          <p:cNvSpPr>
            <a:spLocks noGrp="1"/>
          </p:cNvSpPr>
          <p:nvPr>
            <p:ph type="title"/>
          </p:nvPr>
        </p:nvSpPr>
        <p:spPr/>
        <p:txBody>
          <a:bodyPr/>
          <a:lstStyle/>
          <a:p>
            <a:r>
              <a:rPr kumimoji="0" lang="en-US" sz="4000" b="1" i="0" u="none" strike="noStrike" kern="1200" cap="none" spc="0" normalizeH="0" baseline="0" noProof="0" dirty="0">
                <a:ln>
                  <a:noFill/>
                </a:ln>
                <a:solidFill>
                  <a:prstClr val="black"/>
                </a:solidFill>
                <a:effectLst/>
                <a:uLnTx/>
                <a:uFillTx/>
                <a:latin typeface="Constantia" panose="02030602050306030303" pitchFamily="18" charset="0"/>
                <a:ea typeface="Lato" panose="020F0502020204030203" pitchFamily="34" charset="0"/>
                <a:cs typeface="Lato" panose="020F0502020204030203" pitchFamily="34" charset="0"/>
              </a:rPr>
              <a:t>System Architecture</a:t>
            </a:r>
            <a:endParaRPr lang="en-IN" dirty="0">
              <a:latin typeface="Constantia" panose="02030602050306030303" pitchFamily="18" charset="0"/>
            </a:endParaRPr>
          </a:p>
        </p:txBody>
      </p:sp>
      <p:sp>
        <p:nvSpPr>
          <p:cNvPr id="3" name="Rectangle: Rounded Corners 2">
            <a:extLst>
              <a:ext uri="{FF2B5EF4-FFF2-40B4-BE49-F238E27FC236}">
                <a16:creationId xmlns:a16="http://schemas.microsoft.com/office/drawing/2014/main" id="{84823AB3-9638-B6F9-C67A-A46888DCD4AA}"/>
              </a:ext>
            </a:extLst>
          </p:cNvPr>
          <p:cNvSpPr/>
          <p:nvPr/>
        </p:nvSpPr>
        <p:spPr>
          <a:xfrm>
            <a:off x="421342" y="2779059"/>
            <a:ext cx="1066799" cy="6499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Black" panose="020B0A04020102020204" pitchFamily="34" charset="0"/>
              </a:rPr>
              <a:t>Dataset</a:t>
            </a:r>
            <a:endParaRPr lang="en-IN" sz="1400" dirty="0">
              <a:solidFill>
                <a:schemeClr val="tx1"/>
              </a:solidFill>
              <a:latin typeface="Arial Black" panose="020B0A04020102020204" pitchFamily="34" charset="0"/>
            </a:endParaRPr>
          </a:p>
        </p:txBody>
      </p:sp>
      <p:sp>
        <p:nvSpPr>
          <p:cNvPr id="4" name="Arrow: Right 3">
            <a:extLst>
              <a:ext uri="{FF2B5EF4-FFF2-40B4-BE49-F238E27FC236}">
                <a16:creationId xmlns:a16="http://schemas.microsoft.com/office/drawing/2014/main" id="{1C67F63F-DA5F-A6EB-2FCE-205BB4825A2A}"/>
              </a:ext>
            </a:extLst>
          </p:cNvPr>
          <p:cNvSpPr/>
          <p:nvPr/>
        </p:nvSpPr>
        <p:spPr>
          <a:xfrm>
            <a:off x="1739152" y="2996452"/>
            <a:ext cx="726142" cy="304800"/>
          </a:xfrm>
          <a:prstGeom prst="rightArrow">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F6C7951A-760B-0A44-2C52-6B78A85CCDBA}"/>
              </a:ext>
            </a:extLst>
          </p:cNvPr>
          <p:cNvSpPr/>
          <p:nvPr/>
        </p:nvSpPr>
        <p:spPr>
          <a:xfrm>
            <a:off x="2716305" y="2779058"/>
            <a:ext cx="1353671" cy="6499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Black" panose="020B0A04020102020204" pitchFamily="34" charset="0"/>
              </a:rPr>
              <a:t>Image Processing</a:t>
            </a:r>
            <a:endParaRPr lang="en-IN" sz="1400" dirty="0">
              <a:solidFill>
                <a:schemeClr val="tx1"/>
              </a:solidFill>
              <a:latin typeface="Arial Black" panose="020B0A04020102020204" pitchFamily="34" charset="0"/>
            </a:endParaRPr>
          </a:p>
        </p:txBody>
      </p:sp>
      <p:sp>
        <p:nvSpPr>
          <p:cNvPr id="7" name="Arrow: Right 6">
            <a:extLst>
              <a:ext uri="{FF2B5EF4-FFF2-40B4-BE49-F238E27FC236}">
                <a16:creationId xmlns:a16="http://schemas.microsoft.com/office/drawing/2014/main" id="{90BF150B-4BE4-7827-C770-6A65AB489E10}"/>
              </a:ext>
            </a:extLst>
          </p:cNvPr>
          <p:cNvSpPr/>
          <p:nvPr/>
        </p:nvSpPr>
        <p:spPr>
          <a:xfrm>
            <a:off x="4320987" y="2994212"/>
            <a:ext cx="726142" cy="304800"/>
          </a:xfrm>
          <a:prstGeom prst="rightArrow">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15D95EE0-AFC3-3E96-8E62-D4F7ACF95858}"/>
              </a:ext>
            </a:extLst>
          </p:cNvPr>
          <p:cNvSpPr/>
          <p:nvPr/>
        </p:nvSpPr>
        <p:spPr>
          <a:xfrm>
            <a:off x="5298140" y="2779056"/>
            <a:ext cx="1622613" cy="6499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Black" panose="020B0A04020102020204" pitchFamily="34" charset="0"/>
              </a:rPr>
              <a:t>Data Augmentation</a:t>
            </a:r>
            <a:endParaRPr lang="en-IN" sz="1400" dirty="0">
              <a:solidFill>
                <a:schemeClr val="tx1"/>
              </a:solidFill>
              <a:latin typeface="Arial Black" panose="020B0A04020102020204" pitchFamily="34" charset="0"/>
            </a:endParaRPr>
          </a:p>
        </p:txBody>
      </p:sp>
      <p:sp>
        <p:nvSpPr>
          <p:cNvPr id="9" name="Arrow: Right 8">
            <a:extLst>
              <a:ext uri="{FF2B5EF4-FFF2-40B4-BE49-F238E27FC236}">
                <a16:creationId xmlns:a16="http://schemas.microsoft.com/office/drawing/2014/main" id="{E56AF3D2-CD03-FF03-416D-B57D8646B25E}"/>
              </a:ext>
            </a:extLst>
          </p:cNvPr>
          <p:cNvSpPr/>
          <p:nvPr/>
        </p:nvSpPr>
        <p:spPr>
          <a:xfrm>
            <a:off x="7171764" y="2994211"/>
            <a:ext cx="726142" cy="304800"/>
          </a:xfrm>
          <a:prstGeom prst="rightArrow">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9BE3B3A9-788F-4709-A4F2-CFEB62A8500F}"/>
              </a:ext>
            </a:extLst>
          </p:cNvPr>
          <p:cNvSpPr/>
          <p:nvPr/>
        </p:nvSpPr>
        <p:spPr>
          <a:xfrm>
            <a:off x="8148916" y="2779057"/>
            <a:ext cx="1855695" cy="6499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Black" panose="020B0A04020102020204" pitchFamily="34" charset="0"/>
              </a:rPr>
              <a:t>Build &amp; Training the Model</a:t>
            </a:r>
            <a:endParaRPr lang="en-IN" sz="1400" dirty="0">
              <a:solidFill>
                <a:schemeClr val="tx1"/>
              </a:solidFill>
              <a:latin typeface="Arial Black" panose="020B0A04020102020204" pitchFamily="34" charset="0"/>
            </a:endParaRPr>
          </a:p>
        </p:txBody>
      </p:sp>
      <p:sp>
        <p:nvSpPr>
          <p:cNvPr id="11" name="Arrow: Down 10">
            <a:extLst>
              <a:ext uri="{FF2B5EF4-FFF2-40B4-BE49-F238E27FC236}">
                <a16:creationId xmlns:a16="http://schemas.microsoft.com/office/drawing/2014/main" id="{801A0B9A-063F-4D4B-7D65-E494BB851F1A}"/>
              </a:ext>
            </a:extLst>
          </p:cNvPr>
          <p:cNvSpPr/>
          <p:nvPr/>
        </p:nvSpPr>
        <p:spPr>
          <a:xfrm>
            <a:off x="8955741" y="3657600"/>
            <a:ext cx="295835" cy="64994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E29D12D2-5758-1DC6-7A2A-AB819E1E0EA1}"/>
              </a:ext>
            </a:extLst>
          </p:cNvPr>
          <p:cNvSpPr/>
          <p:nvPr/>
        </p:nvSpPr>
        <p:spPr>
          <a:xfrm>
            <a:off x="8175810" y="4536143"/>
            <a:ext cx="1855695" cy="6499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Black" panose="020B0A04020102020204" pitchFamily="34" charset="0"/>
              </a:rPr>
              <a:t>Performance Evaluation</a:t>
            </a:r>
            <a:endParaRPr lang="en-IN" sz="14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67523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1019</TotalTime>
  <Words>1600</Words>
  <Application>Microsoft Office PowerPoint</Application>
  <PresentationFormat>Widescreen</PresentationFormat>
  <Paragraphs>124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Calibri</vt:lpstr>
      <vt:lpstr>Calibri Light</vt:lpstr>
      <vt:lpstr>Constantia</vt:lpstr>
      <vt:lpstr>Lato</vt:lpstr>
      <vt:lpstr>Lucida Sans Unicode</vt:lpstr>
      <vt:lpstr>Wingdings</vt:lpstr>
      <vt:lpstr>Office Theme</vt:lpstr>
      <vt:lpstr>PowerPoint Presentation</vt:lpstr>
      <vt:lpstr>Contents</vt:lpstr>
      <vt:lpstr>Abstract</vt:lpstr>
      <vt:lpstr>Existing System</vt:lpstr>
      <vt:lpstr>Disadvantages Of Existing System</vt:lpstr>
      <vt:lpstr>Proposed System</vt:lpstr>
      <vt:lpstr>Advantages of the Proposed Model</vt:lpstr>
      <vt:lpstr>System Requirements</vt:lpstr>
      <vt:lpstr>System Architecture</vt:lpstr>
      <vt:lpstr>Data Flow Diagram</vt:lpstr>
      <vt:lpstr>Algorithms</vt:lpstr>
      <vt:lpstr>Modules</vt:lpstr>
      <vt:lpstr>PowerPoint Presentation</vt:lpstr>
      <vt:lpstr>Use Case Diagram</vt:lpstr>
      <vt:lpstr>Class Diagram</vt:lpstr>
      <vt:lpstr>Activity Diagram </vt:lpstr>
      <vt:lpstr>Sequence Diagram </vt:lpstr>
      <vt:lpstr>Collaboration Diagram </vt:lpstr>
      <vt:lpstr>Component Diagram </vt:lpstr>
      <vt:lpstr>Deployment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Raam Sai Bharadwaj</dc:creator>
  <cp:lastModifiedBy>Raam Sai Bharadwaj</cp:lastModifiedBy>
  <cp:revision>33</cp:revision>
  <dcterms:created xsi:type="dcterms:W3CDTF">2023-11-16T12:19:53Z</dcterms:created>
  <dcterms:modified xsi:type="dcterms:W3CDTF">2023-11-27T09:03:50Z</dcterms:modified>
</cp:coreProperties>
</file>