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9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16AD1-FD8B-49DA-BAC2-29A1B7E0E70D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3DB34-2AE2-4CB2-B188-27BA251C6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114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3DB34-2AE2-4CB2-B188-27BA251C612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05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9D7E-3CFF-C18E-9E36-EBACF558A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4A7DF-90AE-4571-298C-B3B90E55C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E1E1C-C568-67D5-2614-05BCCFB1E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C35E-58AF-4116-AD50-54767BC7474D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7A05F-8C63-D175-A37A-D54320C2C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50258-B303-4685-4A5E-0BF81FA2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9CB4-C11B-4C14-90F4-5992DAC06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94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C823D-B637-7D8B-62EF-029065819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BBA6D-7EFB-989B-ED0F-D53F50A79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BA1D9-9DAA-8296-35BE-8BE38AEEF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C35E-58AF-4116-AD50-54767BC7474D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F4DB5-FA27-71BC-0D63-03ADA415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5AE09-0B61-A308-3E82-E0CF2988A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9CB4-C11B-4C14-90F4-5992DAC06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13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79182-2EE6-B1F3-20B9-7A411E9D9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53FE1-C669-5941-C767-8DDAE5006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B4EC9-51AA-CEAD-1421-DDC8EF031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C35E-58AF-4116-AD50-54767BC7474D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19026-E867-51C7-44A3-F32E4500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03093-DB6D-DAD4-CE53-755E5EBF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9CB4-C11B-4C14-90F4-5992DAC06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29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610B-1EA1-9D05-CBB4-670ED56F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6B702-5D61-9006-B92A-0892E3EA6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3D5D7-8C03-41B6-8496-C1B2CC0E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C35E-58AF-4116-AD50-54767BC7474D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82C55-03F4-B59B-B43F-AB7F882D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2FF89-9DD5-4CEC-895C-0C30DBD3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9CB4-C11B-4C14-90F4-5992DAC06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44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1A95-5875-7662-FAF3-E92C50BF7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E372D-AE01-BE70-7B2A-36A192B12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41D4F-C507-2265-6F55-E648ED383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C35E-58AF-4116-AD50-54767BC7474D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5ECDD-EB23-E866-CFB7-61727202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A830D-F777-4B64-E107-54ACA5115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9CB4-C11B-4C14-90F4-5992DAC06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34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0BF2-F9B4-FA1D-A50C-97954C4FC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E7FBB-DCF8-3BA7-EEEB-19EB9C847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24D1D-BC22-285B-A158-6549F8D4A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42527-87AC-E85F-D9A0-669A9407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C35E-58AF-4116-AD50-54767BC7474D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C9677-7D8A-2971-29D7-3BF3CC3D4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E42CF-B779-C582-8ECD-CA636559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9CB4-C11B-4C14-90F4-5992DAC06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92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570EA-F6BD-21FF-9DF9-626FEFB0D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12243-52A3-193A-44E5-5E6FACEBC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229FC-1E11-1105-7A1C-CDFF7CCFD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F6EB48-9455-3525-EBED-D89BF10D6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A18754-F097-F562-6D40-C6BDEF39D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02AF2A-F3CD-BDFB-2AAF-7CBBA16A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C35E-58AF-4116-AD50-54767BC7474D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3FBC0-4D31-27A4-D1F4-6DFD3E1C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A72523-9DD2-FEFC-9124-00858240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9CB4-C11B-4C14-90F4-5992DAC06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1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3551-F379-F524-A8A0-9CEA0304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37E3F-2CAE-4A62-F945-C187355B5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C35E-58AF-4116-AD50-54767BC7474D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9F7CA-8E55-438B-6606-4B8C4BF7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F1947-BA0F-C607-997E-BEA4EDBA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9CB4-C11B-4C14-90F4-5992DAC06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694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F4D47D-7FB6-CC31-0F05-24556E8E1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C35E-58AF-4116-AD50-54767BC7474D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A70B8A-A421-6340-E71D-414E6ADDA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7F6B8-A46D-3575-DDD7-763200C3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9CB4-C11B-4C14-90F4-5992DAC06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57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9F949-B5D0-4412-6892-D73394F4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9136B-3549-6189-F8F3-878087F5D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5EA8F-9AAC-864F-A550-C9A315493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2FF57-4564-1B6F-D898-F9E39C1AA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C35E-58AF-4116-AD50-54767BC7474D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3CDB8-5AEC-91F4-5535-21072A77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59B4A-C402-3252-3E47-B96A7AD3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9CB4-C11B-4C14-90F4-5992DAC06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09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F4274-8F1D-8D8A-C9E2-26956DE9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233A54-1A4D-D52F-8560-49A215CA8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9ED9F-1ED6-A9A1-60FC-0DCAD9444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FCD6D-BE93-8F28-C54E-133A81066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C35E-58AF-4116-AD50-54767BC7474D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732CD-AF51-9407-16D5-1BE0EB45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09B9E-9D29-9E7F-0317-36907BCD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9CB4-C11B-4C14-90F4-5992DAC06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73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628533-24CB-FC67-4038-CB5BAD637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6E622-CB92-127D-08FB-BED9EC815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DF6BB-DE6A-8E2F-327B-E1084C781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C35E-58AF-4116-AD50-54767BC7474D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052D4-2543-3924-1FE9-6EE3D27F3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B9075-CC54-31B5-0A63-6C973124A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69CB4-C11B-4C14-90F4-5992DAC06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56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regression-in-machine-learning/" TargetMode="External"/><Relationship Id="rId2" Type="http://schemas.openxmlformats.org/officeDocument/2006/relationships/hyperlink" Target="https://builtin.com/articles/feature-engineerin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mnKm3YP56PY" TargetMode="External"/><Relationship Id="rId5" Type="http://schemas.openxmlformats.org/officeDocument/2006/relationships/hyperlink" Target="https://www.youtube.com/watch?v=U5oCv3JKWKA&amp;t=173s" TargetMode="External"/><Relationship Id="rId4" Type="http://schemas.openxmlformats.org/officeDocument/2006/relationships/hyperlink" Target="https://www.ibm.com/think/topics/supervised-learning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C2D7B-6B47-F145-9D0B-51C6E8C03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2299" y="1019175"/>
            <a:ext cx="6489700" cy="1316037"/>
          </a:xfrm>
        </p:spPr>
        <p:txBody>
          <a:bodyPr>
            <a:normAutofit/>
          </a:bodyPr>
          <a:lstStyle/>
          <a:p>
            <a:r>
              <a:rPr lang="en-US" sz="4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NextHikes</a:t>
            </a:r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Solutions </a:t>
            </a:r>
            <a:b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4</a:t>
            </a:r>
            <a:endParaRPr lang="en-IN" sz="4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84313-6C05-E481-63E1-8DD58BBBE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47150" y="5130349"/>
            <a:ext cx="3244850" cy="56356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Roshan Borde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B58B91-8318-FFE1-2613-A4A33B5B50C3}"/>
              </a:ext>
            </a:extLst>
          </p:cNvPr>
          <p:cNvSpPr txBox="1"/>
          <p:nvPr/>
        </p:nvSpPr>
        <p:spPr>
          <a:xfrm>
            <a:off x="5998128" y="2967335"/>
            <a:ext cx="6320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and Price Prediction for Mobile Phones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8AD854-9E43-706E-F786-7888B8ECD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0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CC256-227A-0261-016E-3766F3972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A1D139-6513-0D7F-E5EE-53609B56828C}"/>
              </a:ext>
            </a:extLst>
          </p:cNvPr>
          <p:cNvSpPr txBox="1"/>
          <p:nvPr/>
        </p:nvSpPr>
        <p:spPr>
          <a:xfrm>
            <a:off x="563880" y="450334"/>
            <a:ext cx="11064240" cy="2166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Targeted Marketing: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campaigns on showcasing improved front camera features and memory enhancements as key price determinants. Highlight model-specific strengths (e.g., Google Pixel's camera technology 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Infinix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Zero’s unique selling points) to attract distinct customer segments.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361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4B4C26-B3C6-6346-2BC1-23DF19ABB5D0}"/>
              </a:ext>
            </a:extLst>
          </p:cNvPr>
          <p:cNvSpPr txBox="1"/>
          <p:nvPr/>
        </p:nvSpPr>
        <p:spPr>
          <a:xfrm>
            <a:off x="497840" y="558800"/>
            <a:ext cx="110439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7B809A"/>
                </a:solidFill>
                <a:effectLst/>
                <a:latin typeface="Roboto" panose="02000000000000000000" pitchFamily="2" charset="0"/>
                <a:hlinkClick r:id="rId2"/>
              </a:rPr>
              <a:t>https://builtin.com/articles/feature-engineering</a:t>
            </a:r>
            <a:endParaRPr lang="en-IN" b="0" i="0" dirty="0">
              <a:solidFill>
                <a:srgbClr val="7B809A"/>
              </a:solidFill>
              <a:effectLst/>
              <a:latin typeface="Roboto" panose="02000000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rgbClr val="7B809A"/>
                </a:solidFill>
                <a:effectLst/>
                <a:latin typeface="Roboto" panose="02000000000000000000" pitchFamily="2" charset="0"/>
                <a:hlinkClick r:id="rId3"/>
              </a:rPr>
              <a:t>https://www.geeksforgeeks.org/regression-in-machine-learning/</a:t>
            </a:r>
            <a:endParaRPr lang="en-IN" sz="2000" dirty="0">
              <a:solidFill>
                <a:srgbClr val="7B809A"/>
              </a:solidFill>
              <a:latin typeface="Roboto" panose="02000000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rgbClr val="7B809A"/>
                </a:solidFill>
                <a:effectLst/>
                <a:latin typeface="Roboto" panose="02000000000000000000" pitchFamily="2" charset="0"/>
                <a:hlinkClick r:id="rId4"/>
              </a:rPr>
              <a:t>https://www.ibm.com/think/topics/supervised-learning</a:t>
            </a:r>
            <a:endParaRPr lang="en-IN" sz="2000" b="0" i="0" dirty="0">
              <a:solidFill>
                <a:srgbClr val="7B809A"/>
              </a:solidFill>
              <a:effectLst/>
              <a:latin typeface="Roboto" panose="02000000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rgbClr val="7B809A"/>
                </a:solidFill>
                <a:effectLst/>
                <a:latin typeface="Roboto" panose="02000000000000000000" pitchFamily="2" charset="0"/>
              </a:rPr>
              <a:t>Linear regression SVM Regressor KNN Regressor Decision Tree Regressor Random Forest Regressor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7B809A"/>
                </a:solidFill>
                <a:latin typeface="Roboto" panose="02000000000000000000" pitchFamily="2" charset="0"/>
                <a:hlinkClick r:id="rId5"/>
              </a:rPr>
              <a:t>https://www.youtube.com/watch?v=U5oCv3JKWKA&amp;t=173s</a:t>
            </a:r>
            <a:endParaRPr lang="en-IN" sz="2000" dirty="0">
              <a:solidFill>
                <a:srgbClr val="7B809A"/>
              </a:solidFill>
              <a:latin typeface="Roboto" panose="02000000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7B809A"/>
                </a:solidFill>
                <a:latin typeface="Roboto" panose="02000000000000000000" pitchFamily="2" charset="0"/>
                <a:hlinkClick r:id="rId6"/>
              </a:rPr>
              <a:t>https://www.youtube.com/watch?v=mnKm3YP56PY</a:t>
            </a:r>
            <a:endParaRPr lang="en-IN" sz="2000" dirty="0">
              <a:solidFill>
                <a:srgbClr val="7B809A"/>
              </a:solidFill>
              <a:latin typeface="Roboto" panose="020000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solidFill>
                <a:srgbClr val="7B809A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621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908A68-7A13-561B-338C-6D0141E83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8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FEC890-30E3-C67D-2BEB-6DD4288E4490}"/>
              </a:ext>
            </a:extLst>
          </p:cNvPr>
          <p:cNvSpPr txBox="1"/>
          <p:nvPr/>
        </p:nvSpPr>
        <p:spPr>
          <a:xfrm>
            <a:off x="486561" y="1048516"/>
            <a:ext cx="11274804" cy="5301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based on Mobile companies' historical data.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aim to develop a predictive model for mobile phone prices using a comprehensive dataset that contains detailed specifications of various smartphones.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includes key attributes such as model, color, memory capacity, RAM size, battery capacity, camera specifications (both rear and front), presence of AI lens, mobile height, and processor details.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these features, it will help to identify the factors that significantly influence mobile phone pricing.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predictive model will help in understanding pricing trends, assisting businesses in setting competitive prices.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combines data preprocessing, feature engineering, and machine learning techniques to achieve accurate price predictions.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A6825-5040-3287-639A-39BA5719E68C}"/>
              </a:ext>
            </a:extLst>
          </p:cNvPr>
          <p:cNvSpPr txBox="1"/>
          <p:nvPr/>
        </p:nvSpPr>
        <p:spPr>
          <a:xfrm>
            <a:off x="1788253" y="503015"/>
            <a:ext cx="86154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Prediction for Mobile Phones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86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7C7665-BA58-92F4-AF15-FAE553AF5FA6}"/>
              </a:ext>
            </a:extLst>
          </p:cNvPr>
          <p:cNvSpPr txBox="1"/>
          <p:nvPr/>
        </p:nvSpPr>
        <p:spPr>
          <a:xfrm>
            <a:off x="680720" y="586998"/>
            <a:ext cx="10911840" cy="5578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&amp; Trends: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majority of mobile phones are priced between ₹6,000 to ₹18,000, which also represents the highest sales range.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shows a positively skewed distribution, indicating that a smaller number of high-priced devices significantly increase the average price.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128GB is the most common memory capacity, followed by 64GB and 224GB.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memory capacities are directly linked to increased prices, reflecting consumer demand for more storage in premium models.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4GB RAM is the most preferred choice, followed by 8GB and 6GB.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Consumers largely prefer devices with 4GB and 8GB RAM, aligning with the mid-range market trend.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91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DD41E0-B722-7488-E533-B9B5BE9BCDE8}"/>
              </a:ext>
            </a:extLst>
          </p:cNvPr>
          <p:cNvSpPr txBox="1"/>
          <p:nvPr/>
        </p:nvSpPr>
        <p:spPr>
          <a:xfrm>
            <a:off x="567655" y="666279"/>
            <a:ext cx="11056690" cy="5024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&amp; Trends 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rear cameras, 50MP is the most popular choice, followed by 13MP and 64MP.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front cameras, 16MP leads in preference, followed by 5MP and 8MP.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camera resolutions tend to align with premium-priced devices.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majority of mobile phones are available without an AI lens, indicating lower consumer demand for this feature.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heights of 16.76 inches, 16.71 inches, and 16.94 inches are the most common.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mobile heights, particularly around 16.00 inches, are linked to higher pricing.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processors include Qualcomm Snapdragon 680,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Unisoc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T606,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Mediatek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Helio A22,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Mediatek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Dimensity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1080, known for balancing performance and cost.</a:t>
            </a:r>
          </a:p>
        </p:txBody>
      </p:sp>
    </p:spTree>
    <p:extLst>
      <p:ext uri="{BB962C8B-B14F-4D97-AF65-F5344CB8AC3E}">
        <p14:creationId xmlns:p14="http://schemas.microsoft.com/office/powerpoint/2010/main" val="2766417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50C818-E435-A176-1795-555E6AA99A8D}"/>
              </a:ext>
            </a:extLst>
          </p:cNvPr>
          <p:cNvSpPr txBox="1"/>
          <p:nvPr/>
        </p:nvSpPr>
        <p:spPr>
          <a:xfrm>
            <a:off x="487680" y="284802"/>
            <a:ext cx="11206480" cy="5917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&amp; Trends </a:t>
            </a: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Consumers prefer black, blue, and green colored phones.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Black, blue, and gold models are generally priced higher.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 and cyan tend to be associated with lower-cost devices.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Phones in grouped color categories often belong to higher price segments.</a:t>
            </a:r>
          </a:p>
          <a:p>
            <a:pPr algn="just">
              <a:lnSpc>
                <a:spcPct val="2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dirty="0"/>
              <a:t> 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Relationships</a:t>
            </a:r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(0.69), Front Camera in MP (0.72), and RAM (0.65) have the strongest positive correlation with price.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 Camera (0.54) has a moderate impact, indicating it’s less significant than memory and front camera quality.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Height (0.13) shows a weak correlation, implying minimal influence on price.</a:t>
            </a:r>
          </a:p>
          <a:p>
            <a:pPr algn="just">
              <a:lnSpc>
                <a:spcPct val="2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10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3087BE-11EA-8A14-D145-81ED2FEE76BD}"/>
              </a:ext>
            </a:extLst>
          </p:cNvPr>
          <p:cNvSpPr txBox="1"/>
          <p:nvPr/>
        </p:nvSpPr>
        <p:spPr>
          <a:xfrm>
            <a:off x="660400" y="406890"/>
            <a:ext cx="10871200" cy="5213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&amp; Address them:</a:t>
            </a:r>
          </a:p>
          <a:p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Data: </a:t>
            </a:r>
          </a:p>
          <a:p>
            <a:pPr algn="just"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contained inconsistent data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'Rear Camera' and 'Front Camera’ with mixed of string and integer.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handling theses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inconsistent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three steps are followed, Renamed the columns name 'Rear Camera in MP' and 'Front Camera in MP then removed the string by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str.replace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function. In Third step convert the data types into integer by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Colours columns contained multiple colours feature:</a:t>
            </a:r>
          </a:p>
          <a:p>
            <a:pPr algn="just"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Challenge-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 about 99% of colours column was containing the multiple colours feature, which was difficult to analysis.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Categorised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Columns by grouping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broader categories. Name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given according to their broader categories by using def function.</a:t>
            </a:r>
          </a:p>
        </p:txBody>
      </p:sp>
    </p:spTree>
    <p:extLst>
      <p:ext uri="{BB962C8B-B14F-4D97-AF65-F5344CB8AC3E}">
        <p14:creationId xmlns:p14="http://schemas.microsoft.com/office/powerpoint/2010/main" val="3932364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8CB584-DF67-5DE4-37EE-37AB2B8F8BAA}"/>
              </a:ext>
            </a:extLst>
          </p:cNvPr>
          <p:cNvSpPr txBox="1"/>
          <p:nvPr/>
        </p:nvSpPr>
        <p:spPr>
          <a:xfrm>
            <a:off x="650240" y="399196"/>
            <a:ext cx="10891520" cy="6059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&amp; Address them:</a:t>
            </a:r>
          </a:p>
          <a:p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Outliers:</a:t>
            </a:r>
          </a:p>
          <a:p>
            <a:pPr algn="just"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Challenge-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features like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'Memory, Battery_, Rear Camera in MP, Front Camera in MP, Mobile Height, Prize are containing the outliers.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IQR(Inter Quartile Range) Method is used to calculate outliers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Lower Value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Upper Value..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of dataset: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Challenge-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categorical features and numerical features need to be normalized.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–. To address these one hot encoding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StanderScaler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used to normalize the dataset.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Identifying which features are most to influences the mobile prize: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Identifying features which are most to influences the mobile prize.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implementing the five algorithm and comparing the which is giving the most accurate result then most difficult job was 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Identifying features which are influencing the mobile prize. So </a:t>
            </a:r>
            <a:r>
              <a:rPr lang="en-US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feature_importances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 function are used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dentifying the most influencing the features for mobile prize.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713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1801BB-7A60-4718-3684-E9C1CBD09DED}"/>
              </a:ext>
            </a:extLst>
          </p:cNvPr>
          <p:cNvSpPr txBox="1"/>
          <p:nvPr/>
        </p:nvSpPr>
        <p:spPr>
          <a:xfrm>
            <a:off x="782320" y="280083"/>
            <a:ext cx="26619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B40C0-769E-5FE1-A4CC-7F023B628BA7}"/>
              </a:ext>
            </a:extLst>
          </p:cNvPr>
          <p:cNvSpPr txBox="1"/>
          <p:nvPr/>
        </p:nvSpPr>
        <p:spPr>
          <a:xfrm>
            <a:off x="624840" y="992450"/>
            <a:ext cx="10942320" cy="388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Front Camera in MP is the most significant factor influencing mobile prices, reflecting consumer demand for better selfies, video calls, and social media content.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ranks second, highlighting the preference for ample storage.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also plays a key role, impacting performance and multitasking.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Height and Rear Camera in MP have moderate influence.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like Google Pixel 7 and processors such as Google Tensor G2,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Mediatek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Dimensity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1080, and Snapdragon 778G+ further impact pricing, indicating premium features and performance are valued.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810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90FEC4-8EB4-369E-2648-E672B0A82115}"/>
              </a:ext>
            </a:extLst>
          </p:cNvPr>
          <p:cNvSpPr txBox="1"/>
          <p:nvPr/>
        </p:nvSpPr>
        <p:spPr>
          <a:xfrm>
            <a:off x="563880" y="450334"/>
            <a:ext cx="11064240" cy="5905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to Mobile Company: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Camera Enhancement Strategy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Invest in improving front camera features such as higher megapixels, advanced AI enhancements, and night mode. Emphasize camera capabilities in marketing campaigns to attract camera-conscious consumers.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and Storage Optimization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Offer multiple storage variants (e.g., 64GB, 128GB, 256GB) to cater to diverse customer needs. Highlight expandable storage options to appeal to budget-conscious buyers.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Enhancement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Integrate higher RAM configurations in mid-range and premium models for better multitasking and gaming experiences. Incorporate efficient processors like Qualcomm Snapdragon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Mediatek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Dimensity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enhance performance.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Build Improvements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Focus on sleek, ergonomic designs with optimal screen sizes to improve consumer appeal.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 and Processor Positioning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Market premium devices featuring powerful processors (e.g., Google Tensor G2, Snapdragon 778G+) for superior performance and gaming potential. Collaborate with renowned chipset brands to strengthen product positioning.</a:t>
            </a:r>
          </a:p>
        </p:txBody>
      </p:sp>
    </p:spTree>
    <p:extLst>
      <p:ext uri="{BB962C8B-B14F-4D97-AF65-F5344CB8AC3E}">
        <p14:creationId xmlns:p14="http://schemas.microsoft.com/office/powerpoint/2010/main" val="544656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1213</Words>
  <Application>Microsoft Office PowerPoint</Application>
  <PresentationFormat>Widescreen</PresentationFormat>
  <Paragraphs>80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Times New Roman</vt:lpstr>
      <vt:lpstr>Wingdings</vt:lpstr>
      <vt:lpstr>Office Theme</vt:lpstr>
      <vt:lpstr>NextHikes IT Solutions  Project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Roshan Borde</dc:creator>
  <cp:lastModifiedBy>Roshan Borde</cp:lastModifiedBy>
  <cp:revision>8</cp:revision>
  <dcterms:created xsi:type="dcterms:W3CDTF">2025-02-12T11:43:12Z</dcterms:created>
  <dcterms:modified xsi:type="dcterms:W3CDTF">2025-03-19T11:35:22Z</dcterms:modified>
</cp:coreProperties>
</file>