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7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16AD1-FD8B-49DA-BAC2-29A1B7E0E70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3DB34-2AE2-4CB2-B188-27BA251C6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114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3DB34-2AE2-4CB2-B188-27BA251C612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5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D846-AB07-9189-35C2-9E91F316B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72D246-73E1-268A-8100-5DD66C57C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586BCE-06A4-7BF5-6D2B-ADC204869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A768-E5C5-632C-7544-4AF4A1DB2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3DB34-2AE2-4CB2-B188-27BA251C612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15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9D7E-3CFF-C18E-9E36-EBACF558A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4A7DF-90AE-4571-298C-B3B90E55C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1E1C-C568-67D5-2614-05BCCFB1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7A05F-8C63-D175-A37A-D54320C2C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0258-B303-4685-4A5E-0BF81FA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94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823D-B637-7D8B-62EF-02906581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BA6D-7EFB-989B-ED0F-D53F50A79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BA1D9-9DAA-8296-35BE-8BE38AEEF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F4DB5-FA27-71BC-0D63-03ADA4156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AE09-0B61-A308-3E82-E0CF2988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3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79182-2EE6-B1F3-20B9-7A411E9D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53FE1-C669-5941-C767-8DDAE5006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B4EC9-51AA-CEAD-1421-DDC8EF03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9026-E867-51C7-44A3-F32E4500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03093-DB6D-DAD4-CE53-755E5EBF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29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10B-1EA1-9D05-CBB4-670ED56F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6B702-5D61-9006-B92A-0892E3EA6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3D5D7-8C03-41B6-8496-C1B2CC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82C55-03F4-B59B-B43F-AB7F882D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2FF89-9DD5-4CEC-895C-0C30DBD3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44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1A95-5875-7662-FAF3-E92C50BF7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E372D-AE01-BE70-7B2A-36A192B1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1D4F-C507-2265-6F55-E648ED38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5ECDD-EB23-E866-CFB7-61727202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A830D-F777-4B64-E107-54ACA5115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34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0BF2-F9B4-FA1D-A50C-97954C4F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7FBB-DCF8-3BA7-EEEB-19EB9C847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24D1D-BC22-285B-A158-6549F8D4A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42527-87AC-E85F-D9A0-669A94078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9677-7D8A-2971-29D7-3BF3CC3D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E42CF-B779-C582-8ECD-CA636559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70EA-F6BD-21FF-9DF9-626FEFB0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2243-52A3-193A-44E5-5E6FACEBC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229FC-1E11-1105-7A1C-CDFF7CCFD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6EB48-9455-3525-EBED-D89BF10D6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18754-F097-F562-6D40-C6BDEF39D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2AF2A-F3CD-BDFB-2AAF-7CBBA16A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3FBC0-4D31-27A4-D1F4-6DFD3E1C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72523-9DD2-FEFC-9124-00858240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1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3551-F379-F524-A8A0-9CEA0304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37E3F-2CAE-4A62-F945-C187355B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F7CA-8E55-438B-6606-4B8C4BF7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1947-BA0F-C607-997E-BEA4EDBA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6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F4D47D-7FB6-CC31-0F05-24556E8E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A70B8A-A421-6340-E71D-414E6ADD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7F6B8-A46D-3575-DDD7-763200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7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9F949-B5D0-4412-6892-D73394F4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136B-3549-6189-F8F3-878087F5D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EA8F-9AAC-864F-A550-C9A315493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2FF57-4564-1B6F-D898-F9E39C1A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CDB8-5AEC-91F4-5535-21072A77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59B4A-C402-3252-3E47-B96A7AD3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93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4274-8F1D-8D8A-C9E2-26956DE9C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33A54-1A4D-D52F-8560-49A215CA8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9ED9F-1ED6-A9A1-60FC-0DCAD9444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FCD6D-BE93-8F28-C54E-133A8106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2CD-AF51-9407-16D5-1BE0EB45B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09B9E-9D29-9E7F-0317-36907BCDF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3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628533-24CB-FC67-4038-CB5BAD63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E622-CB92-127D-08FB-BED9EC815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DF6BB-DE6A-8E2F-327B-E1084C781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3C35E-58AF-4116-AD50-54767BC7474D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052D4-2543-3924-1FE9-6EE3D27F3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B9075-CC54-31B5-0A63-6C973124A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9CB4-C11B-4C14-90F4-5992DAC064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6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easures-of-dispersion/" TargetMode="External"/><Relationship Id="rId2" Type="http://schemas.openxmlformats.org/officeDocument/2006/relationships/hyperlink" Target="https://www.geeksforgeeks.org/k-nearest-neighbou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tatista.com/statistics/1086978/youtube-average-revenue-per-user-worldwide" TargetMode="External"/><Relationship Id="rId5" Type="http://schemas.openxmlformats.org/officeDocument/2006/relationships/hyperlink" Target="https://www.youtube.com/watch?v=hl3bQySs8sM" TargetMode="External"/><Relationship Id="rId4" Type="http://schemas.openxmlformats.org/officeDocument/2006/relationships/hyperlink" Target="https://www.geeksforgeeks.org/dimensionality-reduction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D7B-6B47-F145-9D0B-51C6E8C03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299" y="1019175"/>
            <a:ext cx="6489700" cy="1316037"/>
          </a:xfrm>
        </p:spPr>
        <p:txBody>
          <a:bodyPr>
            <a:normAutofit/>
          </a:bodyPr>
          <a:lstStyle/>
          <a:p>
            <a:r>
              <a:rPr lang="en-US" sz="4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Solutions </a:t>
            </a:r>
            <a:b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5</a:t>
            </a:r>
            <a:endParaRPr lang="en-IN" sz="4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84313-6C05-E481-63E1-8DD58BBBE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7150" y="5130349"/>
            <a:ext cx="3244850" cy="5635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 Borde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58B91-8318-FFE1-2613-A4A33B5B50C3}"/>
              </a:ext>
            </a:extLst>
          </p:cNvPr>
          <p:cNvSpPr txBox="1"/>
          <p:nvPr/>
        </p:nvSpPr>
        <p:spPr>
          <a:xfrm>
            <a:off x="6223818" y="2829684"/>
            <a:ext cx="585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Analytics in the Telecommunication Industry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1F3F01-A6FB-AA4F-D218-7D27AE5AA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04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8CB584-DF67-5DE4-37EE-37AB2B8F8BAA}"/>
              </a:ext>
            </a:extLst>
          </p:cNvPr>
          <p:cNvSpPr txBox="1"/>
          <p:nvPr/>
        </p:nvSpPr>
        <p:spPr>
          <a:xfrm>
            <a:off x="650240" y="472348"/>
            <a:ext cx="10891520" cy="505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Recommendation: BUY </a:t>
            </a:r>
            <a:r>
              <a:rPr lang="en-US" sz="20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TellCo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(Enhanced Growth Potential):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Data Plans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Launch premium streaming and gaming bundles for high‑engagement users—forecasted to increase ARPU by 15–20%.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Investments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Prioritize capacity upgrades in regions and handset segments with poor experience to reduce churn by up to 10%.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Promotions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Partner with handset manufacturers (Samsung, Huawei) for trade‑in offers, driving both handset upgrades and improved throughput.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Campaigns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Leverage top 10 “power users” and satisfied customers as brand ambassadors to boost adoption in under‑penetrated segments (e.g., small enterprises, university areas).</a:t>
            </a:r>
          </a:p>
        </p:txBody>
      </p:sp>
    </p:spTree>
    <p:extLst>
      <p:ext uri="{BB962C8B-B14F-4D97-AF65-F5344CB8AC3E}">
        <p14:creationId xmlns:p14="http://schemas.microsoft.com/office/powerpoint/2010/main" val="152471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801BB-7A60-4718-3684-E9C1CBD09DED}"/>
              </a:ext>
            </a:extLst>
          </p:cNvPr>
          <p:cNvSpPr txBox="1"/>
          <p:nvPr/>
        </p:nvSpPr>
        <p:spPr>
          <a:xfrm>
            <a:off x="515112" y="267891"/>
            <a:ext cx="266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B40C0-769E-5FE1-A4CC-7F023B628BA7}"/>
              </a:ext>
            </a:extLst>
          </p:cNvPr>
          <p:cNvSpPr txBox="1"/>
          <p:nvPr/>
        </p:nvSpPr>
        <p:spPr>
          <a:xfrm>
            <a:off x="515112" y="968066"/>
            <a:ext cx="10942320" cy="4439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High‑Value Segments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Power streamers and gamers can be targeted with premium data bundles to boost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revenue per user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Optimization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Infrastructure upgrades in identified poor‑experience zones will reduce latency and improve retention.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Partnerships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Trade‑in programs for older handsets will elevate average throughput and customer satisfaction.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Offers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Tailored plans for low, medium, and high engagement clusters ensure optimal price‑performance for every user.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4F89E8-6025-665E-58C0-9F0591814BAD}"/>
              </a:ext>
            </a:extLst>
          </p:cNvPr>
          <p:cNvSpPr txBox="1"/>
          <p:nvPr/>
        </p:nvSpPr>
        <p:spPr>
          <a:xfrm>
            <a:off x="393291" y="336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to MySQL Workbench: (</a:t>
            </a:r>
            <a:r>
              <a:rPr lang="en-IN" sz="18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ScreenShot</a:t>
            </a: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F56A9-68AA-F1B6-C635-7FFAD6700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4" y="882757"/>
            <a:ext cx="11090786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667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4B4C26-B3C6-6346-2BC1-23DF19ABB5D0}"/>
              </a:ext>
            </a:extLst>
          </p:cNvPr>
          <p:cNvSpPr txBox="1"/>
          <p:nvPr/>
        </p:nvSpPr>
        <p:spPr>
          <a:xfrm>
            <a:off x="497840" y="558800"/>
            <a:ext cx="1104392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2"/>
              </a:rPr>
              <a:t>https://www.geeksforgeeks.org/k-nearest-neighbours/</a:t>
            </a:r>
            <a:endParaRPr lang="en-IN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3"/>
              </a:rPr>
              <a:t>https://www.geeksforgeeks.org/measures-of-dispersion/</a:t>
            </a:r>
            <a:endParaRPr lang="en-IN" sz="2000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4"/>
              </a:rPr>
              <a:t>https://www.geeksforgeeks.org/dimensionality-reduction/</a:t>
            </a:r>
            <a:endParaRPr lang="en-IN" sz="2000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b="0" i="0" dirty="0">
                <a:solidFill>
                  <a:srgbClr val="7B809A"/>
                </a:solidFill>
                <a:effectLst/>
                <a:latin typeface="Roboto" panose="02000000000000000000" pitchFamily="2" charset="0"/>
                <a:hlinkClick r:id="rId5"/>
              </a:rPr>
              <a:t>https://www.youtube.com/watch?v=hl3bQySs8sM</a:t>
            </a:r>
            <a:endParaRPr lang="en-IN" sz="2000" b="0" i="0" dirty="0">
              <a:solidFill>
                <a:srgbClr val="7B809A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hlinkClick r:id="rId6"/>
              </a:rPr>
              <a:t>https://www.statista.com/statistics/1086978/youtube-average-revenue-per-user-worldwide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7B809A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21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7DC0D4-957C-D224-FDA0-BAD211A78984}"/>
              </a:ext>
            </a:extLst>
          </p:cNvPr>
          <p:cNvSpPr txBox="1"/>
          <p:nvPr/>
        </p:nvSpPr>
        <p:spPr>
          <a:xfrm>
            <a:off x="2748116" y="2921168"/>
            <a:ext cx="6695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EC890-30E3-C67D-2BEB-6DD4288E4490}"/>
              </a:ext>
            </a:extLst>
          </p:cNvPr>
          <p:cNvSpPr txBox="1"/>
          <p:nvPr/>
        </p:nvSpPr>
        <p:spPr>
          <a:xfrm>
            <a:off x="486561" y="1048516"/>
            <a:ext cx="11274804" cy="419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based 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in the Telecommunication Industry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current target is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regional mobile operator in the Republic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Pefkakia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TellCo’s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financials are strong, its system‑generated usage data has never been examined.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 data Analysist engaged by a high‑net‑worth investor renowned for uncovering undervalued businesses through meticulous data analysis.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will determine whether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 be acquired or divested by analyzing one month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session data.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A6825-5040-3287-639A-39BA5719E68C}"/>
              </a:ext>
            </a:extLst>
          </p:cNvPr>
          <p:cNvSpPr txBox="1"/>
          <p:nvPr/>
        </p:nvSpPr>
        <p:spPr>
          <a:xfrm>
            <a:off x="1788253" y="503015"/>
            <a:ext cx="861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in the Telecommunication Industry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86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452E6-90FC-FBFF-8FE6-DE9CC9D13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DAACD2-7141-0A00-456D-C50073B4F42D}"/>
              </a:ext>
            </a:extLst>
          </p:cNvPr>
          <p:cNvSpPr txBox="1"/>
          <p:nvPr/>
        </p:nvSpPr>
        <p:spPr>
          <a:xfrm>
            <a:off x="458597" y="1259175"/>
            <a:ext cx="1127480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focused on four pillars: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Overview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device and application usage patterns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session frequency, duration, and data consumption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network quality metrics (RTT, retransmission, throughput) and device impact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combining engagement and experience into a composite score, predictive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segmentation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4FCFC-C8E0-72CE-C67B-E52098314BC8}"/>
              </a:ext>
            </a:extLst>
          </p:cNvPr>
          <p:cNvSpPr txBox="1"/>
          <p:nvPr/>
        </p:nvSpPr>
        <p:spPr>
          <a:xfrm>
            <a:off x="1788253" y="503015"/>
            <a:ext cx="86154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in the Telecommunication Industry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38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C7665-BA58-92F4-AF15-FAE553AF5FA6}"/>
              </a:ext>
            </a:extLst>
          </p:cNvPr>
          <p:cNvSpPr txBox="1"/>
          <p:nvPr/>
        </p:nvSpPr>
        <p:spPr>
          <a:xfrm>
            <a:off x="729882" y="282198"/>
            <a:ext cx="10911840" cy="613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Overview: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&amp; Manufacturer Mix: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80% of sessions originate from smartphones released in the last three years, led by Samsung (35%), Apple (30%), and Huawei (20%).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Usage Patterns: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&amp; Netflix: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two, accounting for 40% of overall data volume.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Drives 25% of session counts but 35% of per-session data due to large downloads.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&amp; Email: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 15% of total volume, ideal candidates for low‑tier unlimited bundles.</a:t>
            </a:r>
          </a:p>
          <a:p>
            <a:pPr>
              <a:lnSpc>
                <a:spcPct val="20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“Stream &amp; Game” plans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high-speed data caps (e.g., 100 GB+) for heavy users.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“Social Lite”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unlimited social media plus basic data for casual users at entry price.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12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DD41E0-B722-7488-E533-B9B5BE9BCDE8}"/>
              </a:ext>
            </a:extLst>
          </p:cNvPr>
          <p:cNvSpPr txBox="1"/>
          <p:nvPr/>
        </p:nvSpPr>
        <p:spPr>
          <a:xfrm>
            <a:off x="567655" y="499131"/>
            <a:ext cx="1105669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User Engagement Analysis: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Users: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1% of customers generate over 50% of session counts and consume 60% of data.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Profiles (k=3):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Engagement (Cluster 2):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&gt;1,000 sessions/month, &gt;200 GB traffic.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Engagement (Cluster 1):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50–1,000 sessions, 10–200 GB.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 (Cluster 0):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&lt;50 sessions, &lt;10 GB.</a:t>
            </a:r>
          </a:p>
          <a:p>
            <a:pPr>
              <a:lnSpc>
                <a:spcPct val="20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Unlimited Premium Tier: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Unlimited data for high engagement cluster at a premium price.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plan: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low engagement cluster, a flexible pay-per-gig plan.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41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50C818-E435-A176-1795-555E6AA99A8D}"/>
              </a:ext>
            </a:extLst>
          </p:cNvPr>
          <p:cNvSpPr txBox="1"/>
          <p:nvPr/>
        </p:nvSpPr>
        <p:spPr>
          <a:xfrm>
            <a:off x="492760" y="138498"/>
            <a:ext cx="11206480" cy="6009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200000"/>
              </a:lnSpc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User Experience Analytics: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Throughput by Device: 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handsets (e.g., Huawei B525S‑23A, Galaxy S9) achieve median 20 Mbps.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devices (e.g., iPhone 6/7) average 5 Mbps—actionable for targeted upgrades.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RTT &amp; Retransmission: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RTT ranges 25–100 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global mean at 50 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retransmission was uniform (data quality issue) but assumed to correlate with poor experience.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Experience Clusters (k=3):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Optimal: Low RTT (&lt;30 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high throughput (&gt;15 Mbps)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Moderate: RTT 30–70 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throughput 5–15 Mbps</a:t>
            </a:r>
          </a:p>
        </p:txBody>
      </p:sp>
    </p:spTree>
    <p:extLst>
      <p:ext uri="{BB962C8B-B14F-4D97-AF65-F5344CB8AC3E}">
        <p14:creationId xmlns:p14="http://schemas.microsoft.com/office/powerpoint/2010/main" val="28081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88C8A2-6695-FFDE-C587-C614C0933D6D}"/>
              </a:ext>
            </a:extLst>
          </p:cNvPr>
          <p:cNvSpPr txBox="1"/>
          <p:nvPr/>
        </p:nvSpPr>
        <p:spPr>
          <a:xfrm>
            <a:off x="384048" y="325699"/>
            <a:ext cx="11423904" cy="582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Poor: RTT &gt;70 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throughput &lt;5 Mbps</a:t>
            </a:r>
          </a:p>
          <a:p>
            <a:pPr algn="just">
              <a:lnSpc>
                <a:spcPct val="150000"/>
              </a:lnSpc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Upgrades: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on areas and devices in “Poor” cluster with targeted infrastructure investment.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Trade‑in Offers: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Incentivize users on older devices to upgrade for better experience.</a:t>
            </a:r>
          </a:p>
          <a:p>
            <a:pPr>
              <a:lnSpc>
                <a:spcPct val="20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Satisfaction Analysis:</a:t>
            </a:r>
          </a:p>
          <a:p>
            <a:pPr>
              <a:lnSpc>
                <a:spcPct val="200000"/>
              </a:lnSpc>
            </a:pP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Methodology: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Score: Distance from least engaged cluster centroid.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Score: Distance from worst experience cluster centroid.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Score: Average of the two scores.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Satisfied Users: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10 have scores &gt;2.1, indicating strong engagement + experience.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 yields R²=0.9997, RMSE=0.006—high confidence in predicted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293134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8DD22E-E1EF-EE01-3294-A0903792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00" y="120017"/>
            <a:ext cx="6277503" cy="6432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Clusters (k=2):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Satisfaction (Cluster 1):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Avg score ~0.97; prime for loyalty programs.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Satisfaction (Cluster 0):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Avg score ~1.67; priority for customer support and retention offers.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Upsell &amp; Loyalty: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Target high satisfaction cluster with add‑ons and early access deals.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Retention Campaigns: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Proactively engage low satisfaction cluster with network credits or personalized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97BFFE-9336-C235-99FE-516367FDA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962" y="120017"/>
            <a:ext cx="5604386" cy="661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3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3087BE-11EA-8A14-D145-81ED2FEE76BD}"/>
              </a:ext>
            </a:extLst>
          </p:cNvPr>
          <p:cNvSpPr txBox="1"/>
          <p:nvPr/>
        </p:nvSpPr>
        <p:spPr>
          <a:xfrm>
            <a:off x="660400" y="406890"/>
            <a:ext cx="10871200" cy="585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Analysis covers only one month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data; seasonal usage patterns (holidays, events) are not captured.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Completeness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“Other” application category is not well defined; may mask critical usage segments (e.g., banking, IoT).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Roughness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TCP retransmission values are uniform—requires deeper packet‑level logs for accurate network reliability insights.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Satisfaction regression model trained on internal metrics; real‑world predictive performance needs external validation with future data.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Accessibility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 dashboard is prototyped for desktop; mobile responsiveness and user access controls require further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3932364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1127</Words>
  <Application>Microsoft Office PowerPoint</Application>
  <PresentationFormat>Widescreen</PresentationFormat>
  <Paragraphs>99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Roboto</vt:lpstr>
      <vt:lpstr>Times New Roman</vt:lpstr>
      <vt:lpstr>Wingdings</vt:lpstr>
      <vt:lpstr>Office Theme</vt:lpstr>
      <vt:lpstr>NextHikes IT Solutions  Project 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Borde</dc:creator>
  <cp:lastModifiedBy>Roshan Borde</cp:lastModifiedBy>
  <cp:revision>10</cp:revision>
  <dcterms:created xsi:type="dcterms:W3CDTF">2025-02-12T11:43:12Z</dcterms:created>
  <dcterms:modified xsi:type="dcterms:W3CDTF">2025-04-24T13:56:10Z</dcterms:modified>
</cp:coreProperties>
</file>