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1" r:id="rId3"/>
    <p:sldId id="279" r:id="rId4"/>
    <p:sldId id="281" r:id="rId5"/>
    <p:sldId id="280" r:id="rId6"/>
    <p:sldId id="257" r:id="rId7"/>
    <p:sldId id="275" r:id="rId8"/>
    <p:sldId id="283" r:id="rId9"/>
    <p:sldId id="2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  <p14:sldId id="280"/>
            <p14:sldId id="257"/>
            <p14:sldId id="275"/>
          </p14:sldIdLst>
        </p14:section>
        <p14:section name="Learn More" id="{2CC34DB2-6590-42C0-AD4B-A04C6060184E}">
          <p14:sldIdLst>
            <p14:sldId id="283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94214" autoAdjust="0"/>
  </p:normalViewPr>
  <p:slideViewPr>
    <p:cSldViewPr snapToGrid="0">
      <p:cViewPr varScale="1">
        <p:scale>
          <a:sx n="76" d="100"/>
          <a:sy n="76" d="100"/>
        </p:scale>
        <p:origin x="109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countries_by_past_and_projected_GDP_(nominal)" TargetMode="External"/><Relationship Id="rId2" Type="http://schemas.openxmlformats.org/officeDocument/2006/relationships/hyperlink" Target="https://data.worldbank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go.microsoft.com/fwlink/?LinkId=617172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hyperlink" Target="https://go.microsoft.com/fwlink/?linkid=854609" TargetMode="External"/><Relationship Id="rId4" Type="http://schemas.openxmlformats.org/officeDocument/2006/relationships/hyperlink" Target="http://go.microsoft.com/fwlink/?LinkId=62332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474" y="1164324"/>
            <a:ext cx="10792326" cy="1386371"/>
          </a:xfrm>
        </p:spPr>
        <p:txBody>
          <a:bodyPr anchor="ctr" anchorCtr="0"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Welcome to UTM </a:t>
            </a:r>
            <a:r>
              <a:rPr lang="en-US" sz="4800" b="1" dirty="0">
                <a:solidFill>
                  <a:schemeClr val="bg1"/>
                </a:solidFill>
              </a:rPr>
              <a:t>Team J</a:t>
            </a:r>
            <a:r>
              <a:rPr lang="en-US" sz="4800" dirty="0">
                <a:solidFill>
                  <a:schemeClr val="bg1"/>
                </a:solidFill>
              </a:rPr>
              <a:t>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6"/>
            <a:ext cx="9582736" cy="5813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Team Members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400" dirty="0">
                <a:solidFill>
                  <a:schemeClr val="accent1"/>
                </a:solidFill>
              </a:rPr>
              <a:t>Raghavendra Samaga (Raghu)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400" dirty="0">
                <a:solidFill>
                  <a:schemeClr val="accent1"/>
                </a:solidFill>
              </a:rPr>
              <a:t>Joonho Ye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Wilfred Valencia(Wil)</a:t>
            </a:r>
          </a:p>
          <a:p>
            <a:endParaRPr lang="en-US" sz="2400" dirty="0"/>
          </a:p>
          <a:p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9D9E2A-EB37-4A81-9899-C30AC3105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851" y="3243844"/>
            <a:ext cx="19621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Defining scope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766091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Select data source</a:t>
            </a:r>
          </a:p>
          <a:p>
            <a:pPr marL="0" indent="0">
              <a:buNone/>
            </a:pPr>
            <a:r>
              <a:rPr lang="en-US" b="1">
                <a:solidFill>
                  <a:srgbClr val="00B0F0"/>
                </a:solidFill>
              </a:rPr>
              <a:t>    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>
                <a:solidFill>
                  <a:srgbClr val="00B0F0"/>
                </a:solidFill>
              </a:rPr>
              <a:t>World </a:t>
            </a:r>
            <a:r>
              <a:rPr lang="en-US" b="1" dirty="0">
                <a:solidFill>
                  <a:srgbClr val="00B0F0"/>
                </a:solidFill>
              </a:rPr>
              <a:t>Health Organization </a:t>
            </a:r>
          </a:p>
          <a:p>
            <a:r>
              <a:rPr lang="en-US" dirty="0">
                <a:hlinkClick r:id="rId2"/>
              </a:rPr>
              <a:t>https://data.worldbank.org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https://en.wikipedia.org/wiki/List_of_countries_by_past_and_projected_GDP_(nominal)</a:t>
            </a:r>
            <a:endParaRPr lang="en-US" dirty="0"/>
          </a:p>
          <a:p>
            <a:r>
              <a:rPr lang="en-US" dirty="0"/>
              <a:t>Identify critical features</a:t>
            </a:r>
          </a:p>
          <a:p>
            <a:r>
              <a:rPr lang="en-US" dirty="0"/>
              <a:t>Treating Missing values</a:t>
            </a:r>
          </a:p>
          <a:p>
            <a:r>
              <a:rPr lang="en-US" dirty="0"/>
              <a:t>population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15D08-230F-4938-8DA0-8F76FE20C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594" y="1873770"/>
            <a:ext cx="1981200" cy="704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A89650-670F-486F-86FE-BEF8A60CC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2529" y="2565117"/>
            <a:ext cx="27813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context for usage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161374" y="1977484"/>
            <a:ext cx="4585731" cy="348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Classification of data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1"/>
            <a:ext cx="4504252" cy="481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Prediction of mortality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31552" y="3495781"/>
            <a:ext cx="558179" cy="394494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3520631"/>
            <a:ext cx="4504252" cy="462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Trend Analysis/ Correlations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40" name="Content Placeholder 17"/>
          <p:cNvSpPr txBox="1">
            <a:spLocks/>
          </p:cNvSpPr>
          <p:nvPr/>
        </p:nvSpPr>
        <p:spPr>
          <a:xfrm>
            <a:off x="1056513" y="5177572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AF1858-BACC-4E92-BB10-FF660A5C4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580" y="2076266"/>
            <a:ext cx="28289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target performance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Defining the solution</a:t>
            </a:r>
          </a:p>
        </p:txBody>
      </p:sp>
      <p:sp>
        <p:nvSpPr>
          <p:cNvPr id="30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/>
              <a:t>Machine Learning Workflow</a:t>
            </a:r>
          </a:p>
        </p:txBody>
      </p:sp>
      <p:grpSp>
        <p:nvGrpSpPr>
          <p:cNvPr id="13" name="Group 12" descr="Small circle with number 1 inside  indicating step 1"/>
          <p:cNvGrpSpPr/>
          <p:nvPr/>
        </p:nvGrpSpPr>
        <p:grpSpPr bwMode="blackWhite">
          <a:xfrm>
            <a:off x="558723" y="1917997"/>
            <a:ext cx="558179" cy="409838"/>
            <a:chOff x="6953426" y="711274"/>
            <a:chExt cx="558179" cy="409838"/>
          </a:xfrm>
        </p:grpSpPr>
        <p:sp>
          <p:nvSpPr>
            <p:cNvPr id="14" name="Oval 1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6" name="Content Placeholder 17"/>
          <p:cNvSpPr txBox="1">
            <a:spLocks/>
          </p:cNvSpPr>
          <p:nvPr/>
        </p:nvSpPr>
        <p:spPr>
          <a:xfrm>
            <a:off x="1066040" y="1958189"/>
            <a:ext cx="2486328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Process WHO data sheet</a:t>
            </a:r>
          </a:p>
        </p:txBody>
      </p:sp>
      <p:grpSp>
        <p:nvGrpSpPr>
          <p:cNvPr id="18" name="Group 17" descr="Small circle with number 2 inside  indicating step 2"/>
          <p:cNvGrpSpPr/>
          <p:nvPr/>
        </p:nvGrpSpPr>
        <p:grpSpPr bwMode="blackWhite">
          <a:xfrm>
            <a:off x="541609" y="2486247"/>
            <a:ext cx="558179" cy="409838"/>
            <a:chOff x="6953426" y="711274"/>
            <a:chExt cx="558179" cy="409838"/>
          </a:xfrm>
        </p:grpSpPr>
        <p:sp>
          <p:nvSpPr>
            <p:cNvPr id="23" name="Oval 22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5" name="Content Placeholder 17"/>
          <p:cNvSpPr txBox="1">
            <a:spLocks/>
          </p:cNvSpPr>
          <p:nvPr/>
        </p:nvSpPr>
        <p:spPr>
          <a:xfrm>
            <a:off x="1055731" y="2498994"/>
            <a:ext cx="2651153" cy="363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 data as required</a:t>
            </a:r>
          </a:p>
        </p:txBody>
      </p:sp>
      <p:grpSp>
        <p:nvGrpSpPr>
          <p:cNvPr id="26" name="Group 25" descr="Small circle with number 3 inside  indicating step 3"/>
          <p:cNvGrpSpPr/>
          <p:nvPr/>
        </p:nvGrpSpPr>
        <p:grpSpPr bwMode="blackWhite">
          <a:xfrm>
            <a:off x="558723" y="3455332"/>
            <a:ext cx="558179" cy="409838"/>
            <a:chOff x="6954830" y="-177626"/>
            <a:chExt cx="558179" cy="409838"/>
          </a:xfrm>
        </p:grpSpPr>
        <p:sp>
          <p:nvSpPr>
            <p:cNvPr id="27" name="Oval 26" descr="Small circle"/>
            <p:cNvSpPr/>
            <p:nvPr/>
          </p:nvSpPr>
          <p:spPr bwMode="blackWhite">
            <a:xfrm>
              <a:off x="7016497" y="-177626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 descr="Number 3"/>
            <p:cNvSpPr txBox="1">
              <a:spLocks noChangeAspect="1"/>
            </p:cNvSpPr>
            <p:nvPr/>
          </p:nvSpPr>
          <p:spPr bwMode="blackWhite">
            <a:xfrm>
              <a:off x="6954830" y="-160913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1066038" y="4292644"/>
            <a:ext cx="2784602" cy="111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Content Placeholder 17"/>
          <p:cNvSpPr txBox="1">
            <a:spLocks/>
          </p:cNvSpPr>
          <p:nvPr/>
        </p:nvSpPr>
        <p:spPr>
          <a:xfrm>
            <a:off x="628962" y="5832234"/>
            <a:ext cx="3449878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0" name="Straight Connector 19" descr="Light grey line separating Morph text and images"/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6164117-48B8-450C-9B01-D1FC65DA8976}"/>
              </a:ext>
            </a:extLst>
          </p:cNvPr>
          <p:cNvSpPr/>
          <p:nvPr/>
        </p:nvSpPr>
        <p:spPr>
          <a:xfrm>
            <a:off x="1246870" y="3277689"/>
            <a:ext cx="324886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Gotham Medium"/>
              </a:rPr>
              <a:t>Excel spreadsheets</a:t>
            </a:r>
          </a:p>
          <a:p>
            <a:r>
              <a:rPr lang="en-US" sz="2000" dirty="0">
                <a:solidFill>
                  <a:srgbClr val="000000"/>
                </a:solidFill>
                <a:latin typeface="Gotham Medium"/>
              </a:rPr>
              <a:t>Jupiter Notebook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Gotham Medium"/>
              </a:rPr>
              <a:t>numpy</a:t>
            </a:r>
            <a:r>
              <a:rPr lang="en-US" sz="2000" dirty="0">
                <a:solidFill>
                  <a:srgbClr val="000000"/>
                </a:solidFill>
                <a:latin typeface="Gotham Medium"/>
              </a:rPr>
              <a:t>–scientific computing</a:t>
            </a:r>
          </a:p>
          <a:p>
            <a:r>
              <a:rPr lang="en-US" sz="2000" dirty="0">
                <a:solidFill>
                  <a:srgbClr val="000000"/>
                </a:solidFill>
                <a:latin typeface="Gotham Medium"/>
              </a:rPr>
              <a:t>pandas –data frames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Gotham Medium"/>
              </a:rPr>
              <a:t>matplotlib</a:t>
            </a:r>
            <a:r>
              <a:rPr lang="en-US" sz="2000" dirty="0">
                <a:solidFill>
                  <a:srgbClr val="000000"/>
                </a:solidFill>
                <a:latin typeface="Gotham Medium"/>
              </a:rPr>
              <a:t>–2D plotting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Gotham Medium"/>
              </a:rPr>
              <a:t>scikit</a:t>
            </a:r>
            <a:r>
              <a:rPr lang="en-US" sz="2000" dirty="0">
                <a:solidFill>
                  <a:srgbClr val="000000"/>
                </a:solidFill>
                <a:latin typeface="Gotham Medium"/>
              </a:rPr>
              <a:t>-learn </a:t>
            </a:r>
          </a:p>
          <a:p>
            <a:r>
              <a:rPr lang="en-US" sz="2000" dirty="0">
                <a:solidFill>
                  <a:srgbClr val="000000"/>
                </a:solidFill>
                <a:latin typeface="Gotham Book"/>
              </a:rPr>
              <a:t>Algorithms</a:t>
            </a:r>
          </a:p>
          <a:p>
            <a:r>
              <a:rPr lang="en-US" sz="2000" dirty="0">
                <a:solidFill>
                  <a:srgbClr val="000000"/>
                </a:solidFill>
                <a:latin typeface="Gotham Book"/>
              </a:rPr>
              <a:t>Pre-processing</a:t>
            </a:r>
          </a:p>
          <a:p>
            <a:r>
              <a:rPr lang="en-US" sz="2000" dirty="0">
                <a:solidFill>
                  <a:srgbClr val="000000"/>
                </a:solidFill>
                <a:latin typeface="Gotham Book"/>
              </a:rPr>
              <a:t>Performance evaluation</a:t>
            </a:r>
          </a:p>
          <a:p>
            <a:r>
              <a:rPr lang="en-US" sz="2000" dirty="0">
                <a:solidFill>
                  <a:srgbClr val="000000"/>
                </a:solidFill>
                <a:latin typeface="Gotham Book"/>
              </a:rPr>
              <a:t>And more …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F76C19-6E26-4418-A025-E3770791F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168" y="1995373"/>
            <a:ext cx="25908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Machine Learning Work flow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Preparing and tidying the data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General trend analysis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Selecting the algorithm to train the model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Testing the Model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Content Placeholder 17"/>
          <p:cNvSpPr txBox="1">
            <a:spLocks/>
          </p:cNvSpPr>
          <p:nvPr/>
        </p:nvSpPr>
        <p:spPr>
          <a:xfrm>
            <a:off x="1066039" y="4571824"/>
            <a:ext cx="2696774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Content Placeholder 17"/>
          <p:cNvSpPr txBox="1">
            <a:spLocks/>
          </p:cNvSpPr>
          <p:nvPr/>
        </p:nvSpPr>
        <p:spPr>
          <a:xfrm>
            <a:off x="8429668" y="4571824"/>
            <a:ext cx="2658635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296100"/>
            <a:ext cx="5110161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ontent Placeholder 17"/>
          <p:cNvSpPr txBox="1">
            <a:spLocks/>
          </p:cNvSpPr>
          <p:nvPr/>
        </p:nvSpPr>
        <p:spPr>
          <a:xfrm>
            <a:off x="1066039" y="2678694"/>
            <a:ext cx="3121671" cy="467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 Box 16" descr="Select me"/>
          <p:cNvSpPr txBox="1"/>
          <p:nvPr/>
        </p:nvSpPr>
        <p:spPr>
          <a:xfrm rot="21077122">
            <a:off x="4984385" y="1755014"/>
            <a:ext cx="1334770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xmlns="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endParaRPr lang="en-US" sz="1200" b="1" kern="1400" dirty="0">
              <a:solidFill>
                <a:srgbClr val="D24726"/>
              </a:solidFill>
              <a:effectLst/>
              <a:latin typeface="Segoe UI Light" panose="020B0502040204020203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Content Placeholder 17"/>
          <p:cNvSpPr txBox="1">
            <a:spLocks/>
          </p:cNvSpPr>
          <p:nvPr/>
        </p:nvSpPr>
        <p:spPr>
          <a:xfrm>
            <a:off x="1066039" y="3353185"/>
            <a:ext cx="3504072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Content Placeholder 17"/>
          <p:cNvSpPr txBox="1">
            <a:spLocks/>
          </p:cNvSpPr>
          <p:nvPr/>
        </p:nvSpPr>
        <p:spPr>
          <a:xfrm>
            <a:off x="1064636" y="4303697"/>
            <a:ext cx="2134038" cy="144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2763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65AB0-F00B-4F05-886E-F77BD916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65BC6-BDDF-4B9C-8150-1DB5B0A4951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59195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17352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questions about Project?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 the </a:t>
            </a:r>
            <a:r>
              <a:rPr lang="en-US" sz="2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 Me                  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button and type what you want to know.</a:t>
            </a:r>
            <a:b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u="sng" dirty="0">
                <a:latin typeface="Segoe UI Light" panose="020B0502040204020203" pitchFamily="34" charset="0"/>
                <a:cs typeface="Segoe UI Light" panose="020B0502040204020203" pitchFamily="34" charset="0"/>
                <a:hlinkClick r:id="rId3" tooltip="Visit the PowerPoint team blog"/>
              </a:rPr>
              <a:t>Visit the PowerPoint team blog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4" tooltip="Go to free PowerPoint training"/>
              </a:rPr>
              <a:t>Go to free PowerPoint training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5" tooltip="Give feedback about this tour"/>
              </a:rPr>
              <a:t>Give feedback about this tour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 descr="Tell Me butto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981" y="2350333"/>
            <a:ext cx="1269672" cy="1189747"/>
          </a:xfrm>
          <a:prstGeom prst="rect">
            <a:avLst/>
          </a:prstGeom>
        </p:spPr>
      </p:pic>
      <p:pic>
        <p:nvPicPr>
          <p:cNvPr id="11" name="Picture 10" descr="Tell Me box suggestion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066" y="2761488"/>
            <a:ext cx="2476156" cy="20012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1611" y="5738132"/>
            <a:ext cx="6193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 THE ARROW WHEN IN SLIDE SHOW MODE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 descr="Arrow pointing right with a hyperlink to the PowerPoint team blog. Select the image to visit the PowerPoint team blog ">
            <a:hlinkClick r:id="rId3" tooltip="Select here to visit the PowerPoint team blog.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3566804"/>
            <a:ext cx="661940" cy="661940"/>
          </a:xfrm>
          <a:prstGeom prst="rect">
            <a:avLst/>
          </a:prstGeom>
        </p:spPr>
      </p:pic>
      <p:pic>
        <p:nvPicPr>
          <p:cNvPr id="7" name="Picture 6" descr="Arrow pointing right with a hyperlink to free PowerPoint training. Select the image to access free PowerPoint training">
            <a:hlinkClick r:id="rId4" tooltip="Select here to go to free PowerPoint training.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4252716"/>
            <a:ext cx="661940" cy="661940"/>
          </a:xfrm>
          <a:prstGeom prst="rect">
            <a:avLst/>
          </a:prstGeom>
        </p:spPr>
      </p:pic>
      <p:pic>
        <p:nvPicPr>
          <p:cNvPr id="12" name="Picture 11" descr="Arrow pointing right with a hyperlink to give feedback about this tour. Select the image to give feedback about this tour">
            <a:hlinkClick r:id="rId5" tooltip="Select here to give feedback about this tour."/>
            <a:extLst>
              <a:ext uri="{FF2B5EF4-FFF2-40B4-BE49-F238E27FC236}">
                <a16:creationId xmlns:a16="http://schemas.microsoft.com/office/drawing/2014/main" id="{BA92070A-4E3D-4794-84A9-83B8DDF3A12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4944145"/>
            <a:ext cx="661940" cy="6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197</Words>
  <Application>Microsoft Office PowerPoint</Application>
  <PresentationFormat>Widescreen</PresentationFormat>
  <Paragraphs>54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SimHei</vt:lpstr>
      <vt:lpstr>Arial</vt:lpstr>
      <vt:lpstr>Calibri</vt:lpstr>
      <vt:lpstr>Gotham Book</vt:lpstr>
      <vt:lpstr>Gotham Medium</vt:lpstr>
      <vt:lpstr>Segoe UI</vt:lpstr>
      <vt:lpstr>Segoe UI Light</vt:lpstr>
      <vt:lpstr>Segoe UI Semibold</vt:lpstr>
      <vt:lpstr>Times New Roman</vt:lpstr>
      <vt:lpstr>WelcomeDoc</vt:lpstr>
      <vt:lpstr>Welcome to UTM Team J Project presentation</vt:lpstr>
      <vt:lpstr>Defining scope</vt:lpstr>
      <vt:lpstr>Defining context for usage</vt:lpstr>
      <vt:lpstr>Defining target performance</vt:lpstr>
      <vt:lpstr>   Defining the solution</vt:lpstr>
      <vt:lpstr>Machine Learning Work flow</vt:lpstr>
      <vt:lpstr>PowerPoint Presentation</vt:lpstr>
      <vt:lpstr>Thank you!</vt:lpstr>
      <vt:lpstr>More questions about Project?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Raghavendra Samaga</dc:creator>
  <cp:keywords/>
  <cp:lastModifiedBy>Raghavendra Samaga</cp:lastModifiedBy>
  <cp:revision>19</cp:revision>
  <dcterms:created xsi:type="dcterms:W3CDTF">2017-11-25T17:22:03Z</dcterms:created>
  <dcterms:modified xsi:type="dcterms:W3CDTF">2017-12-07T00:33:52Z</dcterms:modified>
  <cp:version/>
</cp:coreProperties>
</file>