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23" r:id="rId3"/>
    <p:sldId id="333" r:id="rId4"/>
    <p:sldId id="339" r:id="rId5"/>
    <p:sldId id="334" r:id="rId6"/>
    <p:sldId id="335" r:id="rId7"/>
    <p:sldId id="336" r:id="rId8"/>
    <p:sldId id="344" r:id="rId9"/>
    <p:sldId id="340" r:id="rId10"/>
    <p:sldId id="284" r:id="rId11"/>
    <p:sldId id="257" r:id="rId12"/>
    <p:sldId id="308" r:id="rId13"/>
    <p:sldId id="291" r:id="rId14"/>
    <p:sldId id="289" r:id="rId15"/>
    <p:sldId id="313" r:id="rId16"/>
    <p:sldId id="295" r:id="rId17"/>
    <p:sldId id="296" r:id="rId18"/>
    <p:sldId id="297" r:id="rId19"/>
    <p:sldId id="343" r:id="rId20"/>
    <p:sldId id="298" r:id="rId21"/>
    <p:sldId id="299" r:id="rId22"/>
    <p:sldId id="322" r:id="rId23"/>
    <p:sldId id="330" r:id="rId24"/>
    <p:sldId id="302" r:id="rId25"/>
    <p:sldId id="304" r:id="rId26"/>
    <p:sldId id="306" r:id="rId27"/>
    <p:sldId id="315" r:id="rId28"/>
    <p:sldId id="318" r:id="rId29"/>
    <p:sldId id="341" r:id="rId30"/>
    <p:sldId id="342" r:id="rId31"/>
    <p:sldId id="345" r:id="rId32"/>
    <p:sldId id="346" r:id="rId33"/>
    <p:sldId id="331" r:id="rId34"/>
    <p:sldId id="332" r:id="rId3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572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94660"/>
  </p:normalViewPr>
  <p:slideViewPr>
    <p:cSldViewPr>
      <p:cViewPr varScale="1">
        <p:scale>
          <a:sx n="68" d="100"/>
          <a:sy n="68" d="100"/>
        </p:scale>
        <p:origin x="366" y="66"/>
      </p:cViewPr>
      <p:guideLst>
        <p:guide orient="horz" pos="4319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19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2F7085B-4ACD-4926-9D0E-6DFBC9AD7CEC}" type="datetimeFigureOut">
              <a:rPr lang="ru-RU"/>
              <a:pPr>
                <a:defRPr/>
              </a:pPr>
              <a:t>16.12.2019</a:t>
            </a:fld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8CCBE2-A72A-4EE0-B001-77270A40D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59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F1A7E96-71E9-4448-B492-310443C3C629}" type="datetimeFigureOut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4B295FD-1416-4A4C-8B14-E6AF5B3E17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353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3DA8C1-2143-427A-9D73-752AD1E7689B}" type="slidenum">
              <a:rPr lang="ru-RU"/>
              <a:pPr>
                <a:defRPr/>
              </a:pPr>
              <a:t>1</a:t>
            </a:fld>
            <a:endParaRPr lang="ru-RU" dirty="0"/>
          </a:p>
        </p:txBody>
      </p:sp>
      <p:sp>
        <p:nvSpPr>
          <p:cNvPr id="4505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6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4D84897-2B0B-48CF-88DD-E6393D3D050C}" type="slidenum">
              <a:rPr lang="ru-RU" sz="1200">
                <a:latin typeface="Calibri" pitchFamily="34" charset="0"/>
              </a:rPr>
              <a:pPr algn="r"/>
              <a:t>1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3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663319-4A1D-4F20-AE2E-728ED342381F}" type="slidenum">
              <a:rPr lang="ru-RU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4608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056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74DA2A-B5A7-4160-9F31-B0CE8306517C}" type="slidenum">
              <a:rPr lang="ru-RU"/>
              <a:pPr>
                <a:defRPr/>
              </a:pPr>
              <a:t>11</a:t>
            </a:fld>
            <a:endParaRPr lang="ru-RU"/>
          </a:p>
        </p:txBody>
      </p:sp>
      <p:sp>
        <p:nvSpPr>
          <p:cNvPr id="4710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2874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E340C-A695-43D0-A979-10ADEE9E9499}" type="slidenum">
              <a:rPr lang="ru-RU"/>
              <a:pPr>
                <a:defRPr/>
              </a:pPr>
              <a:t>12</a:t>
            </a:fld>
            <a:endParaRPr lang="ru-RU"/>
          </a:p>
        </p:txBody>
      </p:sp>
      <p:sp>
        <p:nvSpPr>
          <p:cNvPr id="4813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5511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D46BEB-B890-44BA-95D7-822450CB8E91}" type="slidenum">
              <a:rPr lang="ru-RU"/>
              <a:pPr>
                <a:defRPr/>
              </a:pPr>
              <a:t>13</a:t>
            </a:fld>
            <a:endParaRPr lang="ru-RU"/>
          </a:p>
        </p:txBody>
      </p:sp>
      <p:sp>
        <p:nvSpPr>
          <p:cNvPr id="4915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142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57201F"/>
                </a:solidFill>
              </a:defRPr>
            </a:lvl1pPr>
          </a:lstStyle>
          <a:p>
            <a:r>
              <a:rPr lang="ru-RU" dirty="0" smtClean="0"/>
              <a:t>Click to edit Master title style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06339-48BF-4E8D-BC0B-C415C3A99763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96552-7D6D-4A6A-99DE-43FF594BB9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D04E-A340-4960-AD9B-5746CC808A2C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C6044-C7F7-4E84-9B3B-70DF560A5A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ru-RU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1D922-F3D8-4F47-81F2-814BE4532B7E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14DD0-82F0-4FE4-8EC1-B1B5071C53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B325C-4590-49FF-A12E-20A1CADB110F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E5383-11D9-4E08-8B37-ACDB91B3C7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467C6-C2C4-403E-BC1E-E1A6AFB3E303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FCDA9-9375-4728-B426-A531955700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i="0" cap="none" spc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A234A-37DE-47F6-BCC3-EA639AD86973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11A6B-7BA9-45C6-B7B9-B7AAFC42FD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DBD1A-D8DB-4BC0-B53D-2F2E412F1A22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1C7DE-5618-4178-B15E-2FE0CFF193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90F1B-B1EC-49A3-B0C6-A8BF3EFD0FD2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FF732-A834-43FC-BA18-86AC9AF8A3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07A46-ACEE-4FE4-B7F7-693811693275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D1C37-B263-4DD4-9E92-D4D5C1A812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A3A04-4949-4003-8FBB-4957A42B3081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6BDA4-E225-470C-A0EA-4A25D2F39B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fld id="{958E17AD-8421-4D3D-837A-6A0896DE4862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fld id="{C35B2DDC-06CD-4072-ADC5-513179FEFF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 w="50800"/>
          <a:solidFill>
            <a:srgbClr val="57201F"/>
          </a:solidFill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  <a:latin typeface="Times New Roman" pitchFamily="18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8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4213" y="1628775"/>
            <a:ext cx="7772400" cy="1470025"/>
          </a:xfrm>
        </p:spPr>
        <p:txBody>
          <a:bodyPr/>
          <a:lstStyle/>
          <a:p>
            <a:pPr eaLnBrk="1" hangingPunct="1"/>
            <a:r>
              <a:rPr lang="ru-RU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Основы программирования</a:t>
            </a:r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 bwMode="auto">
          <a:xfrm>
            <a:off x="468313" y="3648075"/>
            <a:ext cx="8267700" cy="1963738"/>
          </a:xfrm>
        </p:spPr>
        <p:txBody>
          <a:bodyPr/>
          <a:lstStyle/>
          <a:p>
            <a:pPr marL="342900" indent="-342900" eaLnBrk="1" hangingPunct="1"/>
            <a:r>
              <a:rPr lang="ru-RU" b="0" smtClean="0">
                <a:solidFill>
                  <a:srgbClr val="262626"/>
                </a:solidFill>
                <a:latin typeface="Times New Roman" pitchFamily="18" charset="0"/>
              </a:rPr>
              <a:t>Лекция 10.</a:t>
            </a:r>
            <a:r>
              <a:rPr lang="en-US" b="0" smtClean="0">
                <a:solidFill>
                  <a:srgbClr val="262626"/>
                </a:solidFill>
                <a:latin typeface="Times New Roman" pitchFamily="18" charset="0"/>
              </a:rPr>
              <a:t> </a:t>
            </a:r>
            <a:r>
              <a:rPr lang="ru-RU" b="0" smtClean="0">
                <a:solidFill>
                  <a:srgbClr val="262626"/>
                </a:solidFill>
                <a:latin typeface="Times New Roman" pitchFamily="18" charset="0"/>
              </a:rPr>
              <a:t>Проектирование функций.</a:t>
            </a:r>
          </a:p>
          <a:p>
            <a:pPr marL="342900" indent="-342900" eaLnBrk="1" hangingPunct="1"/>
            <a:r>
              <a:rPr lang="ru-RU" b="0" smtClean="0">
                <a:solidFill>
                  <a:srgbClr val="262626"/>
                </a:solidFill>
                <a:latin typeface="Times New Roman" pitchFamily="18" charset="0"/>
              </a:rPr>
              <a:t>Модульный стиль программирования</a:t>
            </a:r>
            <a:endParaRPr lang="en-US" b="0" smtClean="0">
              <a:solidFill>
                <a:srgbClr val="262626"/>
              </a:solidFill>
              <a:latin typeface="Times New Roman" pitchFamily="18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39750" y="5805488"/>
            <a:ext cx="7777163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ru-RU">
                <a:latin typeface="Arial Unicode MS" pitchFamily="34" charset="-128"/>
              </a:rPr>
              <a:t>Конова Елена Александровна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>
                <a:latin typeface="Arial Unicode MS" pitchFamily="34" charset="-128"/>
              </a:rPr>
              <a:t>E_Konova@mail.ru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Функции и модули</a:t>
            </a:r>
            <a:r>
              <a:rPr lang="ru-RU" sz="280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80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456613" cy="5038725"/>
          </a:xfrm>
          <a:noFill/>
        </p:spPr>
        <p:txBody>
          <a:bodyPr>
            <a:normAutofit lnSpcReduction="10000"/>
          </a:bodyPr>
          <a:lstStyle/>
          <a:p>
            <a:pPr marL="357188" indent="6350" eaLnBrk="1" hangingPunct="1">
              <a:lnSpc>
                <a:spcPct val="90000"/>
              </a:lnSpc>
              <a:buFontTx/>
              <a:buNone/>
              <a:tabLst>
                <a:tab pos="622300" algn="l"/>
              </a:tabLst>
            </a:pPr>
            <a:r>
              <a:rPr lang="ru-RU" sz="2400" dirty="0" smtClean="0">
                <a:ln>
                  <a:noFill/>
                </a:ln>
                <a:solidFill>
                  <a:srgbClr val="FF3300"/>
                </a:solidFill>
              </a:rPr>
              <a:t>Функция</a:t>
            </a:r>
            <a:r>
              <a:rPr lang="ru-RU" sz="2400" dirty="0" smtClean="0">
                <a:ln>
                  <a:noFill/>
                </a:ln>
              </a:rPr>
              <a:t> </a:t>
            </a:r>
            <a:r>
              <a:rPr lang="ru-RU" sz="2400" dirty="0" smtClean="0">
                <a:ln>
                  <a:noFill/>
                </a:ln>
                <a:sym typeface="Symbol" pitchFamily="18" charset="2"/>
              </a:rPr>
              <a:t> </a:t>
            </a:r>
            <a:r>
              <a:rPr lang="ru-RU" sz="2400" dirty="0" smtClean="0">
                <a:ln>
                  <a:noFill/>
                </a:ln>
              </a:rPr>
              <a:t>самостоятельный именованный алгоритм решения некоторой задачи.</a:t>
            </a:r>
          </a:p>
          <a:p>
            <a:pPr marL="357188" indent="6350" eaLnBrk="1" hangingPunct="1">
              <a:lnSpc>
                <a:spcPct val="90000"/>
              </a:lnSpc>
              <a:buFontTx/>
              <a:buNone/>
              <a:tabLst>
                <a:tab pos="622300" algn="l"/>
              </a:tabLst>
            </a:pPr>
            <a:r>
              <a:rPr lang="ru-RU" sz="2400" dirty="0" smtClean="0">
                <a:ln>
                  <a:noFill/>
                </a:ln>
              </a:rPr>
              <a:t>В некотором смысле функция, это модуль, поскольку соответствует требованиям, предъявляемым к модулю:</a:t>
            </a:r>
          </a:p>
          <a:p>
            <a:pPr marL="357188" indent="6350" eaLnBrk="1" hangingPunct="1">
              <a:lnSpc>
                <a:spcPct val="90000"/>
              </a:lnSpc>
              <a:buFontTx/>
              <a:buChar char="•"/>
              <a:tabLst>
                <a:tab pos="622300" algn="l"/>
              </a:tabLst>
            </a:pPr>
            <a:r>
              <a:rPr lang="ru-RU" sz="2400" dirty="0" smtClean="0">
                <a:ln>
                  <a:noFill/>
                </a:ln>
              </a:rPr>
              <a:t> может использоваться многократно,</a:t>
            </a:r>
          </a:p>
          <a:p>
            <a:pPr marL="357188" indent="6350" eaLnBrk="1" hangingPunct="1">
              <a:lnSpc>
                <a:spcPct val="90000"/>
              </a:lnSpc>
              <a:buFontTx/>
              <a:buChar char="•"/>
              <a:tabLst>
                <a:tab pos="622300" algn="l"/>
              </a:tabLst>
            </a:pPr>
            <a:r>
              <a:rPr lang="ru-RU" sz="2400" dirty="0" smtClean="0">
                <a:ln>
                  <a:noFill/>
                </a:ln>
              </a:rPr>
              <a:t> может быть подключена к любому проекту,</a:t>
            </a:r>
          </a:p>
          <a:p>
            <a:pPr marL="357188" indent="6350" eaLnBrk="1" hangingPunct="1">
              <a:lnSpc>
                <a:spcPct val="90000"/>
              </a:lnSpc>
              <a:buFontTx/>
              <a:buChar char="•"/>
              <a:tabLst>
                <a:tab pos="622300" algn="l"/>
              </a:tabLst>
            </a:pPr>
            <a:r>
              <a:rPr lang="ru-RU" sz="2400" dirty="0" smtClean="0">
                <a:ln>
                  <a:noFill/>
                </a:ln>
              </a:rPr>
              <a:t> безошибочно решает задачу при любых наборах данных.</a:t>
            </a:r>
          </a:p>
          <a:p>
            <a:pPr marL="357188" indent="6350" eaLnBrk="1" hangingPunct="1">
              <a:lnSpc>
                <a:spcPct val="90000"/>
              </a:lnSpc>
              <a:buFontTx/>
              <a:buNone/>
              <a:tabLst>
                <a:tab pos="622300" algn="l"/>
              </a:tabLst>
            </a:pPr>
            <a:r>
              <a:rPr lang="ru-RU" sz="2400" dirty="0" smtClean="0">
                <a:ln>
                  <a:noFill/>
                </a:ln>
              </a:rPr>
              <a:t>Все функции равноправны, каждая может вызвать любую другую и даже саму себя.</a:t>
            </a:r>
          </a:p>
          <a:p>
            <a:pPr marL="357188" indent="6350" eaLnBrk="1" hangingPunct="1">
              <a:lnSpc>
                <a:spcPct val="90000"/>
              </a:lnSpc>
              <a:buFontTx/>
              <a:buNone/>
              <a:tabLst>
                <a:tab pos="622300" algn="l"/>
              </a:tabLst>
            </a:pPr>
            <a:r>
              <a:rPr lang="ru-RU" sz="2400" dirty="0" smtClean="0">
                <a:ln>
                  <a:noFill/>
                </a:ln>
              </a:rPr>
              <a:t>Кроме?</a:t>
            </a:r>
          </a:p>
          <a:p>
            <a:pPr marL="357188" indent="6350" eaLnBrk="1" hangingPunct="1">
              <a:lnSpc>
                <a:spcPct val="90000"/>
              </a:lnSpc>
              <a:buFontTx/>
              <a:buNone/>
              <a:tabLst>
                <a:tab pos="622300" algn="l"/>
              </a:tabLst>
            </a:pPr>
            <a:r>
              <a:rPr lang="ru-RU" sz="2400" dirty="0" smtClean="0">
                <a:ln>
                  <a:noFill/>
                </a:ln>
              </a:rPr>
              <a:t>Функции, входящие в состав каждого модуля, представляют его интерфейс. Для использования модуля достаточно знать только его интерфейс, не вдаваясь в подробности реализации.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О структуре программного кода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Все функции в С++ описываются на одном уровне.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С функции </a:t>
            </a:r>
            <a:r>
              <a:rPr lang="ru-RU" sz="2400" b="1" dirty="0" err="1" smtClean="0">
                <a:ln>
                  <a:noFill/>
                </a:ln>
                <a:latin typeface="Courier New" pitchFamily="49" charset="0"/>
              </a:rPr>
              <a:t>main</a:t>
            </a:r>
            <a:r>
              <a:rPr lang="ru-RU" sz="2400" b="1" dirty="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400" dirty="0" smtClean="0">
                <a:ln>
                  <a:noFill/>
                </a:ln>
              </a:rPr>
              <a:t>начинается выполнение кода.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b="1" dirty="0" err="1" smtClean="0">
                <a:ln>
                  <a:noFill/>
                </a:ln>
                <a:latin typeface="Courier New" pitchFamily="49" charset="0"/>
              </a:rPr>
              <a:t>main</a:t>
            </a:r>
            <a:r>
              <a:rPr lang="ru-RU" sz="2400" dirty="0" smtClean="0">
                <a:ln>
                  <a:noFill/>
                </a:ln>
              </a:rPr>
              <a:t> способна вызвать другие функции, а другие функции способны вызывать другие функции.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Процедура вызова означает передачу управления из одной программной единицы другой.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Механизм взаимодействия программных единиц друг с другом, это :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разделение передачи управления,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разделение по данным,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принцип сокрытия данных внутри функции.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2. Функции пользователя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buFontTx/>
              <a:buNone/>
            </a:pPr>
            <a:endParaRPr lang="ru-RU" sz="2400" smtClean="0">
              <a:ln>
                <a:noFill/>
              </a:ln>
            </a:endParaRP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endParaRPr lang="ru-RU" sz="2400" smtClean="0">
              <a:ln>
                <a:noFill/>
              </a:ln>
            </a:endParaRP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endParaRPr lang="ru-RU" sz="2400" smtClean="0">
              <a:ln>
                <a:noFill/>
              </a:ln>
            </a:endParaRP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endParaRPr lang="ru-RU" sz="2400" smtClean="0">
              <a:ln>
                <a:noFill/>
              </a:ln>
            </a:endParaRP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endParaRPr lang="ru-RU" sz="2400" smtClean="0">
              <a:ln>
                <a:noFill/>
              </a:ln>
            </a:endParaRP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/>
          <a:srcRect r="20637"/>
          <a:stretch>
            <a:fillRect/>
          </a:stretch>
        </p:blipFill>
        <p:spPr bwMode="auto">
          <a:xfrm>
            <a:off x="857224" y="1357298"/>
            <a:ext cx="7767304" cy="3643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428596" y="5286388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D0D0D"/>
                </a:solidFill>
              </a:rPr>
              <a:t>В описании </a:t>
            </a:r>
            <a:r>
              <a:rPr lang="ru-RU" sz="2400" dirty="0" smtClean="0">
                <a:solidFill>
                  <a:srgbClr val="0D0D0D"/>
                </a:solidFill>
              </a:rPr>
              <a:t>функции указаны все атрибуты, необходимые для ее успешной работы. Заголовок функции, это ее интерфейс. </a:t>
            </a:r>
            <a:endParaRPr lang="ru-RU" sz="2400" dirty="0">
              <a:solidFill>
                <a:srgbClr val="0D0D0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Описание и объявление функции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456613" cy="5038725"/>
          </a:xfrm>
          <a:noFill/>
        </p:spPr>
        <p:txBody>
          <a:bodyPr/>
          <a:lstStyle/>
          <a:p>
            <a:pPr marL="0" indent="177800" eaLnBrk="1" hangingPunct="1">
              <a:lnSpc>
                <a:spcPct val="90000"/>
              </a:lnSpc>
              <a:buFontTx/>
              <a:buNone/>
              <a:tabLst>
                <a:tab pos="2509838" algn="l"/>
              </a:tabLst>
            </a:pPr>
            <a:r>
              <a:rPr lang="ru-RU" sz="2400" dirty="0" smtClean="0">
                <a:ln>
                  <a:noFill/>
                </a:ln>
              </a:rPr>
              <a:t>Функция должна быть описана перед употреблением</a:t>
            </a:r>
          </a:p>
          <a:p>
            <a:pPr marL="0" indent="177800" eaLnBrk="1" hangingPunct="1">
              <a:lnSpc>
                <a:spcPct val="90000"/>
              </a:lnSpc>
              <a:buFontTx/>
              <a:buNone/>
              <a:tabLst>
                <a:tab pos="2509838" algn="l"/>
              </a:tabLst>
            </a:pPr>
            <a:r>
              <a:rPr lang="ru-RU" sz="2400" dirty="0" smtClean="0">
                <a:ln>
                  <a:noFill/>
                </a:ln>
                <a:solidFill>
                  <a:srgbClr val="FF3300"/>
                </a:solidFill>
              </a:rPr>
              <a:t>Синтаксис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описания функции</a:t>
            </a:r>
            <a:r>
              <a:rPr lang="ru-RU" sz="2400" dirty="0" smtClean="0">
                <a:ln>
                  <a:noFill/>
                </a:ln>
              </a:rPr>
              <a:t>:</a:t>
            </a:r>
          </a:p>
          <a:p>
            <a:pPr marL="0" indent="177800" eaLnBrk="1" hangingPunct="1">
              <a:lnSpc>
                <a:spcPct val="90000"/>
              </a:lnSpc>
              <a:buFontTx/>
              <a:buNone/>
              <a:tabLst>
                <a:tab pos="2509838" algn="l"/>
              </a:tabLst>
            </a:pPr>
            <a:r>
              <a:rPr lang="ru-RU" sz="2300" dirty="0" err="1" smtClean="0">
                <a:ln>
                  <a:noFill/>
                </a:ln>
              </a:rPr>
              <a:t>Тип_функции</a:t>
            </a:r>
            <a:r>
              <a:rPr lang="ru-RU" sz="2300" dirty="0" smtClean="0">
                <a:ln>
                  <a:noFill/>
                </a:ln>
              </a:rPr>
              <a:t> </a:t>
            </a:r>
            <a:r>
              <a:rPr lang="ru-RU" sz="2300" dirty="0" err="1" smtClean="0">
                <a:ln>
                  <a:noFill/>
                </a:ln>
              </a:rPr>
              <a:t>Имя_Функции</a:t>
            </a:r>
            <a:r>
              <a:rPr lang="ru-RU" sz="2300" dirty="0" smtClean="0">
                <a:ln>
                  <a:noFill/>
                </a:ln>
              </a:rPr>
              <a:t> (Список формальных параметров)</a:t>
            </a:r>
          </a:p>
          <a:p>
            <a:pPr marL="0" indent="177800" eaLnBrk="1" hangingPunct="1">
              <a:lnSpc>
                <a:spcPct val="90000"/>
              </a:lnSpc>
              <a:buFontTx/>
              <a:buNone/>
              <a:tabLst>
                <a:tab pos="2509838" algn="l"/>
              </a:tabLst>
            </a:pPr>
            <a:r>
              <a:rPr lang="en-US" sz="2400" dirty="0" smtClean="0">
                <a:ln>
                  <a:noFill/>
                </a:ln>
              </a:rPr>
              <a:t>{</a:t>
            </a:r>
            <a:endParaRPr lang="ru-RU" sz="2400" dirty="0" smtClean="0">
              <a:ln>
                <a:noFill/>
              </a:ln>
            </a:endParaRPr>
          </a:p>
          <a:p>
            <a:pPr marL="0" indent="177800" eaLnBrk="1" hangingPunct="1">
              <a:lnSpc>
                <a:spcPct val="90000"/>
              </a:lnSpc>
              <a:buFontTx/>
              <a:buNone/>
              <a:tabLst>
                <a:tab pos="2509838" algn="l"/>
              </a:tabLst>
            </a:pPr>
            <a:r>
              <a:rPr lang="ru-RU" sz="2400" dirty="0" smtClean="0">
                <a:ln>
                  <a:noFill/>
                </a:ln>
              </a:rPr>
              <a:t>// Описание локальных данных.</a:t>
            </a:r>
          </a:p>
          <a:p>
            <a:pPr marL="0" indent="177800" eaLnBrk="1" hangingPunct="1">
              <a:lnSpc>
                <a:spcPct val="90000"/>
              </a:lnSpc>
              <a:buFontTx/>
              <a:buNone/>
              <a:tabLst>
                <a:tab pos="2509838" algn="l"/>
              </a:tabLst>
            </a:pPr>
            <a:r>
              <a:rPr lang="en-US" sz="2400" dirty="0" smtClean="0">
                <a:ln>
                  <a:noFill/>
                </a:ln>
              </a:rPr>
              <a:t>     </a:t>
            </a:r>
            <a:r>
              <a:rPr lang="ru-RU" sz="2400" dirty="0" smtClean="0">
                <a:ln>
                  <a:noFill/>
                </a:ln>
              </a:rPr>
              <a:t>Тело функции </a:t>
            </a:r>
            <a:r>
              <a:rPr lang="ru-RU" sz="2400" dirty="0" smtClean="0">
                <a:ln>
                  <a:noFill/>
                </a:ln>
                <a:sym typeface="Symbol" pitchFamily="18" charset="2"/>
              </a:rPr>
              <a:t></a:t>
            </a:r>
            <a:r>
              <a:rPr lang="ru-RU" sz="2400" dirty="0" smtClean="0">
                <a:ln>
                  <a:noFill/>
                </a:ln>
              </a:rPr>
              <a:t> блок.     // Описание алгоритма.</a:t>
            </a:r>
            <a:endParaRPr lang="en-US" sz="2400" dirty="0" smtClean="0">
              <a:ln>
                <a:noFill/>
              </a:ln>
            </a:endParaRPr>
          </a:p>
          <a:p>
            <a:pPr marL="0" indent="177800" eaLnBrk="1" hangingPunct="1">
              <a:lnSpc>
                <a:spcPct val="90000"/>
              </a:lnSpc>
              <a:buFontTx/>
              <a:buNone/>
              <a:tabLst>
                <a:tab pos="2509838" algn="l"/>
              </a:tabLst>
            </a:pPr>
            <a:r>
              <a:rPr lang="en-US" sz="2400" dirty="0" smtClean="0">
                <a:ln>
                  <a:noFill/>
                </a:ln>
              </a:rPr>
              <a:t>}</a:t>
            </a:r>
            <a:endParaRPr lang="ru-RU" sz="2400" dirty="0" smtClean="0">
              <a:ln>
                <a:noFill/>
              </a:ln>
            </a:endParaRPr>
          </a:p>
          <a:p>
            <a:pPr marL="0" indent="177800" eaLnBrk="1" hangingPunct="1">
              <a:lnSpc>
                <a:spcPct val="90000"/>
              </a:lnSpc>
              <a:buFontTx/>
              <a:buNone/>
              <a:tabLst>
                <a:tab pos="2509838" algn="l"/>
              </a:tabLst>
            </a:pPr>
            <a:r>
              <a:rPr lang="ru-RU" sz="2400" dirty="0" smtClean="0">
                <a:ln>
                  <a:noFill/>
                </a:ln>
              </a:rPr>
              <a:t>Заголовок функции, это ее интерфейс. С точки зрения пользователя не важно, как оно устроено внутри, а важно, как к нему обратиться – руководство пользователя.</a:t>
            </a:r>
          </a:p>
          <a:p>
            <a:pPr marL="0" indent="177800" eaLnBrk="1" hangingPunct="1">
              <a:lnSpc>
                <a:spcPct val="90000"/>
              </a:lnSpc>
              <a:buFontTx/>
              <a:buNone/>
              <a:tabLst>
                <a:tab pos="2509838" algn="l"/>
              </a:tabLst>
            </a:pPr>
            <a:endParaRPr lang="ru-RU" sz="2400" dirty="0" smtClean="0">
              <a:ln>
                <a:noFill/>
              </a:ln>
            </a:endParaRPr>
          </a:p>
          <a:p>
            <a:pPr marL="0" indent="177800" eaLnBrk="1" hangingPunct="1">
              <a:lnSpc>
                <a:spcPct val="90000"/>
              </a:lnSpc>
              <a:buFontTx/>
              <a:buNone/>
              <a:tabLst>
                <a:tab pos="2509838" algn="l"/>
              </a:tabLst>
            </a:pPr>
            <a:endParaRPr lang="ru-RU" sz="2400" dirty="0" smtClean="0">
              <a:ln>
                <a:noFill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>
            <a:normAutofit fontScale="90000"/>
          </a:bodyPr>
          <a:lstStyle/>
          <a:p>
            <a:pPr eaLnBrk="1" hangingPunct="1"/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Функция может возвращать значение или нет</a:t>
            </a:r>
            <a:endParaRPr lang="en-US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539750" y="1600200"/>
            <a:ext cx="8456613" cy="5038725"/>
          </a:xfrm>
        </p:spPr>
        <p:txBody>
          <a:bodyPr>
            <a:normAutofit/>
          </a:bodyPr>
          <a:lstStyle/>
          <a:p>
            <a:pPr marL="0" indent="357188" eaLnBrk="1" hangingPunct="1">
              <a:lnSpc>
                <a:spcPct val="90000"/>
              </a:lnSpc>
              <a:buNone/>
              <a:defRPr/>
            </a:pPr>
            <a:r>
              <a:rPr lang="ru-RU" sz="240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Функция имеет тип</a:t>
            </a:r>
            <a:endParaRPr lang="ru-RU" sz="240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357188" eaLnBrk="1" hangingPunct="1">
              <a:lnSpc>
                <a:spcPct val="90000"/>
              </a:lnSpc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Если функция </a:t>
            </a:r>
            <a:r>
              <a:rPr lang="ru-RU" sz="240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возвращает </a:t>
            </a:r>
            <a:r>
              <a:rPr lang="ru-RU" sz="2400" dirty="0" smtClean="0">
                <a:ln>
                  <a:noFill/>
                </a:ln>
              </a:rPr>
              <a:t>значения, то ее тип </a:t>
            </a:r>
            <a:r>
              <a:rPr lang="ru-RU" sz="2400" b="1" dirty="0" err="1" smtClean="0">
                <a:ln>
                  <a:noFill/>
                </a:ln>
                <a:latin typeface="Courier New" pitchFamily="49" charset="0"/>
              </a:rPr>
              <a:t>void</a:t>
            </a:r>
            <a:r>
              <a:rPr lang="ru-RU" sz="2400" dirty="0" smtClean="0">
                <a:ln>
                  <a:noFill/>
                </a:ln>
              </a:rPr>
              <a:t> : </a:t>
            </a:r>
            <a:br>
              <a:rPr lang="ru-RU" sz="2400" dirty="0" smtClean="0">
                <a:ln>
                  <a:noFill/>
                </a:ln>
              </a:rPr>
            </a:br>
            <a:r>
              <a:rPr lang="ru-RU" sz="2400" dirty="0" smtClean="0">
                <a:ln>
                  <a:noFill/>
                </a:ln>
              </a:rPr>
              <a:t>в теле функции </a:t>
            </a:r>
            <a:r>
              <a:rPr lang="ru-RU" sz="2400" b="1" dirty="0" err="1" smtClean="0">
                <a:ln>
                  <a:noFill/>
                </a:ln>
                <a:latin typeface="Courier New" pitchFamily="49" charset="0"/>
              </a:rPr>
              <a:t>return</a:t>
            </a:r>
            <a:r>
              <a:rPr lang="ru-RU" sz="2400" dirty="0" smtClean="0">
                <a:ln>
                  <a:noFill/>
                </a:ln>
              </a:rPr>
              <a:t> может отсутствовать или быть записан как </a:t>
            </a:r>
            <a:r>
              <a:rPr lang="ru-RU" sz="2400" b="1" dirty="0" err="1" smtClean="0">
                <a:ln>
                  <a:noFill/>
                </a:ln>
                <a:latin typeface="Courier New" pitchFamily="49" charset="0"/>
              </a:rPr>
              <a:t>return</a:t>
            </a:r>
            <a:r>
              <a:rPr lang="ru-RU" sz="2400" dirty="0" smtClean="0">
                <a:ln>
                  <a:noFill/>
                </a:ln>
              </a:rPr>
              <a:t> ;  // Значение не возвращается </a:t>
            </a:r>
          </a:p>
          <a:p>
            <a:pPr marL="0" indent="357188" eaLnBrk="1" hangingPunct="1">
              <a:lnSpc>
                <a:spcPct val="90000"/>
              </a:lnSpc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Если функция </a:t>
            </a:r>
            <a:r>
              <a:rPr lang="ru-RU" sz="240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возвращает значение </a:t>
            </a:r>
            <a:r>
              <a:rPr lang="ru-RU" sz="2400" dirty="0" smtClean="0">
                <a:ln>
                  <a:noFill/>
                </a:ln>
              </a:rPr>
              <a:t>базового типа, то ее тип – один из базовых типов: в теле функции оператор </a:t>
            </a:r>
            <a:r>
              <a:rPr lang="ru-RU" sz="2400" b="1" dirty="0" err="1" smtClean="0">
                <a:ln>
                  <a:noFill/>
                </a:ln>
                <a:latin typeface="Courier New" pitchFamily="49" charset="0"/>
              </a:rPr>
              <a:t>return</a:t>
            </a:r>
            <a:r>
              <a:rPr lang="ru-RU" sz="2400" dirty="0" smtClean="0">
                <a:ln>
                  <a:noFill/>
                </a:ln>
              </a:rPr>
              <a:t> возвращает в вызывающую функцию найденное значение:</a:t>
            </a:r>
          </a:p>
          <a:p>
            <a:pPr marL="0" indent="357188" eaLnBrk="1" hangingPunct="1">
              <a:lnSpc>
                <a:spcPct val="90000"/>
              </a:lnSpc>
              <a:buFontTx/>
              <a:buNone/>
              <a:defRPr/>
            </a:pPr>
            <a:r>
              <a:rPr lang="ru-RU" sz="2400" b="1" dirty="0" err="1" smtClean="0">
                <a:ln>
                  <a:noFill/>
                </a:ln>
                <a:latin typeface="Courier New" pitchFamily="49" charset="0"/>
              </a:rPr>
              <a:t>return</a:t>
            </a:r>
            <a:r>
              <a:rPr lang="ru-RU" sz="2400" b="1" dirty="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en-US" sz="2400" b="1" dirty="0" smtClean="0">
                <a:ln>
                  <a:noFill/>
                </a:ln>
                <a:latin typeface="Courier New" pitchFamily="49" charset="0"/>
              </a:rPr>
              <a:t>s</a:t>
            </a:r>
            <a:r>
              <a:rPr lang="ru-RU" sz="2400" dirty="0" smtClean="0">
                <a:ln>
                  <a:noFill/>
                </a:ln>
              </a:rPr>
              <a:t>;</a:t>
            </a:r>
          </a:p>
          <a:p>
            <a:pPr marL="0" indent="357188" eaLnBrk="1" hangingPunct="1">
              <a:lnSpc>
                <a:spcPct val="90000"/>
              </a:lnSpc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Если функция </a:t>
            </a:r>
            <a:r>
              <a:rPr lang="ru-RU" sz="240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возвращает значение </a:t>
            </a:r>
            <a:r>
              <a:rPr lang="ru-RU" sz="2400" dirty="0" smtClean="0">
                <a:ln>
                  <a:noFill/>
                </a:ln>
              </a:rPr>
              <a:t>сложного типа (массив, объект, запись и прочие), то ее типом должен быть </a:t>
            </a:r>
            <a:r>
              <a:rPr lang="ru-RU" sz="2400" dirty="0" smtClean="0">
                <a:ln>
                  <a:noFill/>
                </a:ln>
                <a:sym typeface="Symbol" pitchFamily="18" charset="2"/>
              </a:rPr>
              <a:t>у</a:t>
            </a:r>
            <a:r>
              <a:rPr lang="ru-RU" sz="2400" dirty="0" smtClean="0">
                <a:ln>
                  <a:noFill/>
                </a:ln>
              </a:rPr>
              <a:t>казатель.</a:t>
            </a:r>
          </a:p>
          <a:p>
            <a:pPr marL="0" indent="357188" eaLnBrk="1" hangingPunct="1">
              <a:lnSpc>
                <a:spcPct val="90000"/>
              </a:lnSpc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Если тип функции не указан, то тип будет </a:t>
            </a:r>
            <a:r>
              <a:rPr lang="ru-RU" sz="2400" b="1" dirty="0" err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400" dirty="0" smtClean="0">
                <a:ln>
                  <a:noFill/>
                </a:ln>
              </a:rPr>
              <a:t>.</a:t>
            </a:r>
          </a:p>
          <a:p>
            <a:pPr marL="0" indent="357188" eaLnBrk="1" hangingPunct="1">
              <a:lnSpc>
                <a:spcPct val="80000"/>
              </a:lnSpc>
              <a:buFontTx/>
              <a:buNone/>
              <a:defRPr/>
            </a:pPr>
            <a:r>
              <a:rPr lang="ru-RU" sz="2000" dirty="0" smtClean="0">
                <a:ln>
                  <a:noFill/>
                </a:ln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Тело функции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456613" cy="5038725"/>
          </a:xfrm>
          <a:noFill/>
        </p:spPr>
        <p:txBody>
          <a:bodyPr>
            <a:normAutofit/>
          </a:bodyPr>
          <a:lstStyle/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В теле функции решается задача обработки данных.  Принцип сокрытия данных требует, чтобы данные были переданы функции через список параметров.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Локальные переменные известны только в теле функции.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Параметры, переданные как значения, локальны в теле функции.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Параметры, переданные как адреса, глобальны по отношению к функции. 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Массивы передаются функции всегда как адреса.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Возврат в точку вызова обеспечивает оператор </a:t>
            </a:r>
            <a:r>
              <a:rPr lang="ru-RU" sz="23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return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: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3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return</a:t>
            </a:r>
            <a:r>
              <a:rPr lang="ru-RU" sz="23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;       // для функции типа  </a:t>
            </a:r>
            <a:r>
              <a:rPr lang="ru-RU" sz="23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void</a:t>
            </a:r>
            <a:r>
              <a:rPr lang="ru-RU" sz="23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3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return</a:t>
            </a:r>
            <a:r>
              <a:rPr lang="ru-RU" sz="23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Выражение;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    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ru-RU" sz="23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// Тип выражения совпадает с типом функции.</a:t>
            </a:r>
            <a:endParaRPr lang="en-US" sz="2300" dirty="0" smtClean="0">
              <a:ln>
                <a:noFill/>
              </a:ln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250825" y="274638"/>
            <a:ext cx="8713788" cy="1143000"/>
          </a:xfrm>
        </p:spPr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Обращение к функции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rgbClr val="FF3300"/>
                </a:solidFill>
              </a:rPr>
              <a:t>Обращение</a:t>
            </a:r>
            <a:r>
              <a:rPr lang="ru-RU" sz="2400" dirty="0" smtClean="0">
                <a:ln>
                  <a:noFill/>
                </a:ln>
              </a:rPr>
              <a:t> к функции, это передача управления в тело функции, а также передача фактических данных, с которыми функция отрабатывает вызов.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rgbClr val="FF3300"/>
                </a:solidFill>
              </a:rPr>
              <a:t>Способ обращения зависит от типа функции</a:t>
            </a:r>
            <a:r>
              <a:rPr lang="ru-RU" sz="2400" dirty="0" smtClean="0">
                <a:ln>
                  <a:noFill/>
                </a:ln>
              </a:rPr>
              <a:t>:</a:t>
            </a:r>
          </a:p>
          <a:p>
            <a:pPr marL="0" indent="363538" eaLnBrk="1" hangingPunct="1">
              <a:lnSpc>
                <a:spcPct val="90000"/>
              </a:lnSpc>
              <a:buFontTx/>
              <a:buChar char="•"/>
            </a:pPr>
            <a:r>
              <a:rPr lang="ru-RU" sz="2400" dirty="0" smtClean="0">
                <a:ln>
                  <a:noFill/>
                </a:ln>
              </a:rPr>
              <a:t>оператор-выражение для функций, возвращающих значение.</a:t>
            </a:r>
          </a:p>
          <a:p>
            <a:pPr marL="0" indent="363538" eaLnBrk="1" hangingPunct="1">
              <a:lnSpc>
                <a:spcPct val="90000"/>
              </a:lnSpc>
              <a:buFontTx/>
              <a:buChar char="•"/>
            </a:pPr>
            <a:r>
              <a:rPr lang="ru-RU" sz="2400" dirty="0" smtClean="0">
                <a:ln>
                  <a:noFill/>
                </a:ln>
              </a:rPr>
              <a:t>оператор-функция для функций, не возвращающих значение.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Оператор-выражение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sz="half" idx="4294967295"/>
          </p:nvPr>
        </p:nvSpPr>
        <p:spPr bwMode="auto">
          <a:xfrm>
            <a:off x="468313" y="1628775"/>
            <a:ext cx="8456612" cy="5038725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Если функция возвращает одно значение, то в точку вызова передается одно значение, не обязательно базового типа.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Это значение можно: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а) присвоить, например: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300" smtClean="0">
                <a:ln>
                  <a:noFill/>
                </a:ln>
                <a:latin typeface="Courier New" pitchFamily="49" charset="0"/>
              </a:rPr>
              <a:t>  S = </a:t>
            </a:r>
            <a:r>
              <a:rPr lang="ru-RU" sz="2300" b="1" smtClean="0">
                <a:ln>
                  <a:noFill/>
                </a:ln>
                <a:latin typeface="Courier New" pitchFamily="49" charset="0"/>
              </a:rPr>
              <a:t>Square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(2,3,4);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б) использовать в выражении, например: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    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S = 2*</a:t>
            </a:r>
            <a:r>
              <a:rPr lang="ru-RU" sz="2300" b="1" smtClean="0">
                <a:ln>
                  <a:noFill/>
                </a:ln>
                <a:latin typeface="Courier New" pitchFamily="49" charset="0"/>
              </a:rPr>
              <a:t>Square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(2,3,4); 	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в) напечатать, например: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    </a:t>
            </a:r>
            <a:r>
              <a:rPr lang="en-US" sz="2300" b="1" smtClean="0">
                <a:ln>
                  <a:noFill/>
                </a:ln>
                <a:latin typeface="Courier New" pitchFamily="49" charset="0"/>
              </a:rPr>
              <a:t>cout 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&lt;&lt;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"Square 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is 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“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 &lt;&lt; </a:t>
            </a:r>
            <a:r>
              <a:rPr lang="ru-RU" sz="2300" b="1" smtClean="0">
                <a:ln>
                  <a:noFill/>
                </a:ln>
                <a:latin typeface="Courier New" pitchFamily="49" charset="0"/>
              </a:rPr>
              <a:t>Square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(2,3,4);</a:t>
            </a:r>
            <a:endParaRPr lang="en-US" sz="2300" smtClean="0">
              <a:ln>
                <a:noFill/>
              </a:ln>
              <a:latin typeface="Courier New" pitchFamily="49" charset="0"/>
            </a:endParaRP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Пример: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en-US" sz="2300" b="1" smtClean="0">
                <a:ln>
                  <a:noFill/>
                </a:ln>
                <a:latin typeface="Courier New" pitchFamily="49" charset="0"/>
              </a:rPr>
              <a:t>pow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(x,0.333), </a:t>
            </a:r>
            <a:r>
              <a:rPr lang="en-US" sz="2300" b="1" smtClean="0">
                <a:ln>
                  <a:noFill/>
                </a:ln>
                <a:latin typeface="Courier New" pitchFamily="49" charset="0"/>
              </a:rPr>
              <a:t>log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(x+1.5)</a:t>
            </a:r>
            <a:endParaRPr lang="ru-RU" sz="2300" smtClean="0">
              <a:ln>
                <a:noFill/>
              </a:ln>
              <a:latin typeface="Courier New" pitchFamily="49" charset="0"/>
            </a:endParaRPr>
          </a:p>
          <a:p>
            <a:pPr marL="0" indent="354013" eaLnBrk="1" hangingPunct="1">
              <a:spcBef>
                <a:spcPct val="10000"/>
              </a:spcBef>
              <a:buFontTx/>
              <a:buNone/>
            </a:pPr>
            <a:endParaRPr lang="ru-RU" sz="2300" smtClean="0">
              <a:ln>
                <a:noFill/>
              </a:ln>
              <a:latin typeface="Courier New" pitchFamily="49" charset="0"/>
            </a:endParaRPr>
          </a:p>
          <a:p>
            <a:pPr marL="0" indent="354013" eaLnBrk="1" hangingPunct="1">
              <a:spcBef>
                <a:spcPct val="10000"/>
              </a:spcBef>
              <a:buFontTx/>
              <a:buNone/>
            </a:pPr>
            <a:r>
              <a:rPr lang="ru-RU" sz="2800" smtClean="0">
                <a:ln>
                  <a:noFill/>
                </a:ln>
                <a:latin typeface="Courier New" pitchFamily="49" charset="0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Оператор-функция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7" name="Rectangle 20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456613" cy="4857750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Если функция не возвращает значения, то обращение к ней выглядит как обычный оператор программы: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  </a:t>
            </a:r>
            <a:r>
              <a:rPr lang="en-US" sz="2300" b="1" dirty="0" smtClean="0">
                <a:ln>
                  <a:noFill/>
                </a:ln>
                <a:latin typeface="Courier New" pitchFamily="49" charset="0"/>
              </a:rPr>
              <a:t>print</a:t>
            </a:r>
            <a:r>
              <a:rPr lang="ru-RU" sz="2300" b="1" dirty="0" smtClean="0">
                <a:ln>
                  <a:noFill/>
                </a:ln>
                <a:latin typeface="Courier New" pitchFamily="49" charset="0"/>
              </a:rPr>
              <a:t>(</a:t>
            </a:r>
            <a:r>
              <a:rPr lang="en-US" sz="2300" b="1" dirty="0" smtClean="0">
                <a:ln>
                  <a:noFill/>
                </a:ln>
                <a:latin typeface="Courier New" pitchFamily="49" charset="0"/>
              </a:rPr>
              <a:t>80, ‘*’)</a:t>
            </a:r>
            <a:r>
              <a:rPr lang="ru-RU" sz="2300" b="1" dirty="0" smtClean="0">
                <a:ln>
                  <a:noFill/>
                </a:ln>
                <a:latin typeface="Courier New" pitchFamily="49" charset="0"/>
              </a:rPr>
              <a:t>; 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rgbClr val="0000CC"/>
                </a:solidFill>
              </a:rPr>
              <a:t>Пример.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Пояснения к синтаксису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362950" cy="4997450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n>
                  <a:noFill/>
                </a:ln>
                <a:solidFill>
                  <a:srgbClr val="FF0000"/>
                </a:solidFill>
              </a:rPr>
              <a:t>C</a:t>
            </a:r>
            <a:r>
              <a:rPr lang="ru-RU" sz="2400" dirty="0" err="1" smtClean="0">
                <a:ln>
                  <a:noFill/>
                </a:ln>
                <a:solidFill>
                  <a:srgbClr val="FF0000"/>
                </a:solidFill>
              </a:rPr>
              <a:t>игнатура</a:t>
            </a:r>
            <a:r>
              <a:rPr lang="ru-RU" sz="2400" dirty="0" smtClean="0">
                <a:ln>
                  <a:noFill/>
                </a:ln>
                <a:solidFill>
                  <a:srgbClr val="FF0000"/>
                </a:solidFill>
              </a:rPr>
              <a:t> параметров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Параметры функции в описании </a:t>
            </a:r>
            <a:r>
              <a:rPr lang="ru-RU" sz="2400" dirty="0" smtClean="0">
                <a:ln>
                  <a:noFill/>
                </a:ln>
                <a:sym typeface="Symbol" pitchFamily="18" charset="2"/>
              </a:rPr>
              <a:t></a:t>
            </a:r>
            <a:r>
              <a:rPr lang="ru-RU" sz="2400" dirty="0" smtClean="0">
                <a:ln>
                  <a:noFill/>
                </a:ln>
              </a:rPr>
              <a:t> </a:t>
            </a:r>
            <a:r>
              <a:rPr lang="ru-RU" sz="2400" dirty="0" smtClean="0">
                <a:ln>
                  <a:noFill/>
                </a:ln>
                <a:solidFill>
                  <a:srgbClr val="FF3300"/>
                </a:solidFill>
              </a:rPr>
              <a:t>формальные</a:t>
            </a:r>
            <a:r>
              <a:rPr lang="ru-RU" sz="2400" dirty="0" smtClean="0">
                <a:ln>
                  <a:noFill/>
                </a:ln>
              </a:rPr>
              <a:t>, то есть не имеют реальных значений, а только описывают типы, количество и порядок следования данных, передаваемых в функцию. Представлены именем. 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Параметры функции в обращении </a:t>
            </a:r>
            <a:r>
              <a:rPr lang="ru-RU" sz="2400" dirty="0" smtClean="0">
                <a:ln>
                  <a:noFill/>
                </a:ln>
                <a:sym typeface="Symbol" pitchFamily="18" charset="2"/>
              </a:rPr>
              <a:t></a:t>
            </a:r>
            <a:r>
              <a:rPr lang="ru-RU" sz="2400" dirty="0" smtClean="0">
                <a:ln>
                  <a:noFill/>
                </a:ln>
              </a:rPr>
              <a:t> </a:t>
            </a:r>
            <a:r>
              <a:rPr lang="ru-RU" sz="2400" dirty="0" smtClean="0">
                <a:ln>
                  <a:noFill/>
                </a:ln>
                <a:solidFill>
                  <a:srgbClr val="FF3300"/>
                </a:solidFill>
              </a:rPr>
              <a:t>фактические</a:t>
            </a:r>
            <a:r>
              <a:rPr lang="ru-RU" sz="2400" dirty="0" smtClean="0">
                <a:ln>
                  <a:noFill/>
                </a:ln>
              </a:rPr>
              <a:t>, это те реальные значения, с которыми функция отрабатывает очередной вызов: это константы, переменные, выражения, указатели.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План</a:t>
            </a:r>
            <a:endParaRPr lang="ru-RU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5955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362950" cy="5068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ru-RU" sz="220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Функции: назначение, основные определения.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ru-RU" sz="220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Описание функции.	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ru-RU" sz="220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Категории функций: возвращает значение, не возвращает значение.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ru-RU" sz="220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Обращение к функции: оператор-выражение, оператор-функция.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ru-RU" sz="220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Передача параметров в функцию: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ru-RU" sz="220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Параметр, передаваемый по значению;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ru-RU" sz="220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Параметр, передаваемый по адресу .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ru-RU" sz="220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Функции, реализующие алгоритмы работы с массивами.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ru-RU" sz="220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Функции, возвращающие значение сложного типа.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Механизм обращения к функции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089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5613" y="1600200"/>
            <a:ext cx="8456612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Обращение к функции, это: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   передача управления алгоритму функции;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   передача фактических данных для решения задачи.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Пример обращения: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en-US" sz="2300" b="1" smtClean="0">
                <a:ln>
                  <a:noFill/>
                </a:ln>
                <a:latin typeface="Courier New" pitchFamily="49" charset="0"/>
              </a:rPr>
              <a:t>double S = </a:t>
            </a:r>
            <a:r>
              <a:rPr lang="ru-RU" sz="2300" b="1" smtClean="0">
                <a:ln>
                  <a:noFill/>
                </a:ln>
                <a:latin typeface="Courier New" pitchFamily="49" charset="0"/>
              </a:rPr>
              <a:t>Square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(2,3,4);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endParaRPr lang="ru-RU" sz="2300" smtClean="0">
              <a:ln>
                <a:noFill/>
              </a:ln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Механизм обращения к функции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buFontTx/>
              <a:buNone/>
              <a:tabLst>
                <a:tab pos="1968500" algn="l"/>
              </a:tabLst>
            </a:pPr>
            <a:r>
              <a:rPr lang="ru-RU" sz="2400" smtClean="0">
                <a:ln>
                  <a:noFill/>
                </a:ln>
              </a:rPr>
              <a:t>1. Управление передается в функцию по оператору обращения.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  <a:tabLst>
                <a:tab pos="1968500" algn="l"/>
              </a:tabLst>
            </a:pPr>
            <a:r>
              <a:rPr lang="ru-RU" sz="2400" smtClean="0">
                <a:ln>
                  <a:noFill/>
                </a:ln>
              </a:rPr>
              <a:t>2. Выделяется память для параметров функции, вычисляются их значения и копируются в локальную память.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  <a:tabLst>
                <a:tab pos="1968500" algn="l"/>
              </a:tabLst>
            </a:pPr>
            <a:r>
              <a:rPr lang="ru-RU" sz="2400" smtClean="0">
                <a:ln>
                  <a:noFill/>
                </a:ln>
              </a:rPr>
              <a:t>3. Создаются локальные переменные функции, которые живут только в теле функции.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  <a:tabLst>
                <a:tab pos="1968500" algn="l"/>
              </a:tabLst>
            </a:pPr>
            <a:r>
              <a:rPr lang="ru-RU" sz="2400" smtClean="0">
                <a:ln>
                  <a:noFill/>
                </a:ln>
              </a:rPr>
              <a:t>4. Выполняется алгоритм функции, который использует внешние и локальные данные.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  <a:tabLst>
                <a:tab pos="1968500" algn="l"/>
              </a:tabLst>
            </a:pPr>
            <a:r>
              <a:rPr lang="ru-RU" sz="2400" smtClean="0">
                <a:ln>
                  <a:noFill/>
                </a:ln>
              </a:rPr>
              <a:t>5. По </a:t>
            </a:r>
            <a:r>
              <a:rPr lang="ru-RU" sz="2300" b="1" smtClean="0">
                <a:ln>
                  <a:noFill/>
                </a:ln>
                <a:latin typeface="Courier New" pitchFamily="49" charset="0"/>
              </a:rPr>
              <a:t>return</a:t>
            </a:r>
            <a:r>
              <a:rPr lang="ru-RU" sz="2400" smtClean="0">
                <a:ln>
                  <a:noFill/>
                </a:ln>
              </a:rPr>
              <a:t> управление передается в точку вызова, в вызывающую программу передается возвращаемое значение.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  <a:tabLst>
                <a:tab pos="1968500" algn="l"/>
              </a:tabLst>
            </a:pPr>
            <a:r>
              <a:rPr lang="ru-RU" sz="2400" smtClean="0">
                <a:ln>
                  <a:noFill/>
                </a:ln>
              </a:rPr>
              <a:t>6. Локальные переменные умирают, память высвобождается.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  <a:tabLst>
                <a:tab pos="1968500" algn="l"/>
              </a:tabLst>
            </a:pPr>
            <a:r>
              <a:rPr lang="ru-RU" sz="2400" smtClean="0">
                <a:ln>
                  <a:noFill/>
                </a:ln>
              </a:rPr>
              <a:t>Процессы видны в отладчике.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>
            <a:normAutofit fontScale="90000"/>
          </a:bodyPr>
          <a:lstStyle/>
          <a:p>
            <a:pPr eaLnBrk="1" hangingPunct="1"/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Принципы модульного программирования</a:t>
            </a:r>
            <a:endParaRPr lang="en-US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456613" cy="5038725"/>
          </a:xfrm>
          <a:noFill/>
        </p:spPr>
        <p:txBody>
          <a:bodyPr>
            <a:normAutofit lnSpcReduction="10000"/>
          </a:bodyPr>
          <a:lstStyle/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Формальные: программа состоит из множества модулей (функций), вызывающих друг друга.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Фактические: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1. Логическая завершенность – модуль в общем виде реализует самостоятельный алгоритм решения задачи.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2. Размер – ограничен, 50 строк кода.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3. Замкнутость – модуль не имеет связи с внешним миром помимо своего интерфейса. Не общается с ним посредством ввода-вывода. Возвращает результат через имя или параметры.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4. Универсальность – это свойство массовости алгоритмов: данные передаются извне.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5. Принцип «черного ящика» – модуль имеет программный интерфейс: набор входных данных и механизм возвращения результата.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endParaRPr lang="ru-RU" sz="2400" dirty="0" smtClean="0">
              <a:ln>
                <a:noFill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Картинка</a:t>
            </a:r>
          </a:p>
        </p:txBody>
      </p:sp>
      <p:sp>
        <p:nvSpPr>
          <p:cNvPr id="27651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448FFB-7788-49A0-9001-717407232435}" type="slidenum">
              <a:rPr lang="ru-RU" smtClean="0"/>
              <a:pPr/>
              <a:t>23</a:t>
            </a:fld>
            <a:endParaRPr lang="ru-RU" smtClean="0"/>
          </a:p>
        </p:txBody>
      </p:sp>
      <p:grpSp>
        <p:nvGrpSpPr>
          <p:cNvPr id="27652" name="Group 30"/>
          <p:cNvGrpSpPr>
            <a:grpSpLocks/>
          </p:cNvGrpSpPr>
          <p:nvPr/>
        </p:nvGrpSpPr>
        <p:grpSpPr bwMode="auto">
          <a:xfrm>
            <a:off x="214313" y="1500188"/>
            <a:ext cx="8715375" cy="4500562"/>
            <a:chOff x="1367" y="3107"/>
            <a:chExt cx="10196" cy="4383"/>
          </a:xfrm>
        </p:grpSpPr>
        <p:sp>
          <p:nvSpPr>
            <p:cNvPr id="23557" name="AutoShape 31"/>
            <p:cNvSpPr>
              <a:spLocks noChangeArrowheads="1"/>
            </p:cNvSpPr>
            <p:nvPr/>
          </p:nvSpPr>
          <p:spPr bwMode="auto">
            <a:xfrm>
              <a:off x="6469" y="3631"/>
              <a:ext cx="3178" cy="3859"/>
            </a:xfrm>
            <a:prstGeom prst="roundRect">
              <a:avLst>
                <a:gd name="adj" fmla="val 4269"/>
              </a:avLst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/>
            <a:lstStyle/>
            <a:p>
              <a:pPr>
                <a:defRPr/>
              </a:pPr>
              <a:r>
                <a:rPr lang="en-US" sz="1700" dirty="0" err="1">
                  <a:solidFill>
                    <a:srgbClr val="0000CC"/>
                  </a:solidFill>
                  <a:latin typeface="Consolas" pitchFamily="49" charset="0"/>
                </a:rPr>
                <a:t>int</a:t>
              </a:r>
              <a:r>
                <a:rPr lang="en-US" sz="1700" dirty="0">
                  <a:latin typeface="Consolas" pitchFamily="49" charset="0"/>
                </a:rPr>
                <a:t> </a:t>
              </a:r>
              <a:r>
                <a:rPr lang="en-US" sz="1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F1</a:t>
              </a:r>
              <a:r>
                <a:rPr lang="en-US" sz="1700" dirty="0">
                  <a:latin typeface="Consolas" pitchFamily="49" charset="0"/>
                </a:rPr>
                <a:t>(</a:t>
              </a:r>
              <a:r>
                <a:rPr lang="en-US" sz="1700" dirty="0" err="1">
                  <a:solidFill>
                    <a:srgbClr val="0000CC"/>
                  </a:solidFill>
                  <a:latin typeface="Consolas" pitchFamily="49" charset="0"/>
                </a:rPr>
                <a:t>int</a:t>
              </a:r>
              <a:r>
                <a:rPr lang="en-US" sz="1700" dirty="0">
                  <a:latin typeface="Consolas" pitchFamily="49" charset="0"/>
                </a:rPr>
                <a:t> a) {</a:t>
              </a:r>
            </a:p>
            <a:p>
              <a:pPr>
                <a:defRPr/>
              </a:pPr>
              <a:r>
                <a:rPr lang="en-US" sz="1700" dirty="0">
                  <a:latin typeface="Consolas" pitchFamily="49" charset="0"/>
                </a:rPr>
                <a:t>   // </a:t>
              </a:r>
              <a:r>
                <a:rPr lang="ru-RU" sz="1700" dirty="0">
                  <a:latin typeface="Consolas" pitchFamily="49" charset="0"/>
                </a:rPr>
                <a:t>алгоритм</a:t>
              </a:r>
              <a:r>
                <a:rPr lang="en-US" sz="1700" dirty="0">
                  <a:latin typeface="Consolas" pitchFamily="49" charset="0"/>
                </a:rPr>
                <a:t> F1</a:t>
              </a:r>
            </a:p>
            <a:p>
              <a:pPr>
                <a:defRPr/>
              </a:pPr>
              <a:r>
                <a:rPr lang="en-US" sz="1700" dirty="0">
                  <a:latin typeface="Consolas" pitchFamily="49" charset="0"/>
                </a:rPr>
                <a:t>}</a:t>
              </a:r>
            </a:p>
            <a:p>
              <a:pPr>
                <a:defRPr/>
              </a:pPr>
              <a:endParaRPr lang="en-US" sz="1700" dirty="0">
                <a:latin typeface="Consolas" pitchFamily="49" charset="0"/>
              </a:endParaRPr>
            </a:p>
            <a:p>
              <a:pPr>
                <a:defRPr/>
              </a:pPr>
              <a:r>
                <a:rPr lang="en-US" sz="1700" dirty="0">
                  <a:solidFill>
                    <a:srgbClr val="0000CC"/>
                  </a:solidFill>
                  <a:latin typeface="Consolas" pitchFamily="49" charset="0"/>
                </a:rPr>
                <a:t>void</a:t>
              </a:r>
              <a:r>
                <a:rPr lang="en-US" sz="1700" dirty="0">
                  <a:latin typeface="Consolas" pitchFamily="49" charset="0"/>
                </a:rPr>
                <a:t> </a:t>
              </a:r>
              <a:r>
                <a:rPr lang="en-US" sz="1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F2</a:t>
              </a:r>
              <a:r>
                <a:rPr lang="en-US" sz="1700" dirty="0">
                  <a:latin typeface="Consolas" pitchFamily="49" charset="0"/>
                </a:rPr>
                <a:t>(</a:t>
              </a:r>
              <a:r>
                <a:rPr lang="en-US" sz="1700" dirty="0">
                  <a:solidFill>
                    <a:srgbClr val="0000CC"/>
                  </a:solidFill>
                  <a:latin typeface="Consolas" pitchFamily="49" charset="0"/>
                </a:rPr>
                <a:t>double</a:t>
              </a:r>
              <a:r>
                <a:rPr lang="en-US" sz="1700" dirty="0">
                  <a:latin typeface="Consolas" pitchFamily="49" charset="0"/>
                </a:rPr>
                <a:t> x, </a:t>
              </a:r>
              <a:r>
                <a:rPr lang="en-US" sz="1700" dirty="0">
                  <a:solidFill>
                    <a:srgbClr val="0000CC"/>
                  </a:solidFill>
                  <a:latin typeface="Consolas" pitchFamily="49" charset="0"/>
                </a:rPr>
                <a:t>double</a:t>
              </a:r>
              <a:r>
                <a:rPr lang="en-US" sz="1700" dirty="0">
                  <a:latin typeface="Consolas" pitchFamily="49" charset="0"/>
                </a:rPr>
                <a:t> y) {</a:t>
              </a:r>
            </a:p>
            <a:p>
              <a:pPr>
                <a:defRPr/>
              </a:pPr>
              <a:r>
                <a:rPr lang="en-US" sz="1700" dirty="0">
                  <a:latin typeface="Consolas" pitchFamily="49" charset="0"/>
                </a:rPr>
                <a:t>    // </a:t>
              </a:r>
              <a:r>
                <a:rPr lang="ru-RU" sz="1700" dirty="0">
                  <a:latin typeface="Consolas" pitchFamily="49" charset="0"/>
                </a:rPr>
                <a:t>алгоритм</a:t>
              </a:r>
              <a:r>
                <a:rPr lang="en-US" sz="1700" dirty="0">
                  <a:latin typeface="Consolas" pitchFamily="49" charset="0"/>
                </a:rPr>
                <a:t> F2</a:t>
              </a:r>
            </a:p>
            <a:p>
              <a:pPr>
                <a:defRPr/>
              </a:pPr>
              <a:r>
                <a:rPr lang="en-US" sz="1700" dirty="0">
                  <a:latin typeface="Consolas" pitchFamily="49" charset="0"/>
                </a:rPr>
                <a:t>}</a:t>
              </a:r>
            </a:p>
            <a:p>
              <a:pPr>
                <a:defRPr/>
              </a:pPr>
              <a:r>
                <a:rPr lang="en-US" sz="1700" dirty="0">
                  <a:solidFill>
                    <a:srgbClr val="0000CC"/>
                  </a:solidFill>
                  <a:latin typeface="Consolas" pitchFamily="49" charset="0"/>
                </a:rPr>
                <a:t>double</a:t>
              </a:r>
              <a:r>
                <a:rPr lang="en-US" sz="1700" dirty="0">
                  <a:latin typeface="Consolas" pitchFamily="49" charset="0"/>
                </a:rPr>
                <a:t> </a:t>
              </a:r>
              <a:r>
                <a:rPr lang="en-US" sz="1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F3</a:t>
              </a:r>
              <a:r>
                <a:rPr lang="en-US" sz="1700" dirty="0">
                  <a:latin typeface="Consolas" pitchFamily="49" charset="0"/>
                </a:rPr>
                <a:t>(</a:t>
              </a:r>
              <a:r>
                <a:rPr lang="en-US" sz="1700" dirty="0">
                  <a:solidFill>
                    <a:srgbClr val="0000CC"/>
                  </a:solidFill>
                  <a:latin typeface="Consolas" pitchFamily="49" charset="0"/>
                </a:rPr>
                <a:t>void</a:t>
              </a:r>
              <a:r>
                <a:rPr lang="en-US" sz="1700" dirty="0">
                  <a:latin typeface="Consolas" pitchFamily="49" charset="0"/>
                </a:rPr>
                <a:t>) {</a:t>
              </a:r>
            </a:p>
            <a:p>
              <a:pPr>
                <a:defRPr/>
              </a:pPr>
              <a:r>
                <a:rPr lang="en-US" sz="1700" dirty="0">
                  <a:latin typeface="Consolas" pitchFamily="49" charset="0"/>
                </a:rPr>
                <a:t>   // </a:t>
              </a:r>
              <a:r>
                <a:rPr lang="ru-RU" sz="1700" dirty="0">
                  <a:latin typeface="Consolas" pitchFamily="49" charset="0"/>
                </a:rPr>
                <a:t>алгоритм</a:t>
              </a:r>
              <a:r>
                <a:rPr lang="en-US" sz="1700" dirty="0">
                  <a:latin typeface="Consolas" pitchFamily="49" charset="0"/>
                </a:rPr>
                <a:t> F3</a:t>
              </a:r>
            </a:p>
            <a:p>
              <a:pPr>
                <a:defRPr/>
              </a:pPr>
              <a:r>
                <a:rPr lang="en-US" sz="1700" dirty="0">
                  <a:latin typeface="Consolas" pitchFamily="49" charset="0"/>
                </a:rPr>
                <a:t>}</a:t>
              </a:r>
              <a:endParaRPr lang="ru-RU" sz="1700" dirty="0">
                <a:latin typeface="Consolas" pitchFamily="49" charset="0"/>
              </a:endParaRPr>
            </a:p>
          </p:txBody>
        </p:sp>
        <p:sp>
          <p:nvSpPr>
            <p:cNvPr id="23558" name="AutoShape 32"/>
            <p:cNvSpPr>
              <a:spLocks noChangeArrowheads="1"/>
            </p:cNvSpPr>
            <p:nvPr/>
          </p:nvSpPr>
          <p:spPr bwMode="auto">
            <a:xfrm>
              <a:off x="3289" y="3631"/>
              <a:ext cx="2951" cy="3859"/>
            </a:xfrm>
            <a:prstGeom prst="roundRect">
              <a:avLst>
                <a:gd name="adj" fmla="val 4269"/>
              </a:avLst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/>
            <a:lstStyle/>
            <a:p>
              <a:pPr>
                <a:defRPr/>
              </a:pPr>
              <a:r>
                <a:rPr lang="en-US" sz="1700" dirty="0">
                  <a:latin typeface="Consolas" pitchFamily="49" charset="0"/>
                </a:rPr>
                <a:t>#</a:t>
              </a:r>
              <a:r>
                <a:rPr lang="en-US" sz="1700" dirty="0">
                  <a:solidFill>
                    <a:srgbClr val="0000CC"/>
                  </a:solidFill>
                  <a:latin typeface="Consolas" pitchFamily="49" charset="0"/>
                </a:rPr>
                <a:t>include</a:t>
              </a:r>
              <a:r>
                <a:rPr lang="en-US" sz="1700" dirty="0">
                  <a:latin typeface="Consolas" pitchFamily="49" charset="0"/>
                </a:rPr>
                <a:t> “</a:t>
              </a:r>
              <a:r>
                <a:rPr lang="en-US" sz="1700" dirty="0" err="1">
                  <a:latin typeface="Consolas" pitchFamily="49" charset="0"/>
                </a:rPr>
                <a:t>Header.h</a:t>
              </a:r>
              <a:r>
                <a:rPr lang="en-US" sz="1700" dirty="0">
                  <a:latin typeface="Consolas" pitchFamily="49" charset="0"/>
                </a:rPr>
                <a:t>”</a:t>
              </a:r>
            </a:p>
            <a:p>
              <a:pPr>
                <a:defRPr/>
              </a:pPr>
              <a:endParaRPr lang="en-US" sz="1700" dirty="0">
                <a:latin typeface="Consolas" pitchFamily="49" charset="0"/>
              </a:endParaRPr>
            </a:p>
            <a:p>
              <a:pPr>
                <a:defRPr/>
              </a:pPr>
              <a:r>
                <a:rPr lang="en-US" sz="1700" dirty="0">
                  <a:solidFill>
                    <a:srgbClr val="0000CC"/>
                  </a:solidFill>
                  <a:latin typeface="Consolas" pitchFamily="49" charset="0"/>
                </a:rPr>
                <a:t>void</a:t>
              </a:r>
              <a:r>
                <a:rPr lang="en-US" sz="1700" dirty="0">
                  <a:latin typeface="Consolas" pitchFamily="49" charset="0"/>
                </a:rPr>
                <a:t> main(</a:t>
              </a:r>
              <a:r>
                <a:rPr lang="ru-RU" sz="1700" dirty="0">
                  <a:latin typeface="Consolas" pitchFamily="49" charset="0"/>
                </a:rPr>
                <a:t> </a:t>
              </a:r>
              <a:r>
                <a:rPr lang="en-US" sz="1700" dirty="0">
                  <a:solidFill>
                    <a:srgbClr val="0000CC"/>
                  </a:solidFill>
                  <a:latin typeface="Consolas" pitchFamily="49" charset="0"/>
                </a:rPr>
                <a:t>void</a:t>
              </a:r>
              <a:r>
                <a:rPr lang="en-US" sz="1700" dirty="0">
                  <a:latin typeface="Consolas" pitchFamily="49" charset="0"/>
                </a:rPr>
                <a:t>)</a:t>
              </a:r>
            </a:p>
            <a:p>
              <a:pPr>
                <a:defRPr/>
              </a:pPr>
              <a:r>
                <a:rPr lang="en-US" sz="1700" dirty="0">
                  <a:latin typeface="Consolas" pitchFamily="49" charset="0"/>
                </a:rPr>
                <a:t>{</a:t>
              </a:r>
            </a:p>
            <a:p>
              <a:pPr>
                <a:defRPr/>
              </a:pPr>
              <a:r>
                <a:rPr lang="en-US" sz="1700" dirty="0" err="1">
                  <a:solidFill>
                    <a:srgbClr val="0000CC"/>
                  </a:solidFill>
                  <a:latin typeface="Consolas" pitchFamily="49" charset="0"/>
                </a:rPr>
                <a:t>int</a:t>
              </a:r>
              <a:r>
                <a:rPr lang="en-US" sz="1700" dirty="0">
                  <a:latin typeface="Consolas" pitchFamily="49" charset="0"/>
                </a:rPr>
                <a:t> Key = </a:t>
              </a:r>
              <a:r>
                <a:rPr lang="en-US" sz="1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F1(22)</a:t>
              </a:r>
              <a:r>
                <a:rPr lang="en-US" sz="1700" b="1" dirty="0">
                  <a:latin typeface="Consolas" pitchFamily="49" charset="0"/>
                </a:rPr>
                <a:t>;</a:t>
              </a:r>
              <a:endParaRPr lang="en-US" sz="1700" dirty="0">
                <a:latin typeface="Consolas" pitchFamily="49" charset="0"/>
              </a:endParaRPr>
            </a:p>
            <a:p>
              <a:pPr>
                <a:defRPr/>
              </a:pPr>
              <a:endParaRPr lang="en-US" sz="1700" dirty="0">
                <a:latin typeface="Consolas" pitchFamily="49" charset="0"/>
              </a:endParaRPr>
            </a:p>
            <a:p>
              <a:pPr>
                <a:defRPr/>
              </a:pPr>
              <a:r>
                <a:rPr lang="en-US" sz="1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F2(dx1,dx2);</a:t>
              </a:r>
            </a:p>
            <a:p>
              <a:pPr>
                <a:defRPr/>
              </a:pPr>
              <a:endParaRPr lang="en-US" sz="1700" dirty="0">
                <a:latin typeface="Consolas" pitchFamily="49" charset="0"/>
              </a:endParaRPr>
            </a:p>
            <a:p>
              <a:pPr>
                <a:defRPr/>
              </a:pPr>
              <a:r>
                <a:rPr lang="en-US" sz="1700" dirty="0">
                  <a:solidFill>
                    <a:srgbClr val="0000CC"/>
                  </a:solidFill>
                  <a:latin typeface="Consolas" pitchFamily="49" charset="0"/>
                </a:rPr>
                <a:t>doubl</a:t>
              </a:r>
              <a:r>
                <a:rPr lang="en-US" sz="1700" dirty="0">
                  <a:latin typeface="Consolas" pitchFamily="49" charset="0"/>
                </a:rPr>
                <a:t>e T;</a:t>
              </a:r>
            </a:p>
            <a:p>
              <a:pPr>
                <a:defRPr/>
              </a:pPr>
              <a:r>
                <a:rPr lang="en-US" sz="1700" dirty="0">
                  <a:latin typeface="Consolas" pitchFamily="49" charset="0"/>
                </a:rPr>
                <a:t>T = </a:t>
              </a:r>
              <a:r>
                <a:rPr lang="en-US" sz="1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F3();</a:t>
              </a:r>
            </a:p>
            <a:p>
              <a:pPr>
                <a:defRPr/>
              </a:pPr>
              <a:endParaRPr lang="en-US" sz="1700" dirty="0">
                <a:latin typeface="Consolas" pitchFamily="49" charset="0"/>
              </a:endParaRPr>
            </a:p>
            <a:p>
              <a:pPr>
                <a:defRPr/>
              </a:pPr>
              <a:r>
                <a:rPr lang="en-US" sz="1700" dirty="0">
                  <a:latin typeface="Consolas" pitchFamily="49" charset="0"/>
                </a:rPr>
                <a:t>}</a:t>
              </a:r>
              <a:endParaRPr lang="ru-RU" sz="1700" dirty="0">
                <a:latin typeface="Consolas" pitchFamily="49" charset="0"/>
              </a:endParaRPr>
            </a:p>
          </p:txBody>
        </p:sp>
        <p:sp>
          <p:nvSpPr>
            <p:cNvPr id="27655" name="Text Box 33"/>
            <p:cNvSpPr txBox="1">
              <a:spLocks noChangeArrowheads="1"/>
            </p:cNvSpPr>
            <p:nvPr/>
          </p:nvSpPr>
          <p:spPr bwMode="auto">
            <a:xfrm>
              <a:off x="3290" y="3107"/>
              <a:ext cx="2951" cy="45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36000" rIns="36000" anchor="b"/>
            <a:lstStyle/>
            <a:p>
              <a:pPr algn="ctr">
                <a:spcAft>
                  <a:spcPts val="1000"/>
                </a:spcAft>
              </a:pPr>
              <a:r>
                <a:rPr lang="en-US" sz="2400">
                  <a:latin typeface="Calibri" pitchFamily="34" charset="0"/>
                </a:rPr>
                <a:t>Sourse.cpp</a:t>
              </a:r>
              <a:endParaRPr lang="ru-RU" sz="2400"/>
            </a:p>
          </p:txBody>
        </p:sp>
        <p:sp>
          <p:nvSpPr>
            <p:cNvPr id="27656" name="Text Box 34"/>
            <p:cNvSpPr txBox="1">
              <a:spLocks noChangeArrowheads="1"/>
            </p:cNvSpPr>
            <p:nvPr/>
          </p:nvSpPr>
          <p:spPr bwMode="auto">
            <a:xfrm>
              <a:off x="6468" y="3107"/>
              <a:ext cx="2951" cy="45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36000" rIns="36000" anchor="b"/>
            <a:lstStyle/>
            <a:p>
              <a:pPr algn="ctr">
                <a:spcAft>
                  <a:spcPts val="1000"/>
                </a:spcAft>
              </a:pPr>
              <a:r>
                <a:rPr lang="en-US" sz="2400">
                  <a:latin typeface="Calibri" pitchFamily="34" charset="0"/>
                </a:rPr>
                <a:t>Header.h</a:t>
              </a:r>
              <a:endParaRPr lang="ru-RU" sz="2400"/>
            </a:p>
          </p:txBody>
        </p:sp>
        <p:sp>
          <p:nvSpPr>
            <p:cNvPr id="27657" name="AutoShape 35"/>
            <p:cNvSpPr>
              <a:spLocks/>
            </p:cNvSpPr>
            <p:nvPr/>
          </p:nvSpPr>
          <p:spPr bwMode="auto">
            <a:xfrm>
              <a:off x="9867" y="3521"/>
              <a:ext cx="1696" cy="454"/>
            </a:xfrm>
            <a:prstGeom prst="accentBorderCallout1">
              <a:avLst>
                <a:gd name="adj1" fmla="val 39648"/>
                <a:gd name="adj2" fmla="val -7074"/>
                <a:gd name="adj3" fmla="val 75926"/>
                <a:gd name="adj4" fmla="val -5742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>
                <a:spcAft>
                  <a:spcPts val="1000"/>
                </a:spcAft>
              </a:pPr>
              <a:r>
                <a:rPr lang="ru-RU" sz="1600">
                  <a:solidFill>
                    <a:srgbClr val="C00000"/>
                  </a:solidFill>
                  <a:latin typeface="Arial" charset="0"/>
                </a:rPr>
                <a:t>ОПИСАНИЕ</a:t>
              </a:r>
              <a:endParaRPr lang="ru-RU" sz="1600"/>
            </a:p>
          </p:txBody>
        </p:sp>
        <p:sp>
          <p:nvSpPr>
            <p:cNvPr id="27658" name="AutoShape 36"/>
            <p:cNvSpPr>
              <a:spLocks/>
            </p:cNvSpPr>
            <p:nvPr/>
          </p:nvSpPr>
          <p:spPr bwMode="auto">
            <a:xfrm>
              <a:off x="9867" y="4392"/>
              <a:ext cx="1696" cy="454"/>
            </a:xfrm>
            <a:prstGeom prst="accentBorderCallout1">
              <a:avLst>
                <a:gd name="adj1" fmla="val 39648"/>
                <a:gd name="adj2" fmla="val -7074"/>
                <a:gd name="adj3" fmla="val 93491"/>
                <a:gd name="adj4" fmla="val -4833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>
                <a:spcAft>
                  <a:spcPts val="1000"/>
                </a:spcAft>
              </a:pPr>
              <a:r>
                <a:rPr lang="ru-RU" sz="1600">
                  <a:solidFill>
                    <a:srgbClr val="C00000"/>
                  </a:solidFill>
                  <a:latin typeface="Arial" charset="0"/>
                </a:rPr>
                <a:t>ОПИСАНИЕ</a:t>
              </a:r>
              <a:endParaRPr lang="ru-RU" sz="1600"/>
            </a:p>
          </p:txBody>
        </p:sp>
        <p:sp>
          <p:nvSpPr>
            <p:cNvPr id="27659" name="AutoShape 37"/>
            <p:cNvSpPr>
              <a:spLocks/>
            </p:cNvSpPr>
            <p:nvPr/>
          </p:nvSpPr>
          <p:spPr bwMode="auto">
            <a:xfrm>
              <a:off x="9867" y="5297"/>
              <a:ext cx="1696" cy="454"/>
            </a:xfrm>
            <a:prstGeom prst="accentBorderCallout1">
              <a:avLst>
                <a:gd name="adj1" fmla="val 39648"/>
                <a:gd name="adj2" fmla="val -7074"/>
                <a:gd name="adj3" fmla="val 112699"/>
                <a:gd name="adj4" fmla="val -4913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>
                <a:spcAft>
                  <a:spcPts val="1000"/>
                </a:spcAft>
              </a:pPr>
              <a:r>
                <a:rPr lang="ru-RU" sz="1600">
                  <a:solidFill>
                    <a:srgbClr val="C00000"/>
                  </a:solidFill>
                  <a:latin typeface="Arial" charset="0"/>
                </a:rPr>
                <a:t>ОПИСАНИЕ</a:t>
              </a:r>
              <a:endParaRPr lang="ru-RU" sz="1600"/>
            </a:p>
          </p:txBody>
        </p:sp>
        <p:sp>
          <p:nvSpPr>
            <p:cNvPr id="27660" name="AutoShape 38"/>
            <p:cNvSpPr>
              <a:spLocks noChangeAspect="1"/>
            </p:cNvSpPr>
            <p:nvPr/>
          </p:nvSpPr>
          <p:spPr bwMode="auto">
            <a:xfrm>
              <a:off x="1368" y="4495"/>
              <a:ext cx="1685" cy="421"/>
            </a:xfrm>
            <a:prstGeom prst="accentBorderCallout1">
              <a:avLst>
                <a:gd name="adj1" fmla="val 39866"/>
                <a:gd name="adj2" fmla="val 107019"/>
                <a:gd name="adj3" fmla="val 68810"/>
                <a:gd name="adj4" fmla="val 18548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>
                <a:spcAft>
                  <a:spcPts val="1000"/>
                </a:spcAft>
              </a:pPr>
              <a:r>
                <a:rPr lang="ru-RU" sz="1600">
                  <a:solidFill>
                    <a:srgbClr val="C00000"/>
                  </a:solidFill>
                  <a:latin typeface="Arial" charset="0"/>
                </a:rPr>
                <a:t>ОБРАЩЕНИЕ</a:t>
              </a:r>
              <a:endParaRPr lang="ru-RU" sz="1600"/>
            </a:p>
          </p:txBody>
        </p:sp>
        <p:sp>
          <p:nvSpPr>
            <p:cNvPr id="27661" name="AutoShape 39"/>
            <p:cNvSpPr>
              <a:spLocks noChangeAspect="1"/>
            </p:cNvSpPr>
            <p:nvPr/>
          </p:nvSpPr>
          <p:spPr bwMode="auto">
            <a:xfrm>
              <a:off x="1403" y="5261"/>
              <a:ext cx="1685" cy="421"/>
            </a:xfrm>
            <a:prstGeom prst="accentBorderCallout1">
              <a:avLst>
                <a:gd name="adj1" fmla="val 39648"/>
                <a:gd name="adj2" fmla="val 107074"/>
                <a:gd name="adj3" fmla="val 30389"/>
                <a:gd name="adj4" fmla="val 11758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rIns="36000"/>
            <a:lstStyle/>
            <a:p>
              <a:pPr algn="ctr">
                <a:spcAft>
                  <a:spcPts val="1000"/>
                </a:spcAft>
              </a:pPr>
              <a:r>
                <a:rPr lang="ru-RU" sz="1600">
                  <a:solidFill>
                    <a:srgbClr val="C00000"/>
                  </a:solidFill>
                  <a:latin typeface="Arial" charset="0"/>
                </a:rPr>
                <a:t>ОБРАЩЕНИЕ</a:t>
              </a:r>
              <a:endParaRPr lang="ru-RU" sz="1600"/>
            </a:p>
          </p:txBody>
        </p:sp>
        <p:sp>
          <p:nvSpPr>
            <p:cNvPr id="27662" name="AutoShape 40"/>
            <p:cNvSpPr>
              <a:spLocks noChangeAspect="1"/>
            </p:cNvSpPr>
            <p:nvPr/>
          </p:nvSpPr>
          <p:spPr bwMode="auto">
            <a:xfrm>
              <a:off x="1367" y="6095"/>
              <a:ext cx="1685" cy="421"/>
            </a:xfrm>
            <a:prstGeom prst="accentBorderCallout1">
              <a:avLst>
                <a:gd name="adj1" fmla="val 39648"/>
                <a:gd name="adj2" fmla="val 107074"/>
                <a:gd name="adj3" fmla="val 12130"/>
                <a:gd name="adj4" fmla="val 11649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rIns="36000"/>
            <a:lstStyle/>
            <a:p>
              <a:pPr algn="ctr">
                <a:spcAft>
                  <a:spcPts val="1000"/>
                </a:spcAft>
              </a:pPr>
              <a:r>
                <a:rPr lang="ru-RU" sz="1600">
                  <a:solidFill>
                    <a:srgbClr val="C00000"/>
                  </a:solidFill>
                  <a:latin typeface="Arial" charset="0"/>
                </a:rPr>
                <a:t>ОБРАЩЕНИЕ</a:t>
              </a:r>
              <a:endParaRPr lang="ru-RU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Данные можно не только передать, но и вернуть</a:t>
            </a:r>
            <a:endParaRPr lang="en-US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362950" cy="4997450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Глобально в С++ существуют два способа передачи параметров в функцию.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1. По значению. Данные, передаваемые в функцию, не изменяются ею, и могут быть только входными аргументами.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2. По ссылке (по адресу). Данные, передаваемые в функцию, могут быть ею изменены, и могут быть как входными данными, так и результатом работы функции.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endParaRPr lang="ru-RU" sz="2400" smtClean="0">
              <a:ln>
                <a:noFill/>
              </a:ln>
            </a:endParaRP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endParaRPr lang="ru-RU" sz="2400" smtClean="0">
              <a:ln>
                <a:noFill/>
              </a:ln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79388" y="274638"/>
            <a:ext cx="8856662" cy="1143000"/>
          </a:xfrm>
        </p:spPr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Параметр, передаваемый по значению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362950" cy="4997450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rgbClr val="FF3300"/>
                </a:solidFill>
              </a:rPr>
              <a:t>Синтаксис</a:t>
            </a:r>
            <a:r>
              <a:rPr lang="ru-RU" sz="2400" smtClean="0">
                <a:ln>
                  <a:noFill/>
                </a:ln>
              </a:rPr>
              <a:t>: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Тип   Имя_параметра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rgbClr val="FF3300"/>
                </a:solidFill>
              </a:rPr>
              <a:t>Механизм</a:t>
            </a:r>
            <a:r>
              <a:rPr lang="ru-RU" sz="2400" smtClean="0">
                <a:ln>
                  <a:noFill/>
                </a:ln>
              </a:rPr>
              <a:t>: создается локальная копия параметра в теле функции. 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rgbClr val="FF3300"/>
                </a:solidFill>
              </a:rPr>
              <a:t>Выводы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: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1) значения параметров при обращении к функции не могут быть изменены;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2) это мощное средство защиты внешних данных от случайного их изменения функцией;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3) фактические параметры могут быть константами, переменными, выражениями.</a:t>
            </a:r>
            <a:endParaRPr lang="en-US" sz="2400" smtClean="0">
              <a:ln>
                <a:noFill/>
              </a:ln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Параметр, передаваемый по адресу</a:t>
            </a:r>
            <a:r>
              <a:rPr lang="ru-RU" sz="3200" b="0" smtClean="0">
                <a:ln>
                  <a:noFill/>
                </a:ln>
                <a:effectLst/>
              </a:rPr>
              <a:t> </a:t>
            </a:r>
            <a:endParaRPr lang="en-US" sz="3200" b="0" smtClean="0">
              <a:ln>
                <a:noFill/>
              </a:ln>
              <a:effectLst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362950" cy="4997450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rgbClr val="FF3300"/>
                </a:solidFill>
              </a:rPr>
              <a:t>Синтаксис</a:t>
            </a:r>
            <a:r>
              <a:rPr lang="ru-RU" sz="2400" smtClean="0">
                <a:ln>
                  <a:noFill/>
                </a:ln>
              </a:rPr>
              <a:t>: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Тип &amp; Имя_параметра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// &amp;-признак адресной операции.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rgbClr val="FF3300"/>
                </a:solidFill>
              </a:rPr>
              <a:t>Механизм</a:t>
            </a:r>
            <a:r>
              <a:rPr lang="ru-RU" sz="2400" smtClean="0">
                <a:ln>
                  <a:noFill/>
                </a:ln>
              </a:rPr>
              <a:t>: функция и вызывающая программа работают с адресом объекта в памяти (с одной и той же областью данных, выделенной объекту в вызывающей программе).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rgbClr val="FF3300"/>
                </a:solidFill>
              </a:rPr>
              <a:t>Выводы</a:t>
            </a:r>
            <a:r>
              <a:rPr lang="ru-RU" sz="2400" smtClean="0">
                <a:ln>
                  <a:noFill/>
                </a:ln>
              </a:rPr>
              <a:t>: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1) параметр является единым объектом для функции и для вызывающей программы;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2) функция может изменить значения переданных ей параметров;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3) фактический параметр, передаваемый по ссылке, может быть только адресуемым данным, это переменная.</a:t>
            </a:r>
            <a:endParaRPr lang="en-US" sz="2400" smtClean="0">
              <a:ln>
                <a:noFill/>
              </a:ln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Область действия и время жизни</a:t>
            </a:r>
            <a:endParaRPr lang="en-US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456613" cy="5038725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   </a:t>
            </a:r>
            <a:r>
              <a:rPr lang="ru-RU" sz="2400" smtClean="0">
                <a:ln>
                  <a:noFill/>
                </a:ln>
                <a:solidFill>
                  <a:srgbClr val="FF3300"/>
                </a:solidFill>
              </a:rPr>
              <a:t>Область действия</a:t>
            </a:r>
            <a:r>
              <a:rPr lang="ru-RU" sz="2400" smtClean="0">
                <a:ln>
                  <a:noFill/>
                </a:ln>
              </a:rPr>
              <a:t> – это область программного кода, в которой объект известен (то есть действует его объявление).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   </a:t>
            </a:r>
            <a:r>
              <a:rPr lang="ru-RU" sz="2400" smtClean="0">
                <a:ln>
                  <a:noFill/>
                </a:ln>
                <a:solidFill>
                  <a:srgbClr val="FF3300"/>
                </a:solidFill>
              </a:rPr>
              <a:t>Время жизни</a:t>
            </a:r>
            <a:r>
              <a:rPr lang="ru-RU" sz="2400" smtClean="0">
                <a:ln>
                  <a:noFill/>
                </a:ln>
              </a:rPr>
              <a:t> – понятие, связанное с областью действия, это период времени в процессе выполнения программы, когда объект фактически занимает память.</a:t>
            </a:r>
            <a:endParaRPr lang="en-US" sz="2400" smtClean="0">
              <a:ln>
                <a:noFill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Параметры функций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456613" cy="5038725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Параметры функций по механизму действия также разделяются на локальные и глобальные, а именно:</a:t>
            </a:r>
          </a:p>
          <a:p>
            <a:pPr marL="0" indent="354013" eaLnBrk="1" hangingPunct="1">
              <a:lnSpc>
                <a:spcPct val="90000"/>
              </a:lnSpc>
              <a:buFontTx/>
              <a:buChar char="•"/>
            </a:pPr>
            <a:r>
              <a:rPr lang="ru-RU" sz="2400" smtClean="0">
                <a:ln>
                  <a:noFill/>
                </a:ln>
              </a:rPr>
              <a:t>Параметр, передаваемый по значению – локальный, так как создает копию данного в теле функции.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rgbClr val="0000CC"/>
                </a:solidFill>
              </a:rPr>
              <a:t>Порождены функцией, живут только в теле функции.</a:t>
            </a:r>
          </a:p>
          <a:p>
            <a:pPr marL="0" indent="354013" eaLnBrk="1" hangingPunct="1">
              <a:lnSpc>
                <a:spcPct val="90000"/>
              </a:lnSpc>
              <a:buFontTx/>
              <a:buChar char="•"/>
            </a:pPr>
            <a:r>
              <a:rPr lang="ru-RU" sz="2400" smtClean="0">
                <a:ln>
                  <a:noFill/>
                </a:ln>
              </a:rPr>
              <a:t>Параметр, передаваемый по ссылке – глобальный, так как это адрес объекта  в памяти.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rgbClr val="0000CC"/>
                </a:solidFill>
              </a:rPr>
              <a:t>Порождены вне функции, область определена вне функции, как и время жизни.</a:t>
            </a:r>
            <a:endParaRPr lang="en-US" sz="2400" smtClean="0">
              <a:ln>
                <a:noFill/>
              </a:ln>
              <a:solidFill>
                <a:srgbClr val="0000CC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Функциональная декомпозиция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362950" cy="5068888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Функциональная декомпозиция, это метод разработки программ, при котором задача разбивается на ряд легко решаемых подзадач, решения которых в совокупном виде дают решение исходной задачи в целом.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Проектирование приложения строится от абстрактного описания основной задачи (высший уровень абстракции). Основная задача может быть разбита на ряд более простых подзадач (второй уровень абстракции), каждая из которых, в свою очередь, на ряд еще более простых. 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Процесс детализации заканчивается, когда очередная подзадача не может быть больше разбита на более простые составляющие, или когда решение очередной задачи становится очевидным.</a:t>
            </a:r>
            <a:endParaRPr lang="en-US" sz="2400" dirty="0" smtClean="0">
              <a:ln>
                <a:noFill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Модуль, что это?</a:t>
            </a:r>
            <a:endParaRPr lang="en-US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362950" cy="5068888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ru-RU" sz="2400" dirty="0" smtClean="0">
                <a:ln>
                  <a:noFill/>
                </a:ln>
              </a:rPr>
              <a:t>Модуль (электроника)  – функционально завершённый узел аппаратуры, конструктивно оформленный как самостоятельный продукт.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ru-RU" sz="2400" dirty="0" smtClean="0">
                <a:ln>
                  <a:noFill/>
                </a:ln>
              </a:rPr>
              <a:t>Модуль (космонавтика)  – составная часть орбитального средства, предназначенная для реализации целевых, управляющих и/или обеспечивающих функций.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ru-RU" sz="2400" dirty="0" smtClean="0">
                <a:ln>
                  <a:noFill/>
                </a:ln>
              </a:rPr>
              <a:t>Модуль (архитектура)  – конструктивный элемент здания, сооружения.</a:t>
            </a:r>
          </a:p>
          <a:p>
            <a:pPr marL="0" indent="354013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ru-RU" sz="2400" dirty="0" smtClean="0">
                <a:ln>
                  <a:noFill/>
                </a:ln>
              </a:rPr>
              <a:t>Кухонный модуль – это столы,  тумбы, шкафы, каркасы для техники и полки, соединенные в единое целое. </a:t>
            </a:r>
          </a:p>
          <a:p>
            <a:pPr marL="0" indent="354013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ru-RU" sz="2400" dirty="0" smtClean="0">
                <a:ln>
                  <a:noFill/>
                </a:ln>
              </a:rPr>
              <a:t>Модуль (обучение) – отдельный фрагмент учебного курса, включающий теорию, задания и контрольные мероприятия.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Функциональная декомпозиция</a:t>
            </a:r>
            <a:endParaRPr lang="en-US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362950" cy="5068888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В процессе детализации создается иерархические дерево решения, где каждый уровень представляет собой решение более детализированной задачи, чем предшествующий уровень.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Каждый блок представляет собой программный модуль. Каждый модуль, это законченный алгоритм решения некоторой конкретной задачи.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Процесс кодирования выполняется снизу вверх, от написания и полной отладки кода небольших подзадач с их последующей сборкой на верхнем уровне, при этом каждый модуль безошибочно решает одну задачу. 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Объем задачи нижнего уровня достаточно небольшой, это одна или две страницы кода. </a:t>
            </a:r>
            <a:endParaRPr lang="en-US" sz="2400" smtClean="0">
              <a:ln>
                <a:noFill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252095">
              <a:spcAft>
                <a:spcPts val="0"/>
              </a:spcAft>
            </a:pPr>
            <a:r>
              <a:rPr lang="ru-RU" sz="40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Блочная структура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114DD0-82F0-4FE4-8EC1-B1B5071C5317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19" y="3357562"/>
            <a:ext cx="854577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0034" y="1500174"/>
            <a:ext cx="8286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Функциональная декомпозиция задачи позволяет получить блочную схему - совокупность </a:t>
            </a:r>
            <a:r>
              <a:rPr lang="ru-RU" sz="2400" dirty="0"/>
              <a:t>независимых блоков, управление вызовами которых осуществляется из основной программы в соответствии со сценарием работы приложения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ru-RU" sz="40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Роль </a:t>
            </a:r>
            <a:r>
              <a:rPr lang="ru-RU" sz="4000" b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urier New" pitchFamily="49" charset="0"/>
              </a:rPr>
              <a:t>main</a:t>
            </a:r>
            <a:endParaRPr lang="ru-RU" sz="40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2919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sz="4000" dirty="0" smtClean="0">
                <a:ln>
                  <a:noFill/>
                </a:ln>
              </a:rPr>
              <a:t>1. Объявление данных, необходимых для работы приложения. Все данные объявляются в </a:t>
            </a:r>
            <a:r>
              <a:rPr lang="ru-RU" sz="4000" dirty="0" err="1" smtClean="0">
                <a:ln>
                  <a:noFill/>
                </a:ln>
              </a:rPr>
              <a:t>main</a:t>
            </a:r>
            <a:r>
              <a:rPr lang="ru-RU" sz="4000" dirty="0" smtClean="0">
                <a:ln>
                  <a:noFill/>
                </a:ln>
              </a:rPr>
              <a:t>, а все данные, необходимые для работы любой функции приложения, передаются ей через параметры. В </a:t>
            </a:r>
            <a:r>
              <a:rPr lang="ru-RU" sz="4000" dirty="0" err="1" smtClean="0">
                <a:ln>
                  <a:noFill/>
                </a:ln>
              </a:rPr>
              <a:t>main</a:t>
            </a:r>
            <a:r>
              <a:rPr lang="ru-RU" sz="4000" dirty="0" smtClean="0">
                <a:ln>
                  <a:noFill/>
                </a:ln>
              </a:rPr>
              <a:t> описаны реальные данные для обработки приложением, и определены способы их получения (инициализация, случайное заполнение, ввод из файла, ввод с консоли и другие).</a:t>
            </a:r>
          </a:p>
          <a:p>
            <a:pPr>
              <a:buNone/>
            </a:pPr>
            <a:r>
              <a:rPr lang="ru-RU" sz="4000" dirty="0" smtClean="0">
                <a:ln>
                  <a:noFill/>
                </a:ln>
              </a:rPr>
              <a:t>2. Реализация логики работы приложения. В </a:t>
            </a:r>
            <a:r>
              <a:rPr lang="ru-RU" sz="4000" dirty="0" err="1" smtClean="0">
                <a:ln>
                  <a:noFill/>
                </a:ln>
              </a:rPr>
              <a:t>main</a:t>
            </a:r>
            <a:r>
              <a:rPr lang="ru-RU" sz="4000" dirty="0" smtClean="0">
                <a:ln>
                  <a:noFill/>
                </a:ln>
              </a:rPr>
              <a:t> реализуется сценарий работы, где в диалоге с пользователем осуществляется управление работой приложения, другими словами, реализуется сценарий. В </a:t>
            </a:r>
            <a:r>
              <a:rPr lang="ru-RU" sz="4000" dirty="0" err="1" smtClean="0">
                <a:ln>
                  <a:noFill/>
                </a:ln>
              </a:rPr>
              <a:t>main</a:t>
            </a:r>
            <a:r>
              <a:rPr lang="ru-RU" sz="4000" dirty="0" smtClean="0">
                <a:ln>
                  <a:noFill/>
                </a:ln>
              </a:rPr>
              <a:t> осуществляется управление вызовами функций. Как правило, </a:t>
            </a:r>
            <a:r>
              <a:rPr lang="ru-RU" sz="4000" dirty="0" err="1" smtClean="0">
                <a:ln>
                  <a:noFill/>
                </a:ln>
              </a:rPr>
              <a:t>main</a:t>
            </a:r>
            <a:r>
              <a:rPr lang="ru-RU" sz="4000" dirty="0" smtClean="0">
                <a:ln>
                  <a:noFill/>
                </a:ln>
              </a:rPr>
              <a:t> реализует событийное управление, инструментами которого являются меню и окна диалога.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114DD0-82F0-4FE4-8EC1-B1B5071C5317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Вопросы </a:t>
            </a:r>
          </a:p>
        </p:txBody>
      </p:sp>
      <p:sp>
        <p:nvSpPr>
          <p:cNvPr id="41987" name="Содержимое 2"/>
          <p:cNvSpPr>
            <a:spLocks noGrp="1"/>
          </p:cNvSpPr>
          <p:nvPr>
            <p:ph idx="1"/>
          </p:nvPr>
        </p:nvSpPr>
        <p:spPr bwMode="auto">
          <a:xfrm>
            <a:off x="457200" y="1214422"/>
            <a:ext cx="8401080" cy="5214974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ru-RU" sz="2800" dirty="0" smtClean="0">
                <a:ln>
                  <a:noFill/>
                </a:ln>
              </a:rPr>
              <a:t>1. Сколько байт занимает переменная типа указатель? Почему при объявлении указателя нужно задать тип? </a:t>
            </a:r>
          </a:p>
          <a:p>
            <a:pPr eaLnBrk="1" hangingPunct="1">
              <a:buFontTx/>
              <a:buNone/>
            </a:pPr>
            <a:r>
              <a:rPr lang="ru-RU" sz="2800" dirty="0" smtClean="0">
                <a:ln>
                  <a:noFill/>
                </a:ln>
              </a:rPr>
              <a:t>2. Как создать динамический массив типа </a:t>
            </a:r>
            <a:r>
              <a:rPr lang="en-US" sz="2800" dirty="0" err="1" smtClean="0">
                <a:ln>
                  <a:noFill/>
                </a:ln>
              </a:rPr>
              <a:t>int</a:t>
            </a:r>
            <a:r>
              <a:rPr lang="en-US" sz="2800" dirty="0" smtClean="0">
                <a:ln>
                  <a:noFill/>
                </a:ln>
              </a:rPr>
              <a:t> </a:t>
            </a:r>
            <a:r>
              <a:rPr lang="ru-RU" sz="2800" dirty="0" smtClean="0">
                <a:ln>
                  <a:noFill/>
                </a:ln>
              </a:rPr>
              <a:t>указанной длины?</a:t>
            </a:r>
          </a:p>
          <a:p>
            <a:pPr eaLnBrk="1" hangingPunct="1">
              <a:buFontTx/>
              <a:buNone/>
            </a:pPr>
            <a:r>
              <a:rPr lang="ru-RU" sz="2800" dirty="0" smtClean="0">
                <a:ln>
                  <a:noFill/>
                </a:ln>
              </a:rPr>
              <a:t>3. Как создать массив, длина которого может изменяться в процессе работы программы? </a:t>
            </a:r>
          </a:p>
          <a:p>
            <a:pPr eaLnBrk="1" hangingPunct="1">
              <a:buFontTx/>
              <a:buNone/>
            </a:pPr>
            <a:r>
              <a:rPr lang="ru-RU" sz="2800" dirty="0" smtClean="0">
                <a:ln>
                  <a:noFill/>
                </a:ln>
              </a:rPr>
              <a:t>4. Если функция получает параметр по адресу, он локальный или глобальный?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ln>
                  <a:noFill/>
                </a:ln>
              </a:rPr>
              <a:t>5</a:t>
            </a:r>
            <a:r>
              <a:rPr lang="ru-RU" sz="2800" dirty="0" smtClean="0">
                <a:ln>
                  <a:noFill/>
                </a:ln>
              </a:rPr>
              <a:t>. </a:t>
            </a:r>
            <a:r>
              <a:rPr lang="en-US" sz="2800" dirty="0" err="1" smtClean="0">
                <a:ln>
                  <a:noFill/>
                </a:ln>
              </a:rPr>
              <a:t>int</a:t>
            </a:r>
            <a:r>
              <a:rPr lang="en-US" sz="2800" dirty="0" smtClean="0">
                <a:ln>
                  <a:noFill/>
                </a:ln>
              </a:rPr>
              <a:t>  </a:t>
            </a:r>
            <a:r>
              <a:rPr lang="en-US" sz="2800" dirty="0" err="1" smtClean="0">
                <a:ln>
                  <a:noFill/>
                </a:ln>
              </a:rPr>
              <a:t>Arr</a:t>
            </a:r>
            <a:r>
              <a:rPr lang="en-US" sz="2800" dirty="0" smtClean="0">
                <a:ln>
                  <a:noFill/>
                </a:ln>
              </a:rPr>
              <a:t>[]={1,2,3,4,5};</a:t>
            </a:r>
            <a:endParaRPr lang="ru-RU" sz="2800" dirty="0" smtClean="0">
              <a:ln>
                <a:noFill/>
              </a:ln>
            </a:endParaRPr>
          </a:p>
          <a:p>
            <a:pPr eaLnBrk="1" hangingPunct="1">
              <a:buFontTx/>
              <a:buNone/>
            </a:pPr>
            <a:r>
              <a:rPr lang="ru-RU" sz="2800" dirty="0" smtClean="0">
                <a:ln>
                  <a:noFill/>
                </a:ln>
              </a:rPr>
              <a:t>Чему равно значение </a:t>
            </a:r>
            <a:r>
              <a:rPr lang="en-US" sz="2800" dirty="0" smtClean="0">
                <a:ln>
                  <a:noFill/>
                </a:ln>
              </a:rPr>
              <a:t>Arr+2?  </a:t>
            </a:r>
            <a:r>
              <a:rPr lang="ru-RU" sz="2800" dirty="0" smtClean="0">
                <a:ln>
                  <a:noFill/>
                </a:ln>
              </a:rPr>
              <a:t>Можно ли обратиться к </a:t>
            </a:r>
            <a:r>
              <a:rPr lang="en-US" sz="2800" dirty="0" err="1" smtClean="0">
                <a:ln>
                  <a:noFill/>
                </a:ln>
              </a:rPr>
              <a:t>Arr</a:t>
            </a:r>
            <a:r>
              <a:rPr lang="en-US" sz="2800" dirty="0" smtClean="0">
                <a:ln>
                  <a:noFill/>
                </a:ln>
              </a:rPr>
              <a:t>++?</a:t>
            </a:r>
            <a:endParaRPr lang="ru-RU" sz="2800" dirty="0" smtClean="0">
              <a:ln>
                <a:noFill/>
              </a:ln>
            </a:endParaRPr>
          </a:p>
          <a:p>
            <a:pPr eaLnBrk="1" hangingPunct="1">
              <a:buFontTx/>
              <a:buNone/>
            </a:pPr>
            <a:endParaRPr lang="ru-RU" sz="2400" dirty="0" smtClean="0">
              <a:ln>
                <a:noFill/>
              </a:ln>
            </a:endParaRPr>
          </a:p>
          <a:p>
            <a:pPr eaLnBrk="1" hangingPunct="1">
              <a:buFontTx/>
              <a:buNone/>
            </a:pPr>
            <a:endParaRPr lang="ru-RU" sz="2400" dirty="0" smtClean="0">
              <a:ln>
                <a:noFill/>
              </a:ln>
            </a:endParaRPr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FF7BE40-921B-4AC3-AF1E-2229D52D4D80}" type="slidenum">
              <a:rPr lang="ru-RU" smtClean="0"/>
              <a:pPr/>
              <a:t>33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Вопросы</a:t>
            </a:r>
          </a:p>
        </p:txBody>
      </p:sp>
      <p:sp>
        <p:nvSpPr>
          <p:cNvPr id="43011" name="Содержимое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457200" indent="-457200">
              <a:buFontTx/>
              <a:buAutoNum type="arabicPeriod"/>
            </a:pPr>
            <a:r>
              <a:rPr lang="ru-RU" sz="2800" smtClean="0">
                <a:ln>
                  <a:noFill/>
                </a:ln>
              </a:rPr>
              <a:t>Что означает термин формальный параметр?</a:t>
            </a:r>
          </a:p>
          <a:p>
            <a:pPr marL="457200" indent="-457200">
              <a:buFontTx/>
              <a:buAutoNum type="arabicPeriod"/>
            </a:pPr>
            <a:r>
              <a:rPr lang="ru-RU" sz="2800" smtClean="0">
                <a:ln>
                  <a:noFill/>
                </a:ln>
              </a:rPr>
              <a:t>Что означает термин фактический параметр?</a:t>
            </a:r>
          </a:p>
          <a:p>
            <a:pPr marL="457200" indent="-457200">
              <a:buFontTx/>
              <a:buAutoNum type="arabicPeriod"/>
            </a:pPr>
            <a:r>
              <a:rPr lang="ru-RU" sz="2800" smtClean="0">
                <a:ln>
                  <a:noFill/>
                </a:ln>
              </a:rPr>
              <a:t>Что означает термин сигнатура параметров?</a:t>
            </a:r>
          </a:p>
          <a:p>
            <a:pPr marL="457200" indent="-457200">
              <a:buFontTx/>
              <a:buAutoNum type="arabicPeriod"/>
            </a:pPr>
            <a:r>
              <a:rPr lang="ru-RU" sz="2800" smtClean="0">
                <a:ln>
                  <a:noFill/>
                </a:ln>
              </a:rPr>
              <a:t>Локальные и глобальные данные  функции.  Какими являются параметры, передаваемые по адресу.</a:t>
            </a:r>
          </a:p>
          <a:p>
            <a:pPr marL="457200" indent="-457200">
              <a:buFontTx/>
              <a:buAutoNum type="arabicPeriod"/>
            </a:pPr>
            <a:r>
              <a:rPr lang="ru-RU" sz="2800" smtClean="0">
                <a:ln>
                  <a:noFill/>
                </a:ln>
              </a:rPr>
              <a:t>Принцип локализации имен для блока, цикла, функции.</a:t>
            </a:r>
          </a:p>
          <a:p>
            <a:pPr marL="457200" indent="-457200">
              <a:buFontTx/>
              <a:buAutoNum type="arabicPeriod"/>
            </a:pPr>
            <a:endParaRPr lang="ru-RU" sz="2400" smtClean="0">
              <a:ln>
                <a:noFill/>
              </a:ln>
            </a:endParaRPr>
          </a:p>
          <a:p>
            <a:pPr marL="457200" indent="-457200">
              <a:buFontTx/>
              <a:buAutoNum type="arabicPeriod"/>
            </a:pPr>
            <a:endParaRPr lang="ru-RU" sz="2400" smtClean="0">
              <a:ln>
                <a:noFill/>
              </a:ln>
            </a:endParaRPr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DF0434-63FB-40B1-B5C7-BAB4E4B0C873}" type="slidenum">
              <a:rPr lang="ru-RU" smtClean="0"/>
              <a:pPr/>
              <a:t>34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Модуль как объект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n>
                  <a:noFill/>
                </a:ln>
              </a:rPr>
              <a:t>Модуль в технической или иной системе, это завершенное изделие (блок, единица), имеющее стандартный интерфейс соединения модулей.</a:t>
            </a:r>
          </a:p>
          <a:p>
            <a:pPr>
              <a:buNone/>
            </a:pPr>
            <a:r>
              <a:rPr lang="ru-RU" sz="2400" dirty="0" smtClean="0">
                <a:ln>
                  <a:noFill/>
                </a:ln>
              </a:rPr>
              <a:t>Примеры: </a:t>
            </a:r>
          </a:p>
          <a:p>
            <a:pPr>
              <a:buNone/>
            </a:pPr>
            <a:endParaRPr lang="ru-RU" sz="2400" dirty="0" smtClean="0">
              <a:ln>
                <a:noFill/>
              </a:ln>
            </a:endParaRPr>
          </a:p>
          <a:p>
            <a:pPr>
              <a:buNone/>
            </a:pPr>
            <a:r>
              <a:rPr lang="ru-RU" sz="2400" dirty="0" smtClean="0">
                <a:ln>
                  <a:noFill/>
                </a:ln>
              </a:rPr>
              <a:t>Одно из назначений модуля – скрыть детали реализации.</a:t>
            </a:r>
          </a:p>
          <a:p>
            <a:pPr>
              <a:buNone/>
            </a:pPr>
            <a:r>
              <a:rPr lang="ru-RU" sz="2400" dirty="0" smtClean="0">
                <a:ln>
                  <a:noFill/>
                </a:ln>
              </a:rPr>
              <a:t>Второе – дать удобный интерфейс для использования.</a:t>
            </a:r>
          </a:p>
          <a:p>
            <a:pPr>
              <a:buNone/>
            </a:pPr>
            <a:r>
              <a:rPr lang="ru-RU" sz="2400" dirty="0" smtClean="0">
                <a:ln>
                  <a:noFill/>
                </a:ln>
              </a:rPr>
              <a:t>Примеры:</a:t>
            </a:r>
          </a:p>
          <a:p>
            <a:pPr>
              <a:buNone/>
            </a:pPr>
            <a:endParaRPr lang="ru-RU" sz="2400" dirty="0" smtClean="0">
              <a:ln>
                <a:noFill/>
              </a:ln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114DD0-82F0-4FE4-8EC1-B1B5071C5317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Модуль в программировании</a:t>
            </a:r>
            <a:endParaRPr lang="en-US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362950" cy="5068888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Модуль – функционально завершенный фрагмент программы, оформленный в виде отдельного файла с исходным кодом.</a:t>
            </a:r>
          </a:p>
          <a:p>
            <a:pPr lvl="1">
              <a:buFontTx/>
              <a:buNone/>
              <a:defRPr/>
            </a:pPr>
            <a:r>
              <a:rPr lang="ru-RU" sz="2000" dirty="0" smtClean="0">
                <a:ln>
                  <a:noFill/>
                </a:ln>
              </a:rPr>
              <a:t>Исполнимый модуль – файл программы в виде, в котором она исполняется.</a:t>
            </a:r>
          </a:p>
          <a:p>
            <a:pPr lvl="1">
              <a:buFontTx/>
              <a:buNone/>
              <a:defRPr/>
            </a:pPr>
            <a:r>
              <a:rPr lang="ru-RU" sz="2000" dirty="0" smtClean="0">
                <a:ln>
                  <a:noFill/>
                </a:ln>
              </a:rPr>
              <a:t>Объектный модуль  – файл кода после компиляции.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В IDE </a:t>
            </a:r>
            <a:r>
              <a:rPr lang="en-US" sz="2400" dirty="0" smtClean="0">
                <a:ln>
                  <a:noFill/>
                </a:ln>
              </a:rPr>
              <a:t>Visual Studio </a:t>
            </a:r>
            <a:r>
              <a:rPr lang="ru-RU" sz="2400" dirty="0" smtClean="0">
                <a:ln>
                  <a:noFill/>
                </a:ln>
              </a:rPr>
              <a:t>программной единицей верхнего уровня является решение (</a:t>
            </a:r>
            <a:r>
              <a:rPr lang="ru-RU" sz="2400" dirty="0" err="1" smtClean="0">
                <a:ln>
                  <a:noFill/>
                </a:ln>
              </a:rPr>
              <a:t>Solution</a:t>
            </a:r>
            <a:r>
              <a:rPr lang="ru-RU" sz="2400" dirty="0" smtClean="0">
                <a:ln>
                  <a:noFill/>
                </a:ln>
              </a:rPr>
              <a:t>). 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В составе решения – один или более проектов.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В каждом проекте может быть несколько файлов: исходного кода, файлов заголовков.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Файлы заголовков – это множество функций обработки данных.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Модуль: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Определения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362950" cy="5068888"/>
          </a:xfrm>
          <a:noFill/>
        </p:spPr>
        <p:txBody>
          <a:bodyPr>
            <a:normAutofit/>
          </a:bodyPr>
          <a:lstStyle/>
          <a:p>
            <a:pPr marL="0" indent="354013" eaLnBrk="1" hangingPunct="1">
              <a:buNone/>
            </a:pPr>
            <a:r>
              <a:rPr lang="ru-RU" sz="2400" b="1" dirty="0" smtClean="0">
                <a:ln>
                  <a:noFill/>
                </a:ln>
              </a:rPr>
              <a:t>Модуль</a:t>
            </a:r>
            <a:r>
              <a:rPr lang="ru-RU" sz="2400" dirty="0" smtClean="0">
                <a:ln>
                  <a:noFill/>
                </a:ln>
              </a:rPr>
              <a:t> – отдельный файл (файлы) , в котором группируются функции и связанные с ними данные. Решает обособленную задачу обработки данных. </a:t>
            </a:r>
          </a:p>
          <a:p>
            <a:pPr marL="0" indent="354013" eaLnBrk="1" hangingPunct="1">
              <a:buNone/>
            </a:pPr>
            <a:r>
              <a:rPr lang="ru-RU" sz="2400" dirty="0" smtClean="0">
                <a:ln>
                  <a:noFill/>
                </a:ln>
              </a:rPr>
              <a:t>Замечание: обычно описания выносятся в заголовочные файлы, а файлы исходного кода управляют вызовами функций, реализуя сценарий работы приложения. </a:t>
            </a:r>
            <a:endParaRPr lang="en-US" sz="2400" dirty="0" smtClean="0">
              <a:ln>
                <a:noFill/>
              </a:ln>
            </a:endParaRPr>
          </a:p>
          <a:p>
            <a:pPr marL="0" indent="354013" eaLnBrk="1" hangingPunct="1">
              <a:buFontTx/>
              <a:buNone/>
            </a:pPr>
            <a:r>
              <a:rPr lang="ru-RU" sz="2400" b="1" dirty="0" smtClean="0">
                <a:ln>
                  <a:noFill/>
                </a:ln>
              </a:rPr>
              <a:t>Достоинства</a:t>
            </a:r>
            <a:r>
              <a:rPr lang="ru-RU" sz="2400" dirty="0" smtClean="0">
                <a:ln>
                  <a:noFill/>
                </a:ln>
              </a:rPr>
              <a:t> модульного стиля программирования.</a:t>
            </a:r>
          </a:p>
          <a:p>
            <a:pPr marL="0" indent="354013" eaLnBrk="1" hangingPunct="1"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• Алгоритмы отделены от данных. Данные, как правило, имеют какую-то структуру. Алгоритмы обработки данных определяются составом и структурой данных.</a:t>
            </a:r>
          </a:p>
          <a:p>
            <a:pPr marL="0" indent="354013" eaLnBrk="1" hangingPunct="1"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• Достигается высокая степень абстрагирования проекта использованием функциональной декомпозиции.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>
            <a:normAutofit fontScale="90000"/>
          </a:bodyPr>
          <a:lstStyle/>
          <a:p>
            <a:pPr eaLnBrk="1" hangingPunct="1"/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Концепция модульного программирования</a:t>
            </a:r>
            <a:endParaRPr lang="en-US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686800" cy="5068888"/>
          </a:xfrm>
          <a:noFill/>
        </p:spPr>
        <p:txBody>
          <a:bodyPr>
            <a:normAutofit/>
          </a:bodyPr>
          <a:lstStyle/>
          <a:p>
            <a:pPr marL="0" lvl="0" indent="354013" eaLnBrk="1" hangingPunct="1">
              <a:lnSpc>
                <a:spcPct val="90000"/>
              </a:lnSpc>
              <a:buNone/>
            </a:pPr>
            <a:r>
              <a:rPr lang="ru-RU" sz="2400" dirty="0" smtClean="0"/>
              <a:t>1. Функциональная декомпозиция задачи – большая задача делится на меньшие , функционально самостоятельные подзадачи – модулей. Модули связаны между собой только по данным.</a:t>
            </a:r>
          </a:p>
          <a:p>
            <a:pPr marL="0" indent="354013" eaLnBrk="1" hangingPunct="1">
              <a:lnSpc>
                <a:spcPct val="90000"/>
              </a:lnSpc>
              <a:buNone/>
            </a:pPr>
            <a:r>
              <a:rPr lang="ru-RU" sz="2400" dirty="0" smtClean="0"/>
              <a:t>2. Модуль – основа концепции: каждый модуль представляет собой блок (черный ящик) с одним входом и одним выходом. Модульный подход позволяет изменять программу при эксплуатации и облегчает ее сопровождение.</a:t>
            </a:r>
            <a:r>
              <a:rPr lang="ru-RU" sz="2400" dirty="0" smtClean="0">
                <a:ln>
                  <a:noFill/>
                </a:ln>
                <a:solidFill>
                  <a:srgbClr val="92D050"/>
                </a:solidFill>
              </a:rPr>
              <a:t> 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/>
              <a:t>3. Модульный подход позволяет разрабатывать части программ одного проекта разными разработчиками, после чего объединять их в единый загрузочный модуль. Чем больше модули независимы друг от друга, тем легче процесс отладки.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Концепция модульного программирования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ru-RU" sz="2400" dirty="0" smtClean="0"/>
              <a:t>4. Реализуемые решения должны быть простыми и ясными. Если назначение модуля непонятно, то декомпозиция начальной или промежуточной задачи была проведена плохо. Необходимо понимание назначения всех модулей задачи и их оптимального сочетания.</a:t>
            </a:r>
            <a:endParaRPr lang="en-US" sz="2400" dirty="0" smtClean="0"/>
          </a:p>
          <a:p>
            <a:pPr lvl="0">
              <a:buNone/>
            </a:pPr>
            <a:r>
              <a:rPr lang="ru-RU" sz="2400" dirty="0" smtClean="0"/>
              <a:t>5. Хорошая документация: назначение всех объектов модуля должно быть описано с помощью комментариев.</a:t>
            </a:r>
          </a:p>
          <a:p>
            <a:pPr>
              <a:buNone/>
            </a:pPr>
            <a:r>
              <a:rPr lang="ru-RU" sz="2400" dirty="0" smtClean="0"/>
              <a:t> </a:t>
            </a:r>
          </a:p>
          <a:p>
            <a:pPr lvl="0">
              <a:buNone/>
            </a:pPr>
            <a:r>
              <a:rPr lang="ru-RU" sz="2400" dirty="0" smtClean="0"/>
              <a:t> </a:t>
            </a:r>
          </a:p>
          <a:p>
            <a:pPr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114DD0-82F0-4FE4-8EC1-B1B5071C5317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Динамическое взаимодействие модулей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357298"/>
            <a:ext cx="8429684" cy="50720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dirty="0" smtClean="0">
                <a:ln>
                  <a:noFill/>
                </a:ln>
              </a:rPr>
              <a:t>В технической системе соединение модулей выполняется однократно, т.е статически. Все модули работают непрерывно и параллельно. Все интерфейсы взаимодействия модулей действуют непрерывно</a:t>
            </a:r>
          </a:p>
          <a:p>
            <a:pPr>
              <a:buNone/>
            </a:pPr>
            <a:r>
              <a:rPr lang="ru-RU" sz="2400" dirty="0" smtClean="0">
                <a:ln>
                  <a:noFill/>
                </a:ln>
              </a:rPr>
              <a:t>В программной системе в каждый момент времени выполняется одна функция (</a:t>
            </a:r>
            <a:r>
              <a:rPr lang="en-US" sz="2400" dirty="0" smtClean="0">
                <a:ln>
                  <a:noFill/>
                </a:ln>
              </a:rPr>
              <a:t>F</a:t>
            </a:r>
            <a:r>
              <a:rPr lang="ru-RU" sz="2400" dirty="0" smtClean="0">
                <a:ln>
                  <a:noFill/>
                </a:ln>
              </a:rPr>
              <a:t>). Если в ее теле встречается вызов другой функции (</a:t>
            </a:r>
            <a:r>
              <a:rPr lang="en-US" sz="2400" dirty="0" smtClean="0">
                <a:ln>
                  <a:noFill/>
                </a:ln>
              </a:rPr>
              <a:t>G</a:t>
            </a:r>
            <a:r>
              <a:rPr lang="ru-RU" sz="2400" dirty="0" smtClean="0">
                <a:ln>
                  <a:noFill/>
                </a:ln>
              </a:rPr>
              <a:t>), то между ними устанавливается временная (динамическая) связь: выполнение первой функции прекращается до тех пор, пока не выполниться вторая. </a:t>
            </a:r>
          </a:p>
          <a:p>
            <a:pPr>
              <a:buNone/>
            </a:pPr>
            <a:r>
              <a:rPr lang="ru-RU" sz="2400" dirty="0" smtClean="0">
                <a:ln>
                  <a:noFill/>
                </a:ln>
              </a:rPr>
              <a:t>Этот принцип выполнения называется вложенностью вызовов функций и может быть повторен многократно.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114DD0-82F0-4FE4-8EC1-B1B5071C5317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0000000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2002</Words>
  <Application>Microsoft Office PowerPoint</Application>
  <PresentationFormat>Экран (4:3)</PresentationFormat>
  <Paragraphs>255</Paragraphs>
  <Slides>34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4" baseType="lpstr">
      <vt:lpstr>Arial Unicode MS</vt:lpstr>
      <vt:lpstr>Arial</vt:lpstr>
      <vt:lpstr>Calibri</vt:lpstr>
      <vt:lpstr>Candara</vt:lpstr>
      <vt:lpstr>Consolas</vt:lpstr>
      <vt:lpstr>Courier New</vt:lpstr>
      <vt:lpstr>Symbol</vt:lpstr>
      <vt:lpstr>Times New Roman</vt:lpstr>
      <vt:lpstr>Verdana</vt:lpstr>
      <vt:lpstr>Ppt0000000</vt:lpstr>
      <vt:lpstr>Основы программирования </vt:lpstr>
      <vt:lpstr>План</vt:lpstr>
      <vt:lpstr>Модуль, что это?</vt:lpstr>
      <vt:lpstr>Модуль как объект</vt:lpstr>
      <vt:lpstr>Модуль в программировании</vt:lpstr>
      <vt:lpstr>Определения</vt:lpstr>
      <vt:lpstr>Концепция модульного программирования</vt:lpstr>
      <vt:lpstr>Концепция модульного программирования</vt:lpstr>
      <vt:lpstr>Динамическое взаимодействие модулей </vt:lpstr>
      <vt:lpstr>Функции и модули </vt:lpstr>
      <vt:lpstr>О структуре программного кода</vt:lpstr>
      <vt:lpstr>2. Функции пользователя</vt:lpstr>
      <vt:lpstr>Описание и объявление функции</vt:lpstr>
      <vt:lpstr>Функция может возвращать значение или нет</vt:lpstr>
      <vt:lpstr>Тело функции</vt:lpstr>
      <vt:lpstr>Обращение к функции</vt:lpstr>
      <vt:lpstr>Оператор-выражение</vt:lpstr>
      <vt:lpstr>Оператор-функция</vt:lpstr>
      <vt:lpstr>Пояснения к синтаксису</vt:lpstr>
      <vt:lpstr>Механизм обращения к функции</vt:lpstr>
      <vt:lpstr>Механизм обращения к функции</vt:lpstr>
      <vt:lpstr>Принципы модульного программирования</vt:lpstr>
      <vt:lpstr>Картинка</vt:lpstr>
      <vt:lpstr>Данные можно не только передать, но и вернуть</vt:lpstr>
      <vt:lpstr>Параметр, передаваемый по значению</vt:lpstr>
      <vt:lpstr>Параметр, передаваемый по адресу </vt:lpstr>
      <vt:lpstr>Область действия и время жизни</vt:lpstr>
      <vt:lpstr>Параметры функций</vt:lpstr>
      <vt:lpstr>Функциональная декомпозиция</vt:lpstr>
      <vt:lpstr>Функциональная декомпозиция</vt:lpstr>
      <vt:lpstr>Блочная структура приложения</vt:lpstr>
      <vt:lpstr>Роль main</vt:lpstr>
      <vt:lpstr>Вопросы </vt:lpstr>
      <vt:lpstr>Вопросы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/>
  <cp:lastModifiedBy/>
  <cp:revision>195</cp:revision>
  <dcterms:created xsi:type="dcterms:W3CDTF">2012-01-31T12:23:47Z</dcterms:created>
  <dcterms:modified xsi:type="dcterms:W3CDTF">2019-12-16T05:11:04Z</dcterms:modified>
  <cp:version/>
</cp:coreProperties>
</file>