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284" r:id="rId4"/>
    <p:sldId id="257" r:id="rId5"/>
    <p:sldId id="328" r:id="rId6"/>
    <p:sldId id="290" r:id="rId7"/>
    <p:sldId id="325" r:id="rId8"/>
    <p:sldId id="308" r:id="rId9"/>
    <p:sldId id="291" r:id="rId10"/>
    <p:sldId id="340" r:id="rId11"/>
    <p:sldId id="329" r:id="rId12"/>
    <p:sldId id="289" r:id="rId13"/>
    <p:sldId id="293" r:id="rId14"/>
    <p:sldId id="294" r:id="rId15"/>
    <p:sldId id="313" r:id="rId16"/>
    <p:sldId id="295" r:id="rId17"/>
    <p:sldId id="322" r:id="rId18"/>
    <p:sldId id="296" r:id="rId19"/>
    <p:sldId id="323" r:id="rId20"/>
    <p:sldId id="297" r:id="rId21"/>
    <p:sldId id="298" r:id="rId22"/>
    <p:sldId id="299" r:id="rId23"/>
    <p:sldId id="330" r:id="rId24"/>
    <p:sldId id="300" r:id="rId25"/>
    <p:sldId id="309" r:id="rId26"/>
    <p:sldId id="302" r:id="rId27"/>
    <p:sldId id="334" r:id="rId28"/>
    <p:sldId id="335" r:id="rId29"/>
    <p:sldId id="336" r:id="rId30"/>
    <p:sldId id="337" r:id="rId31"/>
    <p:sldId id="338" r:id="rId32"/>
    <p:sldId id="339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07592E"/>
    <a:srgbClr val="0000CC"/>
    <a:srgbClr val="572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4660" autoAdjust="0"/>
  </p:normalViewPr>
  <p:slideViewPr>
    <p:cSldViewPr>
      <p:cViewPr varScale="1">
        <p:scale>
          <a:sx n="69" d="100"/>
          <a:sy n="69" d="100"/>
        </p:scale>
        <p:origin x="-426" y="-108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91583-5FF1-4534-85E2-681362062D6D}" type="datetimeFigureOut">
              <a:rPr lang="ru-RU"/>
              <a:pPr>
                <a:defRPr/>
              </a:pPr>
              <a:t>10.12.2018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97466A-60CB-4CA9-8339-DFACB1AD0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B2017D-7995-4C6F-9034-63F509FDFB1F}" type="datetimeFigureOut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8004B3-4173-4902-B155-FCF851939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2FBBA-6B49-42E3-8C7E-4E4B014B8DD6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C81BB2-D82C-4262-BFC9-332294303587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5D79BB-A2D1-4679-9EBD-DF74B417676E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0986FF-1E04-4933-A6BB-B8CC4705BA7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BB1E34-A090-4EC3-9597-483AE9A10943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F451C-0362-4A7A-8AC8-32A9C032C096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439F1-3AF9-4D4B-8D6A-319BAD49B8D4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8DF1-E53B-49E8-9A25-92530CEF1E6F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43565-5001-4D60-AE37-3583A9C755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D819-A1BC-4B13-8066-65FFC57E932A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1173-3E34-4192-9A52-560B68D460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41D5-E824-4EBC-8B58-393E66CA4AFE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7F60-E3D6-4CEE-82F2-31E91F7077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B1C7-AF7B-40DF-91BD-6D70D18B3341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F69C-93BD-47CD-9292-45A0B4B5E4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2EB29-2537-4428-8443-8631DFFF74B4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2190-A9EE-45CE-94DE-5504333E4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3007E-DFEA-4D38-AA0F-BB6A02F8222F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0964-611C-4949-AD0F-E45773FF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1E7D3-AC5D-413C-8456-88CD75D61A6A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BF380-B9C7-46F9-B91A-23A3BEFB06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1B22-50B2-44B2-A578-33830D017BF2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892A-95F9-4A3C-AF45-C1F265399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44F89-36E5-4073-82E5-C81ABA1702A6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D38E-6C90-48A9-A221-35B53975A7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59E5-389C-4963-A5C9-5D89F7292881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0010-01A7-42B7-A22A-3618A2F962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2CEE9567-C6D5-4F3C-B014-55056AF4B18B}" type="datetime1">
              <a:rPr lang="ru-RU"/>
              <a:pPr>
                <a:defRPr/>
              </a:pPr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373DCBAB-4A7B-4E32-8EE5-7FC3C7301A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ЕН.Ф.02 – Информатика и программирование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213100"/>
            <a:ext cx="8713788" cy="1963738"/>
          </a:xfrm>
        </p:spPr>
        <p:txBody>
          <a:bodyPr/>
          <a:lstStyle/>
          <a:p>
            <a:pPr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Лекция </a:t>
            </a:r>
            <a: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  <a:t>9.</a:t>
            </a: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 Инструменты С++ для </a:t>
            </a:r>
            <a: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  <a:t/>
            </a:r>
            <a:b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обработки текстовой информации </a:t>
            </a:r>
            <a:endParaRPr lang="en-US" b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Строка как переменная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Строковая переменная, это массив типа </a:t>
            </a:r>
            <a:r>
              <a:rPr lang="en-US" sz="2400" smtClean="0">
                <a:ln>
                  <a:noFill/>
                </a:ln>
              </a:rPr>
              <a:t>char</a:t>
            </a:r>
            <a:r>
              <a:rPr lang="ru-RU" sz="2400" smtClean="0">
                <a:ln>
                  <a:noFill/>
                </a:ln>
              </a:rPr>
              <a:t> – последовательность символов. Является указателем на строку.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Str[80];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  <a:noFill/>
        </p:spPr>
        <p:txBody>
          <a:bodyPr/>
          <a:lstStyle/>
          <a:p>
            <a:r>
              <a:rPr lang="ru-RU" sz="40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Механизм представления строки</a:t>
            </a:r>
            <a:endParaRPr lang="en-US" sz="40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Каждый символ хранится в отдельном байте, включая специальные символы.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конце строки должен быть нулевой байт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'\0'</a:t>
            </a:r>
            <a:r>
              <a:rPr lang="ru-RU" sz="2400" smtClean="0">
                <a:ln>
                  <a:noFill/>
                </a:ln>
              </a:rPr>
              <a:t>, как признак конца строки (термин С-строки).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Добавляется автоматически: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а) при инициализации строки,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б) при вводе строки.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Число символов в строке =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длина строки+1 (для нулевого символа).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формировании строки вручную необходимо добавлять этот символ.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Так, длина константы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'W'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= 1 байт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,</a:t>
            </a:r>
            <a:endParaRPr lang="ru-RU" sz="2400" smtClean="0">
              <a:ln>
                <a:noFill/>
              </a:ln>
              <a:solidFill>
                <a:schemeClr val="tx1"/>
              </a:solidFill>
            </a:endParaRP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длина строки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"W"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= 2 байта.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Фактически имя строки - это указатель на ее нулевой байт.</a:t>
            </a:r>
          </a:p>
          <a:p>
            <a:pPr marL="0" indent="357188" eaLnBrk="1" hangingPunct="1"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Возможно два способа выделения памяти для строк.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Как статический массив. Считается, что это плохой стиль, так как длина строки может изменяться ограниченно. На самом деле при обработке строк ограничение на длину существует.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Str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[80]; 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Длина 79 символов.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 Как динамический массив. При этом создается динамическая строка данных, для которой также необходимо выделение памяти в указанном количестве.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Str2;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Str2 =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[80];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Выделение динамической</a:t>
            </a:r>
            <a:endParaRPr lang="en-US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                    //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памяти - 79 символов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</a:t>
            </a: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Объявление и инициализация строк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Инициализация, это присваивание значения при объявлении объекта.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Примеры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Str1 = "Строка 1  ";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11 байт.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Str2[9] = "Строка 2"; 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9 символов.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Str3[] = "Строка 3";   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	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специальный инициализатор +1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Err[4] = "Ошибка";   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ошибка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Err[10] = "Не ошибка";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	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остальные заполнены нулями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Инициализация строковых переменных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Никаких операций, потому что символьная строка в выражении – это адрес массива символов. Может быть использована везде, где можно использовать указатель.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Не в левой части присваивания!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Присваивание для строк разрешено только при инициализации.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S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tr1[] = "Вася + Наташа";     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	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Определяется длина строки.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S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tr2[22]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Str2 = Str1;	//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Присваивание указателей.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400" smtClean="0">
              <a:ln>
                <a:noFill/>
              </a:ln>
            </a:endParaRP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над строками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18160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символов, строк используются специальные функции ввода и вывода.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Форматированный ввод-вывод.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 Ввод-вывод символов.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3. Ввод-вывод текстовых строк.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Ввод-вывод символов и строк 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Форматированный ввод-вывод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Форматированный ввод-вывод – те же функции библиотеки &lt;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&gt;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scanf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использующие форматы: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символов   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%c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строк           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%s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Особенность – при вводе строка вводится до пробела.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Особенность – ввод-вывод буферизованный, то есть данные не попадают в ОП напрямую, а накапливаются в буфере (фрагмент памяти определенного размера).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Буфер проталкивается: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а) при заполнении,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б) при использовании специальных функций  (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fflush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Нажатие </a:t>
            </a:r>
            <a:r>
              <a:rPr lang="en-US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Enter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также проталкивает буфер.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 Ввод-вывод символов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получения символа используются функции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getchar();          //  getch()  getche()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Функция читает из потока по одному символу за обращение. Чтение начинается при нажатии клавиши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Enter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вывода используется функция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putchar(символ);    //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Функция выводит символ в поток.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400" smtClean="0">
              <a:ln>
                <a:noFill/>
              </a:ln>
              <a:solidFill>
                <a:schemeClr val="tx1"/>
              </a:solidFill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Ввод-вывод символов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Ввод-вывод строк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Ввод-вывод строк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Для ввода-вывода строк удобно использовать функции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gets (Строка);</a:t>
            </a:r>
            <a:r>
              <a:rPr lang="ru-RU" sz="2400" smtClean="0">
                <a:ln>
                  <a:noFill/>
                </a:ln>
              </a:rPr>
              <a:t>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Функция читает из потока последовательность символов до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Enter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puts (Строка);</a:t>
            </a:r>
            <a:r>
              <a:rPr lang="ru-RU" sz="2400" smtClean="0">
                <a:ln>
                  <a:noFill/>
                </a:ln>
              </a:rPr>
              <a:t>   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выводит строку в поток.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Прототипы этих функций описаны так: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gets 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*Str);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puts 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const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*Str);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Что такое текстовая информация: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1) символьные константы;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2) символьные переменные (типа 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</a:rPr>
              <a:t>);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3) строки – константы;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4) строковые переменные (массивы символов </a:t>
            </a:r>
            <a:r>
              <a:rPr lang="ru-RU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*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</a:rPr>
              <a:t>);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5) тип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в пространстве имен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std</a:t>
            </a:r>
            <a:r>
              <a:rPr lang="en-US" sz="2400" dirty="0" smtClean="0">
                <a:ln>
                  <a:noFill/>
                </a:ln>
              </a:rPr>
              <a:t> – </a:t>
            </a:r>
            <a:r>
              <a:rPr lang="ru-RU" sz="2400" dirty="0" smtClean="0">
                <a:ln>
                  <a:noFill/>
                </a:ln>
              </a:rPr>
              <a:t>объектный тип для представления строк;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6) тип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в пространстве имен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System </a:t>
            </a:r>
            <a:r>
              <a:rPr lang="ru-RU" sz="2400" dirty="0" smtClean="0">
                <a:ln>
                  <a:noFill/>
                </a:ln>
              </a:rPr>
              <a:t>– объектный тип для представления строк в кодировке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Unicode</a:t>
            </a:r>
            <a:r>
              <a:rPr lang="ru-RU" sz="2400" dirty="0" smtClean="0">
                <a:ln>
                  <a:noFill/>
                </a:ln>
              </a:rPr>
              <a:t> .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определения </a:t>
            </a:r>
            <a:r>
              <a:rPr lang="ru-RU" sz="3600" b="1"/>
              <a:t> 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Особенности строк связаны с представлением их в памяти как массивов 1-байтовых переменных. Соотношение строк и указателей взаимно однозначное: имя строки, это адрес ее нулевого байта.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Статическая строка объявляется: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Str1[80];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Указатель, с которым можно связать строку, объявляется: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*pts;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это 4 байтовая переменная,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			// с которой можно связать строку.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Динамическая строка объявляется как указатель, которому выделена память: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*Str2;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Str2 =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new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[80];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Те же 80 символов.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Строки и указатели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1. Использование цикла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i=0; i&lt;strlen(Str); i++)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Обращение к Str[i];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Использование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do</a:t>
            </a:r>
            <a:r>
              <a:rPr lang="ru-RU" sz="2400" smtClean="0">
                <a:ln>
                  <a:noFill/>
                </a:ln>
              </a:rPr>
              <a:t> или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i=0;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(Str[i]!='\0')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Общепринятый способ проверки конца строки.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Обращение к Str[i]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i++;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Прямая адресация элементов строк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Пример: копирование одной строки в другую</a:t>
            </a:r>
            <a:r>
              <a:rPr lang="ru-RU" sz="2800" smtClean="0">
                <a:ln>
                  <a:noFill/>
                </a:ln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i=0;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do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Str2[i]=Str1[i];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(Str1[i++]!=’\0’);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puts(Str2);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Нулевой байт должен быть перенесен в строку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Str1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968500" algn="l"/>
              </a:tabLst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Косвенная адресация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Управляет циклом просмотра указатель типа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b="1" smtClean="0">
                <a:ln>
                  <a:noFill/>
                </a:ln>
                <a:solidFill>
                  <a:srgbClr val="0000CC"/>
                </a:solidFill>
              </a:rPr>
              <a:t> </a:t>
            </a:r>
            <a:r>
              <a:rPr lang="ru-RU" sz="2400" smtClean="0">
                <a:ln>
                  <a:noFill/>
                </a:ln>
              </a:rPr>
              <a:t>*, адресующий один символ.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Str[80];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pS; 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Указатель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на один символ.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pS = Str;    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pS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указывает на Str[0].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 *pS!='\0')    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Пока не встречен нулевой символ.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Обращение к элементу = *pS;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pS++;</a:t>
            </a:r>
          </a:p>
          <a:p>
            <a:pPr marL="0" indent="354013"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Пример: копирование одной строки в другую.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char *pts1;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char *pts2;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pts1 = Str1;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pts2 = Str2;	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Запомнили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do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*pts2++ = *pts1;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(*pts1++ != ’\0’);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Развернуть, как просто (в примере).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В стиле С++: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((*pts2++ = *pts1)=’\0’);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Практически все ошибки связаны с механизмами выделения памяти для строк.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Если при объявлении указателя текстовая строка проинициализирована, то выделена память, равная длине этой строки. Нельзя пытаться записать в эту строку больше символов, чем выделено.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Если при объявлении указателя текстовая строка не проинициализирована, то память под запись строки вообще не выделена, и этот указатель можно использовать только как рабочую переменную для косвенной адресации при работе с какой-либо строкой.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Ошибки при работе со строками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038725"/>
          </a:xfrm>
          <a:noFill/>
        </p:spPr>
        <p:txBody>
          <a:bodyPr>
            <a:normAutofit lnSpcReduction="10000"/>
          </a:bodyPr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Двумерные текстовые массивы, это массивы строк.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Объявление: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ext [7][15];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Инициализация: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* Day[] = {"Понедельник", "Вторник", "Среда", "Четверг", "Пятница", "Суббота", "Воскресенье"};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Управление: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если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len</a:t>
            </a:r>
            <a:r>
              <a:rPr lang="ru-RU" sz="2400" smtClean="0">
                <a:ln>
                  <a:noFill/>
                </a:ln>
              </a:rPr>
              <a:t> – число строк, то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(i==0; i&lt;len; i++)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Управление в 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i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-той строке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	puts (Day[i]);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Пример.</a:t>
            </a:r>
            <a:endParaRPr lang="en-US" sz="2400" smtClean="0">
              <a:ln>
                <a:noFill/>
              </a:ln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Двумерные текстовые массивы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 и строки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Два случая.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1. Строка является параметром функции.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Функция возвращает строку.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Строка является параметром функции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Передача строки в функцию выполняется так же, как и передача массивов. Строка – формальный параметр функции, передается как: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Имя_строки[]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или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Имя_строки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вызывающей программе строка фактический параметр строка может быть динамическим или статическим массивом.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Через параметр в функцию передается адрес начала символьного массива. Функция и вызывающая программа имеют одинаковые права на изменение содержимого строки.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Длина строки не передается, так как строка имеет признак конца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'\0'</a:t>
            </a:r>
            <a:r>
              <a:rPr lang="ru-RU" sz="2400" smtClean="0">
                <a:ln>
                  <a:noFill/>
                </a:ln>
              </a:rPr>
              <a:t>, который позволяет управлять циклами перебора символов строки, не выходя за ее пределы.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Функция возвращает строку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должна сформировать новую строку и вернуть ее.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Новую строку можно вернуть через параметры или через имя функции. В втором случае это должна быть функция, возвращающая указатель на строку, ее прототип должен иметь вид: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S 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* 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S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tr[])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;</a:t>
            </a:r>
            <a:endParaRPr lang="en-US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Это данные типа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smtClean="0">
                <a:ln>
                  <a:noFill/>
                </a:ln>
              </a:rPr>
              <a:t> – 1-байтовые данные целого типа </a:t>
            </a:r>
            <a:br>
              <a:rPr lang="ru-RU" sz="2400" smtClean="0">
                <a:ln>
                  <a:noFill/>
                </a:ln>
              </a:rPr>
            </a:br>
            <a:r>
              <a:rPr lang="ru-RU" sz="2400" smtClean="0">
                <a:ln>
                  <a:noFill/>
                </a:ln>
              </a:rPr>
              <a:t>(2 байта в Юникод).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Символьная константа – лексема, которая состоит из изображения символа в одинарных кавычках '':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'*'  '?'  'f'  'Я'  '~'  '#'  '1'</a:t>
            </a: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Объявление символьной переменной: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Символьные константы и переменные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дублирует символы строки.</a:t>
            </a:r>
            <a:endParaRPr lang="en-US" sz="2400" smtClean="0">
              <a:ln>
                <a:noFill/>
              </a:ln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 S_double (</a:t>
            </a: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 str[])</a:t>
            </a:r>
            <a:endParaRPr lang="ru-RU" sz="220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  <a:cs typeface="Courier New" pitchFamily="49" charset="0"/>
              </a:rPr>
              <a:t>Ф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ормирование новой строки – динамические массивы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* new_S = new char [2* strlen(str)];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i=0, j=0;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(str[j]!=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’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\0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’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  { 	</a:t>
            </a:r>
            <a:endParaRPr lang="ru-RU" sz="220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  new_S[i]  = str[j];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  new_S[i+1]= str[j];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  i+=2; j++;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  }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 new_S;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2200" smtClean="0">
              <a:ln>
                <a:noFill/>
              </a:ln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Обращение</a:t>
            </a:r>
            <a:r>
              <a:rPr lang="en-US" sz="2400" dirty="0" smtClean="0">
                <a:ln>
                  <a:noFill/>
                </a:ln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[20];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gets(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*S;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S= 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S_double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puts(S);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>
            <a:no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Библиотеки работы с символами</a:t>
            </a:r>
            <a:b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и со строками текста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Библиотека &lt;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ctype.h</a:t>
            </a:r>
            <a:r>
              <a:rPr lang="ru-RU" sz="2400" dirty="0" smtClean="0">
                <a:ln>
                  <a:noFill/>
                </a:ln>
              </a:rPr>
              <a:t>&gt;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Библиотека &lt;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string.h</a:t>
            </a:r>
            <a:r>
              <a:rPr lang="ru-RU" sz="2400" dirty="0" smtClean="0">
                <a:ln>
                  <a:noFill/>
                </a:ln>
              </a:rPr>
              <a:t>&gt;</a:t>
            </a:r>
            <a:endParaRPr lang="en-US" sz="2400" dirty="0" smtClean="0">
              <a:ln>
                <a:noFill/>
              </a:ln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Библиотека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en-US" sz="2200" dirty="0" smtClean="0">
                <a:ln>
                  <a:noFill/>
                </a:ln>
                <a:latin typeface="Courier New" pitchFamily="49" charset="0"/>
              </a:rPr>
              <a:t>&lt;</a:t>
            </a:r>
            <a:r>
              <a:rPr lang="en-US" sz="2200" dirty="0" err="1" smtClean="0">
                <a:ln>
                  <a:noFill/>
                </a:ln>
                <a:latin typeface="Courier New" pitchFamily="49" charset="0"/>
              </a:rPr>
              <a:t>stdlib.h</a:t>
            </a:r>
            <a:r>
              <a:rPr lang="en-US" sz="2200" dirty="0" smtClean="0">
                <a:ln>
                  <a:noFill/>
                </a:ln>
                <a:latin typeface="Courier New" pitchFamily="49" charset="0"/>
              </a:rPr>
              <a:t>&gt;</a:t>
            </a:r>
            <a:endParaRPr lang="ru-RU" sz="2200" dirty="0" smtClean="0">
              <a:ln>
                <a:noFill/>
              </a:ln>
              <a:latin typeface="Courier New" pitchFamily="49" charset="0"/>
            </a:endParaRP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Объектный тип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string </a:t>
            </a: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ru-RU" sz="2400" dirty="0" smtClean="0"/>
              <a:t> – это класс пространства имен </a:t>
            </a:r>
            <a:r>
              <a:rPr lang="en-US" sz="2400" dirty="0" smtClean="0"/>
              <a:t>std</a:t>
            </a:r>
            <a:r>
              <a:rPr lang="ru-RU" sz="2400" dirty="0" smtClean="0"/>
              <a:t>, основанный на шаблонах.</a:t>
            </a:r>
          </a:p>
          <a:p>
            <a:pPr>
              <a:buNone/>
            </a:pPr>
            <a:r>
              <a:rPr lang="ru-RU" sz="2400" dirty="0" smtClean="0"/>
              <a:t>Входит в стандартную библиотеку C++, для его  использования в коде, нужно включить директиву &lt;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ru-RU" sz="2400" dirty="0" smtClean="0"/>
              <a:t>&gt;.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std::string </a:t>
            </a:r>
            <a:r>
              <a:rPr lang="en-US" sz="220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"Enter your name: ";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getline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"Hello, " &lt;&lt; </a:t>
            </a:r>
            <a:r>
              <a:rPr lang="en-US" sz="2200" dirty="0" err="1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"!!! \n";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</a:t>
            </a:r>
            <a:r>
              <a:rPr lang="ru-RU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ru-RU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0;</a:t>
            </a: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ru-RU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Некоторые методы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600" dirty="0" err="1" smtClean="0"/>
              <a:t>size</a:t>
            </a:r>
            <a:r>
              <a:rPr lang="ru-RU" sz="2600" dirty="0" smtClean="0"/>
              <a:t>(), или </a:t>
            </a:r>
            <a:r>
              <a:rPr lang="ru-RU" sz="2600" dirty="0" err="1" smtClean="0"/>
              <a:t>length</a:t>
            </a:r>
            <a:r>
              <a:rPr lang="ru-RU" sz="2600" dirty="0" smtClean="0"/>
              <a:t>() – возвращают длину строки (не включая завершающий нулевой символ):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Len = </a:t>
            </a:r>
            <a:r>
              <a:rPr lang="ru-RU" sz="2600" dirty="0" err="1" smtClean="0"/>
              <a:t>str.size</a:t>
            </a:r>
            <a:r>
              <a:rPr lang="ru-RU" sz="2600" dirty="0" smtClean="0"/>
              <a:t>();</a:t>
            </a:r>
          </a:p>
          <a:p>
            <a:pPr>
              <a:buNone/>
            </a:pPr>
            <a:r>
              <a:rPr lang="en-US" sz="2600" dirty="0" smtClean="0"/>
              <a:t>Len = </a:t>
            </a:r>
            <a:r>
              <a:rPr lang="ru-RU" sz="2600" dirty="0" err="1" smtClean="0"/>
              <a:t>str.length</a:t>
            </a:r>
            <a:r>
              <a:rPr lang="ru-RU" sz="2600" dirty="0" smtClean="0"/>
              <a:t>();</a:t>
            </a:r>
          </a:p>
          <a:p>
            <a:pPr>
              <a:buNone/>
            </a:pPr>
            <a:r>
              <a:rPr lang="ru-RU" sz="2600" dirty="0" err="1" smtClean="0"/>
              <a:t>empty</a:t>
            </a:r>
            <a:r>
              <a:rPr lang="ru-RU" sz="2600" dirty="0" smtClean="0"/>
              <a:t>() - метод, возвращающий </a:t>
            </a:r>
            <a:r>
              <a:rPr lang="ru-RU" sz="2600" dirty="0" err="1" smtClean="0"/>
              <a:t>true</a:t>
            </a:r>
            <a:r>
              <a:rPr lang="ru-RU" sz="2600" dirty="0" smtClean="0"/>
              <a:t> для пустой строки и </a:t>
            </a:r>
            <a:r>
              <a:rPr lang="ru-RU" sz="2600" dirty="0" err="1" smtClean="0"/>
              <a:t>false</a:t>
            </a:r>
            <a:r>
              <a:rPr lang="ru-RU" sz="2600" dirty="0" smtClean="0"/>
              <a:t> для непустой</a:t>
            </a:r>
            <a:r>
              <a:rPr lang="en-US" sz="2600" dirty="0" smtClean="0"/>
              <a:t>: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</a:t>
            </a:r>
            <a:r>
              <a:rPr lang="en-US" sz="2600" dirty="0" err="1" smtClean="0"/>
              <a:t>bool</a:t>
            </a:r>
            <a:r>
              <a:rPr lang="en-US" sz="2600" dirty="0" smtClean="0"/>
              <a:t> B = </a:t>
            </a:r>
            <a:r>
              <a:rPr lang="ru-RU" sz="2600" dirty="0" err="1" smtClean="0"/>
              <a:t>str.empty</a:t>
            </a:r>
            <a:r>
              <a:rPr lang="ru-RU" sz="2600" dirty="0" smtClean="0"/>
              <a:t>();</a:t>
            </a:r>
          </a:p>
          <a:p>
            <a:pPr>
              <a:buNone/>
            </a:pPr>
            <a:r>
              <a:rPr lang="ru-RU" sz="2600" dirty="0" smtClean="0"/>
              <a:t>Оператор сравнения строк ==:</a:t>
            </a:r>
          </a:p>
          <a:p>
            <a:pPr>
              <a:buNone/>
            </a:pPr>
            <a:r>
              <a:rPr lang="ru-RU" sz="2600" dirty="0" err="1" smtClean="0"/>
              <a:t>if</a:t>
            </a:r>
            <a:r>
              <a:rPr lang="ru-RU" sz="2600" dirty="0" smtClean="0"/>
              <a:t> (</a:t>
            </a:r>
            <a:r>
              <a:rPr lang="ru-RU" sz="2600" dirty="0" err="1" smtClean="0"/>
              <a:t>str</a:t>
            </a:r>
            <a:r>
              <a:rPr lang="ru-RU" sz="2600" dirty="0" smtClean="0"/>
              <a:t> == str2) </a:t>
            </a:r>
            <a:r>
              <a:rPr lang="en-US" sz="2600" dirty="0" smtClean="0"/>
              <a:t>// </a:t>
            </a:r>
            <a:r>
              <a:rPr lang="ru-RU" sz="2600" dirty="0" smtClean="0"/>
              <a:t>одно решение</a:t>
            </a:r>
          </a:p>
          <a:p>
            <a:pPr>
              <a:buNone/>
            </a:pPr>
            <a:r>
              <a:rPr lang="en-US" sz="2600" dirty="0" smtClean="0"/>
              <a:t>else // </a:t>
            </a:r>
            <a:r>
              <a:rPr lang="ru-RU" sz="2600" dirty="0" smtClean="0"/>
              <a:t>другое решение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Некоторые методы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800" dirty="0" smtClean="0"/>
              <a:t>Операция присваивания = перегружена для </a:t>
            </a:r>
            <a:r>
              <a:rPr lang="ru-RU" sz="2800" dirty="0" err="1" smtClean="0"/>
              <a:t>string</a:t>
            </a:r>
            <a:r>
              <a:rPr lang="ru-RU" sz="2800" dirty="0" smtClean="0"/>
              <a:t>. </a:t>
            </a:r>
          </a:p>
          <a:p>
            <a:pPr>
              <a:buNone/>
            </a:pPr>
            <a:r>
              <a:rPr lang="ru-RU" sz="2800" dirty="0" smtClean="0"/>
              <a:t>// Если </a:t>
            </a:r>
            <a:r>
              <a:rPr lang="en-US" sz="2800" dirty="0" smtClean="0"/>
              <a:t>str1 </a:t>
            </a:r>
            <a:r>
              <a:rPr lang="ru-RU" sz="2800" dirty="0" smtClean="0"/>
              <a:t>и</a:t>
            </a:r>
            <a:r>
              <a:rPr lang="en-US" sz="2800" dirty="0" smtClean="0"/>
              <a:t> str2 </a:t>
            </a:r>
            <a:r>
              <a:rPr lang="ru-RU" sz="2800" dirty="0" smtClean="0"/>
              <a:t> - строки </a:t>
            </a:r>
            <a:r>
              <a:rPr lang="ru-RU" sz="2800" dirty="0" err="1" smtClean="0"/>
              <a:t>string</a:t>
            </a:r>
            <a:r>
              <a:rPr lang="ru-RU" sz="2800" dirty="0" smtClean="0"/>
              <a:t>, то можно:</a:t>
            </a:r>
          </a:p>
          <a:p>
            <a:pPr>
              <a:buNone/>
            </a:pPr>
            <a:r>
              <a:rPr lang="ru-RU" sz="2800" dirty="0" smtClean="0"/>
              <a:t>str2 = str1;     // оператор присваивания копирует  str1 в str2.</a:t>
            </a:r>
          </a:p>
          <a:p>
            <a:pPr>
              <a:buNone/>
            </a:pPr>
            <a:r>
              <a:rPr lang="ru-RU" sz="2800" dirty="0" smtClean="0"/>
              <a:t>Конкатенация строк:</a:t>
            </a:r>
          </a:p>
          <a:p>
            <a:pPr>
              <a:buNone/>
            </a:pPr>
            <a:r>
              <a:rPr lang="ru-RU" sz="2800" dirty="0" smtClean="0"/>
              <a:t> перегружена операция сложения + и операция сложения с присваиванием +=:</a:t>
            </a:r>
          </a:p>
          <a:p>
            <a:pPr>
              <a:buNone/>
            </a:pPr>
            <a:r>
              <a:rPr lang="en-US" sz="2800" dirty="0" smtClean="0"/>
              <a:t>std::string str1 = "Hello";</a:t>
            </a: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std::string str2 = "World";</a:t>
            </a: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std::string str3 = str1 + str2;</a:t>
            </a:r>
            <a:r>
              <a:rPr lang="ru-RU" sz="2800" dirty="0" smtClean="0"/>
              <a:t> </a:t>
            </a:r>
            <a:r>
              <a:rPr lang="en-US" sz="2800" dirty="0" smtClean="0"/>
              <a:t>// </a:t>
            </a:r>
            <a:r>
              <a:rPr lang="ru-RU" sz="2800" dirty="0" smtClean="0"/>
              <a:t>В строке str3 : "</a:t>
            </a:r>
            <a:r>
              <a:rPr lang="ru-RU" sz="2800" dirty="0" err="1" smtClean="0"/>
              <a:t>HelloWorld</a:t>
            </a:r>
            <a:r>
              <a:rPr lang="ru-RU" sz="2800" dirty="0" smtClean="0"/>
              <a:t>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Доступ с содержимому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Функция </a:t>
            </a:r>
            <a:r>
              <a:rPr lang="ru-RU" sz="2400" dirty="0" err="1" smtClean="0"/>
              <a:t>c_str</a:t>
            </a:r>
            <a:r>
              <a:rPr lang="ru-RU" sz="2400" dirty="0" smtClean="0"/>
              <a:t>() возвращает указатель на символьный массив, который содержит строку объекта  </a:t>
            </a:r>
            <a:r>
              <a:rPr lang="ru-RU" sz="2400" dirty="0" err="1" smtClean="0"/>
              <a:t>string</a:t>
            </a:r>
            <a:r>
              <a:rPr lang="ru-RU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const char* str2 = </a:t>
            </a:r>
            <a:r>
              <a:rPr lang="en-US" sz="2400" dirty="0" err="1" smtClean="0"/>
              <a:t>str.c_str</a:t>
            </a:r>
            <a:r>
              <a:rPr lang="en-US" sz="2400" dirty="0" smtClean="0"/>
              <a:t>();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Обращение к отдельным символам строки: операция индексации [] или метод </a:t>
            </a:r>
            <a:r>
              <a:rPr lang="ru-RU" sz="2400" dirty="0" err="1" smtClean="0"/>
              <a:t>at</a:t>
            </a:r>
            <a:r>
              <a:rPr lang="ru-RU" sz="2400" dirty="0" smtClean="0"/>
              <a:t>(). </a:t>
            </a:r>
          </a:p>
          <a:p>
            <a:pPr>
              <a:buNone/>
            </a:pPr>
            <a:r>
              <a:rPr lang="en-US" sz="2400" dirty="0" smtClean="0"/>
              <a:t>std::string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"Hello World";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</a:t>
            </a:r>
            <a:r>
              <a:rPr lang="en-US" sz="2400" dirty="0" smtClean="0"/>
              <a:t>[7] &lt;&lt; </a:t>
            </a:r>
            <a:r>
              <a:rPr lang="en-US" sz="2400" dirty="0" err="1" smtClean="0"/>
              <a:t>str</a:t>
            </a:r>
            <a:r>
              <a:rPr lang="en-US" sz="2400" dirty="0" smtClean="0"/>
              <a:t>[0]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 </a:t>
            </a:r>
            <a:r>
              <a:rPr lang="ru-RU" sz="2400" dirty="0" smtClean="0"/>
              <a:t>На консоли</a:t>
            </a:r>
            <a:r>
              <a:rPr lang="en-US" sz="2400" dirty="0" smtClean="0"/>
              <a:t>: </a:t>
            </a:r>
            <a:r>
              <a:rPr lang="en-US" sz="2400" dirty="0" err="1" smtClean="0"/>
              <a:t>oH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Для метода </a:t>
            </a:r>
            <a:r>
              <a:rPr lang="ru-RU" sz="2400" dirty="0" err="1" smtClean="0"/>
              <a:t>at</a:t>
            </a:r>
            <a:r>
              <a:rPr lang="ru-RU" sz="2400" dirty="0" smtClean="0"/>
              <a:t>() индекс, это аргумент функции:</a:t>
            </a:r>
          </a:p>
          <a:p>
            <a:pPr>
              <a:buNone/>
            </a:pPr>
            <a:r>
              <a:rPr lang="en-US" sz="2400" dirty="0" smtClean="0"/>
              <a:t>std::string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"Hello World";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std::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str.at</a:t>
            </a:r>
            <a:r>
              <a:rPr lang="en-US" sz="2400" dirty="0" smtClean="0"/>
              <a:t>(7) &lt;&lt; </a:t>
            </a:r>
            <a:r>
              <a:rPr lang="en-US" sz="2400" dirty="0" err="1" smtClean="0"/>
              <a:t>str.at</a:t>
            </a:r>
            <a:r>
              <a:rPr lang="en-US" sz="2400" dirty="0" smtClean="0"/>
              <a:t>(0) &lt;&lt; std::</a:t>
            </a:r>
            <a:r>
              <a:rPr lang="en-US" sz="2400" dirty="0" err="1" smtClean="0"/>
              <a:t>endl</a:t>
            </a:r>
            <a:r>
              <a:rPr lang="en-US" sz="2400" dirty="0" smtClean="0"/>
              <a:t>; // </a:t>
            </a:r>
            <a:r>
              <a:rPr lang="ru-RU" sz="2400" dirty="0" smtClean="0"/>
              <a:t>На консоли</a:t>
            </a:r>
            <a:r>
              <a:rPr lang="en-US" sz="2400" dirty="0" smtClean="0"/>
              <a:t>: </a:t>
            </a:r>
            <a:r>
              <a:rPr lang="en-US" sz="2400" dirty="0" err="1" smtClean="0"/>
              <a:t>oH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Метод </a:t>
            </a:r>
            <a:r>
              <a:rPr lang="ru-RU" sz="2400" dirty="0" err="1" smtClean="0"/>
              <a:t>at</a:t>
            </a:r>
            <a:r>
              <a:rPr lang="ru-RU" sz="2400" dirty="0" smtClean="0"/>
              <a:t>() обеспечивает проверку границ..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Некоторые методы строк для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find</a:t>
            </a:r>
            <a:r>
              <a:rPr lang="ru-RU" sz="2400" dirty="0" smtClean="0">
                <a:solidFill>
                  <a:schemeClr val="tx1"/>
                </a:solidFill>
              </a:rPr>
              <a:t> – первое вхождение в строку;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rfind</a:t>
            </a:r>
            <a:r>
              <a:rPr lang="ru-RU" sz="2400" dirty="0" smtClean="0">
                <a:solidFill>
                  <a:schemeClr val="tx1"/>
                </a:solidFill>
              </a:rPr>
              <a:t> – последнее вхождение в строку;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find-</a:t>
            </a:r>
            <a:r>
              <a:rPr lang="en-US" sz="2400" dirty="0" err="1" smtClean="0">
                <a:solidFill>
                  <a:schemeClr val="tx1"/>
                </a:solidFill>
              </a:rPr>
              <a:t>first_of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первое вхождение символа  в строку; 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find_last_of</a:t>
            </a:r>
            <a:r>
              <a:rPr lang="ru-RU" sz="2400" dirty="0" smtClean="0">
                <a:solidFill>
                  <a:schemeClr val="tx1"/>
                </a:solidFill>
              </a:rPr>
              <a:t> –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последнее вхождение символа  в строку;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и другие.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Поиск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подстроки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err="1" smtClean="0"/>
              <a:t>str.substr</a:t>
            </a:r>
            <a:r>
              <a:rPr lang="ru-RU" sz="2400" dirty="0" smtClean="0"/>
              <a:t>(</a:t>
            </a:r>
            <a:r>
              <a:rPr lang="ru-RU" sz="2400" dirty="0" err="1" smtClean="0"/>
              <a:t>pos</a:t>
            </a:r>
            <a:r>
              <a:rPr lang="ru-RU" sz="2400" dirty="0" smtClean="0"/>
              <a:t>, </a:t>
            </a:r>
            <a:r>
              <a:rPr lang="ru-RU" sz="2400" dirty="0" err="1" smtClean="0"/>
              <a:t>n</a:t>
            </a:r>
            <a:r>
              <a:rPr lang="ru-RU" sz="2400" dirty="0" smtClean="0"/>
              <a:t>) – функция возвращает подстроку исходной строки, начиная с позиции </a:t>
            </a:r>
            <a:r>
              <a:rPr lang="ru-RU" sz="2400" dirty="0" err="1" smtClean="0"/>
              <a:t>pos</a:t>
            </a:r>
            <a:r>
              <a:rPr lang="ru-RU" sz="2400" dirty="0" smtClean="0"/>
              <a:t> и включая </a:t>
            </a:r>
            <a:r>
              <a:rPr lang="ru-RU" sz="2400" dirty="0" err="1" smtClean="0"/>
              <a:t>n</a:t>
            </a:r>
            <a:r>
              <a:rPr lang="ru-RU" sz="2400" dirty="0" smtClean="0"/>
              <a:t> символов, или до конца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Внутреннее представление данных </a:t>
            </a:r>
            <a:r>
              <a:rPr lang="en-US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smtClean="0">
                <a:ln>
                  <a:noFill/>
                </a:ln>
              </a:rPr>
              <a:t> – целочисленный код символа.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Согласно кодовой таблице имеет значения от 1 до 127, из них первые 32 – управляющие.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MS DOS для кодирования используется кодовая таблица ASCII, в Windows – Win1251.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Управляющие символы (</a:t>
            </a:r>
            <a:r>
              <a:rPr lang="ru-RU" sz="2400" smtClean="0">
                <a:ln>
                  <a:noFill/>
                </a:ln>
                <a:solidFill>
                  <a:srgbClr val="FF3300"/>
                </a:solidFill>
              </a:rPr>
              <a:t>ESC-последовательности</a:t>
            </a:r>
            <a:r>
              <a:rPr lang="ru-RU" sz="2400" smtClean="0">
                <a:ln>
                  <a:noFill/>
                </a:ln>
              </a:rPr>
              <a:t>) в коде программы требуют двух символов для представления, первый символ – слэш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'\'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Слэш '\' 	</a:t>
            </a:r>
            <a:r>
              <a:rPr lang="ru-RU" sz="2400" smtClean="0">
                <a:ln>
                  <a:noFill/>
                </a:ln>
              </a:rPr>
              <a:t>–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'\\'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новая строка 	–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'\n'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табуляция 		–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'\t'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апостроф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'' 	</a:t>
            </a:r>
            <a:r>
              <a:rPr lang="ru-RU" sz="2400" smtClean="0">
                <a:ln>
                  <a:noFill/>
                </a:ln>
              </a:rPr>
              <a:t>–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'\''</a:t>
            </a: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Внутреннее представление символов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Редактирование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Оператор + и += – сложение строк;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append </a:t>
            </a:r>
            <a:r>
              <a:rPr lang="ru-RU" sz="2400" dirty="0" smtClean="0">
                <a:solidFill>
                  <a:schemeClr val="tx1"/>
                </a:solidFill>
              </a:rPr>
              <a:t>– добавление строки к строке;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assign</a:t>
            </a:r>
            <a:r>
              <a:rPr lang="ru-RU" sz="2400" dirty="0" smtClean="0">
                <a:solidFill>
                  <a:schemeClr val="tx1"/>
                </a:solidFill>
              </a:rPr>
              <a:t>– изменение содержания строки;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</a:t>
            </a:r>
            <a:r>
              <a:rPr lang="ru-RU" sz="2400" dirty="0" smtClean="0">
                <a:solidFill>
                  <a:schemeClr val="tx1"/>
                </a:solidFill>
              </a:rPr>
              <a:t>– вставка в строку;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erase</a:t>
            </a:r>
            <a:r>
              <a:rPr lang="ru-RU" sz="2400" dirty="0" smtClean="0">
                <a:solidFill>
                  <a:schemeClr val="tx1"/>
                </a:solidFill>
              </a:rPr>
              <a:t>– удаление части строки;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replace</a:t>
            </a:r>
            <a:r>
              <a:rPr lang="ru-RU" sz="2400" dirty="0" smtClean="0">
                <a:solidFill>
                  <a:schemeClr val="tx1"/>
                </a:solidFill>
              </a:rPr>
              <a:t>– замена части строки.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можно задать значения массивам.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Каков механизм хранения и выделения памяти для статических массивов, для динамических?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Каково соотношение между указателями и массивами?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Каков общий принцип перегрузки функции? Какие есть способы перегрузки?</a:t>
            </a:r>
          </a:p>
          <a:p>
            <a:pPr>
              <a:buNone/>
            </a:pPr>
            <a:r>
              <a:rPr lang="ru-RU" dirty="0" smtClean="0"/>
              <a:t>5.  Когда функция должна </a:t>
            </a:r>
            <a:r>
              <a:rPr lang="ru-RU" smtClean="0"/>
              <a:t>вернуть указатель?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Преимущество представления символов, это возможность обращения к ним как к числовым величинам.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1. Можно использовать операции отношения, чтобы сравнивать символьные значения.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Можно использовать символьные переменные для управления при организации циклов обработки.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Можно использовать арифметические операции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(+, -, ++, --</a:t>
            </a:r>
            <a:r>
              <a:rPr lang="ru-RU" sz="2400" smtClean="0">
                <a:ln>
                  <a:noFill/>
                </a:ln>
              </a:rPr>
              <a:t>), которые выполняются над значениями кодов.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Возможности символьного представления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сравнении символьных объектов друг с другом используется порядок следования кодов в кодовой таблице.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c1=getchar();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c2=getchar();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...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Примеры операций над символами.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(c1==c2) 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Равны ли два символа.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(c1&lt;c2)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В лексикографическом порядке.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(c1&gt;='0' &amp;&amp; c1&lt;='9')	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Является цифрой.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(c2&gt;='а' &amp;&amp; c2&lt;='я' || c2&gt;='А' &amp;&amp; c2&lt;='Я' )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(c2=='.' || c2==',' || c2=='!')	</a:t>
            </a: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отношения для символов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507413" cy="1143000"/>
          </a:xfrm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Управление с использованием символов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Использование символьных переменных для управления при организации циклов обработки :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 = '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a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'; </a:t>
            </a:r>
            <a:r>
              <a:rPr lang="ru-RU" sz="220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 &lt;= '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z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'; </a:t>
            </a:r>
            <a:r>
              <a:rPr lang="ru-RU" sz="220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++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)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2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например, сравнение</a:t>
            </a:r>
            <a:r>
              <a:rPr lang="en-US" sz="22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</a:t>
            </a:r>
            <a:r>
              <a:rPr lang="ru-RU" sz="22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с </a:t>
            </a:r>
            <a:r>
              <a:rPr lang="en-US" sz="2400" b="1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c</a:t>
            </a:r>
            <a:r>
              <a:rPr lang="ru-RU" sz="22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Чтобы узнать коды символов, например, для управления программой, нужно знать коды некоторых клавиш: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Enter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Esc</a:t>
            </a:r>
            <a:r>
              <a:rPr lang="ru-RU" sz="2200" dirty="0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F1</a:t>
            </a:r>
            <a:r>
              <a:rPr lang="ru-RU" sz="2400" dirty="0" smtClean="0">
                <a:ln>
                  <a:noFill/>
                </a:ln>
              </a:rPr>
              <a:t>, стрелок, и так далее.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Используется функция 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bioskey</a:t>
            </a:r>
            <a:r>
              <a:rPr lang="ru-RU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() </a:t>
            </a:r>
            <a:r>
              <a:rPr lang="ru-RU" sz="2400" dirty="0" smtClean="0">
                <a:ln>
                  <a:noFill/>
                </a:ln>
              </a:rPr>
              <a:t>библиотеки &lt;</a:t>
            </a:r>
            <a:r>
              <a:rPr lang="ru-RU" sz="2200" dirty="0" err="1" smtClean="0">
                <a:ln>
                  <a:noFill/>
                </a:ln>
                <a:latin typeface="Courier New" pitchFamily="49" charset="0"/>
              </a:rPr>
              <a:t>bios.h</a:t>
            </a:r>
            <a:r>
              <a:rPr lang="ru-RU" sz="2400" dirty="0" smtClean="0">
                <a:ln>
                  <a:noFill/>
                </a:ln>
              </a:rPr>
              <a:t>&gt;.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Эта функция ждет ввода с клавиатуры значения символа, и имеет три способа обращения в зависимости от параметра: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 – ожидает события,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0 – читает символ,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 – читает символ с определением регистра.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 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Foundkey</a:t>
            </a:r>
            <a:r>
              <a:rPr lang="ru-RU" sz="2400" dirty="0" smtClean="0">
                <a:ln>
                  <a:noFill/>
                </a:ln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Пример </a:t>
            </a:r>
            <a:r>
              <a:rPr lang="ru-RU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Code</a:t>
            </a:r>
            <a:r>
              <a:rPr lang="ru-RU" sz="2400" dirty="0" smtClean="0">
                <a:ln>
                  <a:noFill/>
                </a:ln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Коды символов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Строковая константа – последовательность символов, заключенная в " ", кроме символов 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\</a:t>
            </a:r>
            <a:r>
              <a:rPr lang="ru-RU" sz="2400" smtClean="0">
                <a:ln>
                  <a:noFill/>
                </a:ln>
              </a:rPr>
              <a:t> , 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 и символа новой строки </a:t>
            </a:r>
            <a:r>
              <a:rPr lang="en-US" sz="2400" smtClean="0">
                <a:ln>
                  <a:noFill/>
                </a:ln>
              </a:rPr>
              <a:t>'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\n</a:t>
            </a:r>
            <a:r>
              <a:rPr lang="en-US" sz="2400" smtClean="0">
                <a:ln>
                  <a:noFill/>
                </a:ln>
              </a:rPr>
              <a:t>'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Управляющие символы, входя в строку, вызывают управляющее воздействие.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Примеры: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"Строка символов."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“Слэш запишем как 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\\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, новую строку как 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\n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."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" 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""апостроф""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повторяем дважды"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Для записи имени файла используется прием: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“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D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: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\\</a:t>
            </a:r>
            <a:r>
              <a:rPr lang="en-US" sz="2200" smtClean="0">
                <a:ln>
                  <a:noFill/>
                </a:ln>
                <a:latin typeface="Courier New" pitchFamily="49" charset="0"/>
              </a:rPr>
              <a:t>VS_2008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\\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Proba</a:t>
            </a:r>
            <a:r>
              <a:rPr lang="ru-RU" sz="22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\\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File.txt"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Внутри длинных строк комбинация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'\n'</a:t>
            </a:r>
            <a:r>
              <a:rPr lang="ru-RU" sz="2400" smtClean="0">
                <a:ln>
                  <a:noFill/>
                </a:ln>
              </a:rPr>
              <a:t> означает переход на новую строку.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Строковые константы и переменные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1951</Words>
  <Application>Microsoft Office PowerPoint</Application>
  <PresentationFormat>Экран (4:3)</PresentationFormat>
  <Paragraphs>341</Paragraphs>
  <Slides>41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Ppt0000000</vt:lpstr>
      <vt:lpstr>ЕН.Ф.02 – Информатика и программирование </vt:lpstr>
      <vt:lpstr>Слайд 2</vt:lpstr>
      <vt:lpstr>Слайд 3</vt:lpstr>
      <vt:lpstr>Слайд 4</vt:lpstr>
      <vt:lpstr>Слайд 5</vt:lpstr>
      <vt:lpstr>Слайд 6</vt:lpstr>
      <vt:lpstr>Управление с использованием символов</vt:lpstr>
      <vt:lpstr>Слайд 8</vt:lpstr>
      <vt:lpstr>Слайд 9</vt:lpstr>
      <vt:lpstr>Строка как переменная</vt:lpstr>
      <vt:lpstr>Механизм представления строки</vt:lpstr>
      <vt:lpstr>Слайд 12</vt:lpstr>
      <vt:lpstr>Слайд 13</vt:lpstr>
      <vt:lpstr>Слайд 14</vt:lpstr>
      <vt:lpstr>Слайд 15</vt:lpstr>
      <vt:lpstr>Слайд 16</vt:lpstr>
      <vt:lpstr>Форматированный ввод-вывод</vt:lpstr>
      <vt:lpstr>Слайд 18</vt:lpstr>
      <vt:lpstr>Ввод-вывод строк</vt:lpstr>
      <vt:lpstr>Слайд 20</vt:lpstr>
      <vt:lpstr>Слайд 21</vt:lpstr>
      <vt:lpstr>Слайд 22</vt:lpstr>
      <vt:lpstr>Косвенная адресация</vt:lpstr>
      <vt:lpstr>Слайд 24</vt:lpstr>
      <vt:lpstr>Слайд 25</vt:lpstr>
      <vt:lpstr>Слайд 26</vt:lpstr>
      <vt:lpstr>Функции и строки</vt:lpstr>
      <vt:lpstr>Строка является параметром функции</vt:lpstr>
      <vt:lpstr>Функция возвращает строку</vt:lpstr>
      <vt:lpstr>Пример </vt:lpstr>
      <vt:lpstr>Пример</vt:lpstr>
      <vt:lpstr>Библиотеки работы с символами и со строками текста </vt:lpstr>
      <vt:lpstr>Объектный тип string </vt:lpstr>
      <vt:lpstr>Пример использования</vt:lpstr>
      <vt:lpstr>Некоторые методы строк</vt:lpstr>
      <vt:lpstr>Некоторые методы строк</vt:lpstr>
      <vt:lpstr>Доступ с содержимому строк</vt:lpstr>
      <vt:lpstr>Некоторые методы строк для поиска</vt:lpstr>
      <vt:lpstr>Поиск подстроки</vt:lpstr>
      <vt:lpstr>Редактирование строк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335</cp:revision>
  <dcterms:created xsi:type="dcterms:W3CDTF">2012-01-31T12:23:47Z</dcterms:created>
  <dcterms:modified xsi:type="dcterms:W3CDTF">2018-12-10T04:53:14Z</dcterms:modified>
  <cp:version/>
</cp:coreProperties>
</file>