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2" r:id="rId3"/>
    <p:sldId id="284" r:id="rId4"/>
    <p:sldId id="257" r:id="rId5"/>
    <p:sldId id="328" r:id="rId6"/>
    <p:sldId id="290" r:id="rId7"/>
    <p:sldId id="325" r:id="rId8"/>
    <p:sldId id="308" r:id="rId9"/>
    <p:sldId id="291" r:id="rId10"/>
    <p:sldId id="329" r:id="rId11"/>
    <p:sldId id="289" r:id="rId12"/>
    <p:sldId id="293" r:id="rId13"/>
    <p:sldId id="294" r:id="rId14"/>
    <p:sldId id="313" r:id="rId15"/>
    <p:sldId id="295" r:id="rId16"/>
    <p:sldId id="322" r:id="rId17"/>
    <p:sldId id="296" r:id="rId18"/>
    <p:sldId id="323" r:id="rId19"/>
    <p:sldId id="297" r:id="rId20"/>
    <p:sldId id="298" r:id="rId21"/>
    <p:sldId id="299" r:id="rId22"/>
    <p:sldId id="330" r:id="rId23"/>
    <p:sldId id="300" r:id="rId24"/>
    <p:sldId id="309" r:id="rId25"/>
    <p:sldId id="302" r:id="rId26"/>
    <p:sldId id="334" r:id="rId2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7592E"/>
    <a:srgbClr val="0000CC"/>
    <a:srgbClr val="FF3300"/>
    <a:srgbClr val="572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9" autoAdjust="0"/>
    <p:restoredTop sz="94660"/>
  </p:normalViewPr>
  <p:slideViewPr>
    <p:cSldViewPr>
      <p:cViewPr varScale="1">
        <p:scale>
          <a:sx n="72" d="100"/>
          <a:sy n="72" d="100"/>
        </p:scale>
        <p:origin x="252" y="72"/>
      </p:cViewPr>
      <p:guideLst>
        <p:guide orient="horz" pos="4319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9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BBAD764-70AA-439B-990C-31A1176603F2}" type="datetimeFigureOut">
              <a:rPr lang="ru-RU"/>
              <a:pPr>
                <a:defRPr/>
              </a:pPr>
              <a:t>16.12.2019</a:t>
            </a:fld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55A9A9-D16D-4C03-857F-B11E6A1D2C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50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76AC98-397A-4157-BDD9-664BA57556C3}" type="datetimeFigureOut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7875FC-5C23-407D-9BF8-5127395764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048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6B4898-7BC6-4883-8C70-E800DDBFAA75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3072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641C969-860A-437A-B312-589776D7A590}" type="slidenum">
              <a:rPr lang="ru-RU" sz="1200">
                <a:latin typeface="Calibri" pitchFamily="34" charset="0"/>
              </a:rPr>
              <a:pPr algn="r"/>
              <a:t>1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1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23B2FD-EDA5-4B00-B6D8-F9957F6813E5}" type="slidenum">
              <a:rPr lang="ru-RU"/>
              <a:pPr>
                <a:defRPr/>
              </a:pPr>
              <a:t>3</a:t>
            </a:fld>
            <a:endParaRPr lang="ru-RU"/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9581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2C85FE-BCE8-4F31-8FD8-BD3EA4EE782F}" type="slidenum">
              <a:rPr lang="ru-RU"/>
              <a:pPr>
                <a:defRPr/>
              </a:pPr>
              <a:t>4</a:t>
            </a:fld>
            <a:endParaRPr lang="ru-RU"/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256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CEA542-601D-4562-A997-DC66447BDEA4}" type="slidenum">
              <a:rPr lang="ru-RU"/>
              <a:pPr>
                <a:defRPr/>
              </a:pPr>
              <a:t>6</a:t>
            </a:fld>
            <a:endParaRPr lang="ru-RU"/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712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E2ED62-9A47-427B-9FCC-0693EC314949}" type="slidenum">
              <a:rPr lang="ru-RU"/>
              <a:pPr>
                <a:defRPr/>
              </a:pPr>
              <a:t>8</a:t>
            </a:fld>
            <a:endParaRPr lang="ru-RU"/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7527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3F9CF2-FA97-4059-8749-6014D4E2E278}" type="slidenum">
              <a:rPr lang="ru-RU"/>
              <a:pPr>
                <a:defRPr/>
              </a:pPr>
              <a:t>9</a:t>
            </a:fld>
            <a:endParaRPr lang="ru-RU"/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924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57201F"/>
                </a:solidFill>
              </a:defRPr>
            </a:lvl1pPr>
          </a:lstStyle>
          <a:p>
            <a:r>
              <a:rPr lang="ru-RU" dirty="0" smtClean="0"/>
              <a:t>Click to edit Master title style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DED8E-958D-412C-8812-2D8855ADD845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06695-B880-4351-B88F-E7DCFF61CC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65A29-08ED-4D29-BBD7-299A12A24E2E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69E57-6455-4527-91E8-7098DFAA8A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5D51E-2B15-455D-9784-527F59C533F6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53049-3BC3-424B-8D5E-DCDBF21060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C07F-5370-4D48-B095-BC3FE7C76027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3B8A0-FD9C-4CBF-AC1F-39F0999EE8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CD558-6EF0-44B3-A5A9-59F709E22F24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94464-F022-4D00-9C00-178DB02EED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i="0" cap="none" spc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2AD18-E0DA-4A2C-930C-D471700A063D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0AA40-FE4D-442E-B873-58AF3F7146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16749-F80E-401D-9D8E-D8481DE95619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D6B69-E588-4CFF-BE00-4EFF38A46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2FC4B-6423-4961-BD4F-C3B7894E0180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59E4A-180F-4419-8F03-30D7E09A6B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3F108-B25E-4807-9098-FF0FC9538771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0D560-2C83-4C11-8A08-0599B0A414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8F2D3-CB05-4AA6-B186-490A5CF62E67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513B6-F50C-4227-B2FA-E4C52AD76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fld id="{373FFAA6-20AA-42A8-A6C0-C67C3BB7C96C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fld id="{29AD0A37-FFB1-444B-AD13-D710333A7B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50800"/>
          <a:solidFill>
            <a:srgbClr val="57201F"/>
          </a:solidFill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  <a:latin typeface="Times New Roman" pitchFamily="18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4213" y="1379538"/>
            <a:ext cx="7772400" cy="1470024"/>
          </a:xfrm>
        </p:spPr>
        <p:txBody>
          <a:bodyPr>
            <a:sp3d extrusionH="57150" prstMaterial="metal">
              <a:bevelT w="0" h="0"/>
              <a:contourClr>
                <a:schemeClr val="bg2"/>
              </a:contourClr>
            </a:sp3d>
          </a:bodyPr>
          <a:lstStyle/>
          <a:p>
            <a:pPr eaLnBrk="1" hangingPunct="1">
              <a:defRPr/>
            </a:pPr>
            <a:r>
              <a:rPr lang="ru-RU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Основы программирования</a:t>
            </a: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 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ea typeface="+mj-ea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 bwMode="auto">
          <a:xfrm>
            <a:off x="250825" y="3213100"/>
            <a:ext cx="8713788" cy="1963738"/>
          </a:xfrm>
        </p:spPr>
        <p:txBody>
          <a:bodyPr/>
          <a:lstStyle/>
          <a:p>
            <a:pPr marL="342900" indent="-342900" eaLnBrk="1" hangingPunct="1"/>
            <a:r>
              <a:rPr lang="ru-RU" b="0" smtClean="0">
                <a:solidFill>
                  <a:srgbClr val="262626"/>
                </a:solidFill>
                <a:latin typeface="Times New Roman" pitchFamily="18" charset="0"/>
              </a:rPr>
              <a:t>Лекция 12</a:t>
            </a:r>
            <a:r>
              <a:rPr lang="en-US" b="0" smtClean="0">
                <a:solidFill>
                  <a:srgbClr val="262626"/>
                </a:solidFill>
                <a:latin typeface="Times New Roman" pitchFamily="18" charset="0"/>
              </a:rPr>
              <a:t>.</a:t>
            </a:r>
            <a:r>
              <a:rPr lang="ru-RU" b="0" smtClean="0">
                <a:solidFill>
                  <a:srgbClr val="262626"/>
                </a:solidFill>
                <a:latin typeface="Times New Roman" pitchFamily="18" charset="0"/>
              </a:rPr>
              <a:t> Конструируемые типы данных.</a:t>
            </a:r>
          </a:p>
          <a:p>
            <a:pPr marL="342900" indent="-342900" eaLnBrk="1" hangingPunct="1"/>
            <a:r>
              <a:rPr lang="ru-RU" b="0" smtClean="0">
                <a:solidFill>
                  <a:srgbClr val="262626"/>
                </a:solidFill>
                <a:latin typeface="Times New Roman" pitchFamily="18" charset="0"/>
              </a:rPr>
              <a:t>Многомерные массивы и указатели</a:t>
            </a:r>
            <a:endParaRPr lang="en-US" b="0" smtClean="0">
              <a:solidFill>
                <a:srgbClr val="262626"/>
              </a:solidFill>
              <a:latin typeface="Times New Roman" pitchFamily="18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39750" y="5805488"/>
            <a:ext cx="7777163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ru-RU">
                <a:latin typeface="Arial Unicode MS" pitchFamily="34" charset="-128"/>
              </a:rPr>
              <a:t>Конова Елена Александровна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>
                <a:latin typeface="Arial Unicode MS" pitchFamily="34" charset="-128"/>
              </a:rPr>
              <a:t>E_Konova@mail.ru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9144000" cy="1143000"/>
          </a:xfrm>
        </p:spPr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Алгоритмы работы с двумерными массивами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2. Для просмотра матрицы по столбцам: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во внешнем цикле управляющая переменная – номер столбца матрицы,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во внутреннем – номер строки.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for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( j = 0; j&lt;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m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; j ++)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  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for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(i = 0; i&lt;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n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; i ++)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     {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	</a:t>
            </a: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В теле цикла обращение к переменной a[i][j].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Матрица хранится как одномерный массив, значит, можно ее описать как одномерный массив, а элементы адресовать как элементы матрицы, используя косвенную адресацию: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a[25]; 		</a:t>
            </a: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Матрица 5 на 5.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= 5,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m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= 5;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Обращение к элементам с использованием указателя выполнит те же действия, что и обращение по индексам, а синтаксически должно быть записано так: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for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(i = 0; i&lt;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; i ++)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for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(j = 0; j&lt;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m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; j ++)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     {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Обращение к переменной  </a:t>
            </a:r>
            <a:r>
              <a:rPr lang="ru-RU" sz="2200" b="1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*(a+i*m + j)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     }</a:t>
            </a:r>
          </a:p>
        </p:txBody>
      </p:sp>
      <p:sp>
        <p:nvSpPr>
          <p:cNvPr id="11269" name="Rectangle 5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Матрица как одномерный массив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Объявляются как указатель на указатель.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Память выделяется для каждой строки отдельно, как и высвобождается. Внутри строки память выделяется как для одномерного массива.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Размещение элементов такого массива на самом деле линейное, поэтому можно выделять общую память для массива размером  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n*m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, и использовать косвенную  адресацию. Тогда обращение к элементу двумерного массива синтаксически выглядит как обращение к просто массиву.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Адресация элементов двумерного массива, независимо от способа выделения памяти, может быть прямой или косвенной.</a:t>
            </a:r>
          </a:p>
        </p:txBody>
      </p:sp>
      <p:sp>
        <p:nvSpPr>
          <p:cNvPr id="12293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Динамические многомерные массивы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**a;		</a:t>
            </a: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Двумерный массив.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a = (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** )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calloc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(N, sizeof(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*));       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if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(a == NULL)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Обработчик ошибок.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return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for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(i = 0; i &lt; N; i++)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  a[i] = (int *)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calloc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(M, sizeof(int));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Использование библиотеки &lt;alloc.h&gt;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   **a;	</a:t>
            </a: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Двумерный массив.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a =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new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* [N];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if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(a == NULL)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Обработчик ошибок.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return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for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(i = 0; i &lt; N; i++)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  a[i] =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new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[M];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en-US" sz="2200" smtClean="0">
              <a:ln>
                <a:noFill/>
              </a:ln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34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Использование операции new и delete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395288" y="3860800"/>
            <a:ext cx="8456612" cy="2160588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1 этап – память распределяется под указатели на строки: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a =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new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*[N];</a:t>
            </a:r>
            <a:endParaRPr lang="ru-RU" sz="2400" smtClean="0">
              <a:ln>
                <a:noFill/>
              </a:ln>
              <a:solidFill>
                <a:schemeClr val="tx1"/>
              </a:solidFill>
            </a:endParaRP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2 этап – память распределяется под элементы строки: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for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(i = 0; i &lt; N; i++)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  a[i] =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new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[M];</a:t>
            </a:r>
            <a:endParaRPr lang="ru-RU" sz="2400" smtClean="0">
              <a:ln>
                <a:noFill/>
              </a:ln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107950" y="274638"/>
            <a:ext cx="8928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Распределение указателей на строки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7412" name="Picture 8"/>
          <p:cNvPicPr>
            <a:picLocks noChangeAspect="1" noChangeArrowheads="1"/>
          </p:cNvPicPr>
          <p:nvPr/>
        </p:nvPicPr>
        <p:blipFill>
          <a:blip r:embed="rId2"/>
          <a:srcRect r="18294" b="11581"/>
          <a:stretch>
            <a:fillRect/>
          </a:stretch>
        </p:blipFill>
        <p:spPr bwMode="auto">
          <a:xfrm>
            <a:off x="144463" y="1412875"/>
            <a:ext cx="8964612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Высвобождение памяти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Память для двумерного массива высвобождается в  два этапа.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С использованием библиотеки </a:t>
            </a:r>
            <a:r>
              <a:rPr lang="en-US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&lt;alloc.h&gt;:</a:t>
            </a:r>
            <a:endParaRPr lang="ru-RU" sz="2200" smtClean="0">
              <a:ln>
                <a:noFill/>
              </a:ln>
              <a:solidFill>
                <a:schemeClr val="tx1"/>
              </a:solidFill>
              <a:latin typeface="Courier New" pitchFamily="49" charset="0"/>
            </a:endParaRP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for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(i = 0; i &lt; N; i++)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free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(a[i]);  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free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(a);</a:t>
            </a:r>
            <a:endParaRPr lang="en-US" sz="2200" smtClean="0">
              <a:ln>
                <a:noFill/>
              </a:ln>
              <a:solidFill>
                <a:schemeClr val="tx1"/>
              </a:solidFill>
              <a:latin typeface="Courier New" pitchFamily="49" charset="0"/>
            </a:endParaRP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С использованием</a:t>
            </a:r>
            <a:r>
              <a:rPr lang="en-US" sz="240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операции </a:t>
            </a:r>
            <a:r>
              <a:rPr lang="en-US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delete</a:t>
            </a:r>
            <a:r>
              <a:rPr lang="en-US" sz="2400" smtClean="0">
                <a:ln>
                  <a:noFill/>
                </a:ln>
                <a:solidFill>
                  <a:schemeClr val="tx1"/>
                </a:solidFill>
              </a:rPr>
              <a:t>: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for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(i = 0; i &lt; N; i++)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delete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a[i];  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delete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a;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/>
          </p:cNvSpPr>
          <p:nvPr>
            <p:ph type="body" sz="half" idx="4294967295"/>
          </p:nvPr>
        </p:nvSpPr>
        <p:spPr bwMode="auto">
          <a:xfrm>
            <a:off x="468313" y="1582738"/>
            <a:ext cx="8456612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1 случай. Матрица является параметром функции</a:t>
            </a:r>
            <a:endParaRPr lang="en-US" sz="2400" smtClean="0">
              <a:ln>
                <a:noFill/>
              </a:ln>
            </a:endParaRP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2 случай. Матрица рассматривается как массив из одномерных массивов</a:t>
            </a:r>
            <a:r>
              <a:rPr lang="en-US" sz="2400" smtClean="0">
                <a:ln>
                  <a:noFill/>
                </a:ln>
              </a:rPr>
              <a:t>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endParaRPr lang="ru-RU" sz="2400" smtClean="0">
              <a:ln>
                <a:noFill/>
              </a:ln>
            </a:endParaRPr>
          </a:p>
        </p:txBody>
      </p:sp>
      <p:sp>
        <p:nvSpPr>
          <p:cNvPr id="16389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Функции и двумерные массивы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r>
              <a:rPr lang="en-US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1. </a:t>
            </a:r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Матрица как параметр функции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Матрица рассматривается как самостоятельная структура данных, к которой необходимо применить какой-либо алгоритм обработки, следовательно, функция получает всю матрицу.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В функцию должны быть переданы имя матрицы и ее размеры: 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a[3][5]</a:t>
            </a:r>
            <a:r>
              <a:rPr lang="en-US" sz="2400" smtClean="0">
                <a:ln>
                  <a:noFill/>
                </a:ln>
              </a:rPr>
              <a:t> </a:t>
            </a:r>
            <a:r>
              <a:rPr lang="ru-RU" sz="2400" smtClean="0">
                <a:ln>
                  <a:noFill/>
                </a:ln>
              </a:rPr>
              <a:t>или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а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[][5]</a:t>
            </a:r>
            <a:r>
              <a:rPr lang="en-US" sz="2400" smtClean="0">
                <a:ln>
                  <a:noFill/>
                </a:ln>
              </a:rPr>
              <a:t> </a:t>
            </a:r>
            <a:r>
              <a:rPr lang="ru-RU" sz="2400" smtClean="0">
                <a:ln>
                  <a:noFill/>
                </a:ln>
              </a:rPr>
              <a:t>или 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a[N][M] </a:t>
            </a:r>
            <a:r>
              <a:rPr lang="ru-RU" sz="2400" smtClean="0">
                <a:ln>
                  <a:noFill/>
                </a:ln>
              </a:rPr>
              <a:t>или 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a[][M] </a:t>
            </a:r>
            <a:r>
              <a:rPr lang="ru-RU" sz="2400" smtClean="0">
                <a:ln>
                  <a:noFill/>
                </a:ln>
              </a:rPr>
              <a:t>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Компилятор должен знать, каков способ разбиения этой структуры на строки, поэтому в параметрах обращения число строк можно опустить, а число данных в каждой строке опускать нельзя, и это должно быть константой.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Так, прототип функции, получающей матрицу в качестве входного данного, должен иметь вид: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function (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a[][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M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],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n,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m);  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Здесь </a:t>
            </a:r>
            <a:r>
              <a:rPr lang="ru-RU" sz="2200" b="1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M</a:t>
            </a: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- константное выражение.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en-US" sz="2200" b="1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n</a:t>
            </a:r>
            <a:r>
              <a:rPr lang="en-US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, </a:t>
            </a:r>
            <a:r>
              <a:rPr lang="en-US" sz="2200" b="1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m</a:t>
            </a:r>
            <a:r>
              <a:rPr lang="en-US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–</a:t>
            </a:r>
            <a:r>
              <a:rPr lang="en-US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реальные размеры матрицы.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Сравнить с параметром – одномерным массивом: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function  (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a[],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n);    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ru-RU" sz="2200" b="1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n</a:t>
            </a: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–длина массива, 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Прототип функции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8313" y="1582738"/>
            <a:ext cx="8456612" cy="5038725"/>
          </a:xfrm>
          <a:noFill/>
        </p:spPr>
        <p:txBody>
          <a:bodyPr/>
          <a:lstStyle/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В синтаксисе С++ определены только одномерные массивы.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Особенность массива в С++ заключается в том, что компилятор трактует имя массива как адрес (используется указатель).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Поэтому двумерные и другой размерности массивы являются массивами массивов.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Можно использовать: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§"/>
            </a:pPr>
            <a:r>
              <a:rPr lang="ru-RU" sz="2400" smtClean="0">
                <a:ln>
                  <a:noFill/>
                </a:ln>
              </a:rPr>
              <a:t>статические многомерные массивы;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§"/>
            </a:pPr>
            <a:r>
              <a:rPr lang="ru-RU" sz="2400" smtClean="0">
                <a:ln>
                  <a:noFill/>
                </a:ln>
              </a:rPr>
              <a:t>динамические многомерные массивы;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§"/>
            </a:pPr>
            <a:r>
              <a:rPr lang="ru-RU" sz="2400" smtClean="0">
                <a:ln>
                  <a:noFill/>
                </a:ln>
              </a:rPr>
              <a:t>линейные массивы как многомерные.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Синтаксис объявления двумерного массива требует указания двух размеров (число строк, столбцов) в виде константного выражения. </a:t>
            </a:r>
          </a:p>
        </p:txBody>
      </p:sp>
      <p:sp>
        <p:nvSpPr>
          <p:cNvPr id="410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определения </a:t>
            </a:r>
            <a:r>
              <a:rPr lang="ru-RU" sz="3600" b="1"/>
              <a:t> </a:t>
            </a:r>
            <a:endParaRPr 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Предполагается, что матрица условно переменного размера. Число строк и столбцов матрицы по описанию определено </a:t>
            </a:r>
            <a:r>
              <a:rPr lang="ru-RU" sz="220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define</a:t>
            </a:r>
            <a:r>
              <a:rPr lang="ru-RU" sz="2400" smtClean="0">
                <a:ln>
                  <a:noFill/>
                </a:ln>
                <a:latin typeface="Courier New" pitchFamily="49" charset="0"/>
              </a:rPr>
              <a:t> - константами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N = 5</a:t>
            </a:r>
            <a:r>
              <a:rPr lang="ru-RU" sz="2400" smtClean="0">
                <a:ln>
                  <a:noFill/>
                </a:ln>
                <a:latin typeface="Courier New" pitchFamily="49" charset="0"/>
              </a:rPr>
              <a:t> и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M = 5</a:t>
            </a:r>
            <a:r>
              <a:rPr lang="ru-RU" sz="2400" smtClean="0">
                <a:ln>
                  <a:noFill/>
                </a:ln>
                <a:latin typeface="Courier New" pitchFamily="49" charset="0"/>
              </a:rPr>
              <a:t>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Реальный размер матрицы определяют переменные</a:t>
            </a:r>
            <a:br>
              <a:rPr lang="ru-RU" sz="2400" smtClean="0">
                <a:ln>
                  <a:noFill/>
                </a:ln>
                <a:latin typeface="Courier New" pitchFamily="49" charset="0"/>
              </a:rPr>
            </a:b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n </a:t>
            </a:r>
            <a:r>
              <a:rPr lang="ru-RU" sz="2400" smtClean="0">
                <a:ln>
                  <a:noFill/>
                </a:ln>
                <a:latin typeface="Courier New" pitchFamily="49" charset="0"/>
              </a:rPr>
              <a:t>и </a:t>
            </a: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m</a:t>
            </a:r>
            <a:r>
              <a:rPr lang="ru-RU" sz="2400" smtClean="0">
                <a:ln>
                  <a:noFill/>
                </a:ln>
                <a:latin typeface="Courier New" pitchFamily="49" charset="0"/>
              </a:rPr>
              <a:t>, значения которых вводятся (массив может быть статическим или динамическим).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#</a:t>
            </a:r>
            <a:r>
              <a:rPr lang="ru-RU" sz="220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define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	N   5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#</a:t>
            </a:r>
            <a:r>
              <a:rPr lang="ru-RU" sz="220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define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	M   5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void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I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nput_matr(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a[][M],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&amp;n,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&amp;m);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Важно, что длина строки, это константа.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void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P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rint_matr(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a[][M],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n,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m);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Число строк можно не передавать.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 прототипа функций </a:t>
            </a:r>
            <a:b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для ввода и вывода матрицы на экран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968500" algn="l"/>
              </a:tabLst>
            </a:pP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Главная программа описывает входные данные.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968500" algn="l"/>
              </a:tabLst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void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main(void)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968500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{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968500" algn="l"/>
              </a:tabLst>
            </a:pP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i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nt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n, m;		  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   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Реальные размеры матрицы.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968500" algn="l"/>
              </a:tabLst>
            </a:pP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i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nt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matr [N][M];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   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Описан двумерный массив.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968500" algn="l"/>
              </a:tabLst>
            </a:pP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Передан в функцию</a:t>
            </a:r>
            <a:r>
              <a:rPr lang="en-US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.</a:t>
            </a:r>
            <a:endParaRPr lang="ru-RU" sz="2200" smtClean="0">
              <a:ln>
                <a:noFill/>
              </a:ln>
              <a:solidFill>
                <a:srgbClr val="07592E"/>
              </a:solidFill>
              <a:latin typeface="Courier New" pitchFamily="49" charset="0"/>
            </a:endParaRP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968500" algn="l"/>
              </a:tabLst>
            </a:pPr>
            <a:r>
              <a:rPr lang="en-US" sz="2200" smtClean="0">
                <a:ln>
                  <a:noFill/>
                </a:ln>
                <a:latin typeface="Courier New" pitchFamily="49" charset="0"/>
              </a:rPr>
              <a:t>I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nput_matr (matr, n, m);	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968500" algn="l"/>
              </a:tabLst>
            </a:pP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Передан в функцию</a:t>
            </a:r>
            <a:r>
              <a:rPr lang="en-US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968500" algn="l"/>
              </a:tabLst>
            </a:pPr>
            <a:r>
              <a:rPr lang="en-US" sz="2200" smtClean="0">
                <a:ln>
                  <a:noFill/>
                </a:ln>
                <a:latin typeface="Courier New" pitchFamily="49" charset="0"/>
              </a:rPr>
              <a:t>P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rint_matr (matr, n, m);	</a:t>
            </a:r>
            <a:endParaRPr lang="en-US" sz="2200" smtClean="0">
              <a:ln>
                <a:noFill/>
              </a:ln>
              <a:solidFill>
                <a:srgbClr val="07592E"/>
              </a:solidFill>
              <a:latin typeface="Courier New" pitchFamily="49" charset="0"/>
            </a:endParaRP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968500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}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 обращения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r>
              <a:rPr lang="ru-RU" sz="40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 описания</a:t>
            </a:r>
            <a:endParaRPr lang="en-US" sz="40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Описание функции ввода. </a:t>
            </a:r>
            <a:endParaRPr lang="en-US" sz="2200" smtClean="0">
              <a:ln>
                <a:noFill/>
              </a:ln>
              <a:solidFill>
                <a:srgbClr val="07592E"/>
              </a:solidFill>
              <a:latin typeface="Courier New" pitchFamily="49" charset="0"/>
            </a:endParaRP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Параметры функции - имя и размеры массива.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void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I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nput_matr (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a[][M],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&amp;n,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&amp;m)</a:t>
            </a:r>
            <a:endParaRPr lang="en-US" sz="2200" smtClean="0">
              <a:ln>
                <a:noFill/>
              </a:ln>
              <a:latin typeface="Courier New" pitchFamily="49" charset="0"/>
            </a:endParaRP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n, m возвращаются по ссылке.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{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	i, j;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smtClean="0">
                <a:ln>
                  <a:noFill/>
                </a:ln>
                <a:latin typeface="Courier New" pitchFamily="49" charset="0"/>
              </a:rPr>
              <a:t>cout&lt;&lt;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"Введите размер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 &lt;&lt;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N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 &lt;&lt;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M;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smtClean="0">
                <a:ln>
                  <a:noFill/>
                </a:ln>
                <a:latin typeface="Courier New" pitchFamily="49" charset="0"/>
              </a:rPr>
              <a:t>cin &gt;&gt;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n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 &gt;&gt;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m;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smtClean="0">
                <a:ln>
                  <a:noFill/>
                </a:ln>
                <a:latin typeface="Courier New" pitchFamily="49" charset="0"/>
              </a:rPr>
              <a:t>cout &lt;&lt;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"Введите матрицу.\n");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  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for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(i = 0;i &lt; n; i ++)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     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for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(j = 0; j &lt; m; j ++)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	 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     cin &gt;&gt;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matr[i][j];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46225"/>
            <a:ext cx="8456613" cy="5038725"/>
          </a:xfrm>
          <a:noFill/>
        </p:spPr>
        <p:txBody>
          <a:bodyPr/>
          <a:lstStyle/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Матрица является массивом  одномерных массивов.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Для обработки отдельных строк матрицы можно использовать функции обработки одномерных массивов, если передавать им по очереди строки матрицы.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Пусть есть функция вывода одномерного массива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void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print_mas(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mas[],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 len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);</a:t>
            </a:r>
            <a:endParaRPr lang="en-US" sz="2200" smtClean="0">
              <a:ln>
                <a:noFill/>
              </a:ln>
              <a:latin typeface="Courier New" pitchFamily="49" charset="0"/>
            </a:endParaRP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Чтобы использовать ее для работы со строками матрицы, следует передавать в функцию строки матрицы поочередно, обычно в цикле управления.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for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(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i = 0; i &lt; n; i++)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	 print_mas(mas[i],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len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);</a:t>
            </a:r>
          </a:p>
        </p:txBody>
      </p:sp>
      <p:sp>
        <p:nvSpPr>
          <p:cNvPr id="20485" name="Rectangle 5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Матрица как массив массивов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На ее основе можно описать функцию вывода матрицы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как совокупности одномерных массивов.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200" smtClean="0">
              <a:ln>
                <a:noFill/>
              </a:ln>
              <a:solidFill>
                <a:srgbClr val="07592E"/>
              </a:solidFill>
              <a:latin typeface="Courier New" pitchFamily="49" charset="0"/>
            </a:endParaRP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void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print_matr (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mas[][M],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n,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m)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{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printf	("Матрица:\n");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for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(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i = 0; i &lt; n; i ++)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	print_mas(mas[i],m);		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Обращение к функции вывода одномерного массива.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}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Функция вывода матрицы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438275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</a:pPr>
            <a:endParaRPr lang="en-US" sz="2400" smtClean="0">
              <a:ln>
                <a:noFill/>
              </a:ln>
            </a:endParaRP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179388" y="274638"/>
            <a:ext cx="8785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Функция, возвращающая матрицу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r>
              <a:rPr lang="ru-RU" sz="40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Вопросы</a:t>
            </a:r>
            <a:endParaRPr lang="en-US" sz="40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>
              <a:buNone/>
            </a:pPr>
            <a:r>
              <a:rPr lang="ru-RU" sz="2400" u="sng" dirty="0" smtClean="0"/>
              <a:t>1</a:t>
            </a:r>
            <a:r>
              <a:rPr lang="ru-RU" sz="2400" dirty="0" smtClean="0"/>
              <a:t>. Отличие передачи параметров по адресу от передачи по значению.</a:t>
            </a:r>
          </a:p>
          <a:p>
            <a:pPr>
              <a:buNone/>
            </a:pPr>
            <a:r>
              <a:rPr lang="ru-RU" sz="2400" dirty="0" smtClean="0"/>
              <a:t>2. Особенности передачи в функцию параметров – массивов. Особенности передачи в функцию параметров – </a:t>
            </a:r>
            <a:r>
              <a:rPr lang="en-US" sz="2400" dirty="0" smtClean="0"/>
              <a:t>string</a:t>
            </a:r>
            <a:r>
              <a:rPr lang="ru-RU" sz="2400" dirty="0" smtClean="0"/>
              <a:t>.</a:t>
            </a:r>
          </a:p>
          <a:p>
            <a:pPr>
              <a:buNone/>
            </a:pPr>
            <a:r>
              <a:rPr lang="ru-RU" sz="2400" dirty="0" smtClean="0"/>
              <a:t>3. Инициализация массивов. Инициализация </a:t>
            </a:r>
            <a:r>
              <a:rPr lang="en-US" sz="2400" dirty="0" smtClean="0"/>
              <a:t>string</a:t>
            </a:r>
            <a:r>
              <a:rPr lang="ru-RU" sz="2400" dirty="0" smtClean="0"/>
              <a:t>.</a:t>
            </a:r>
          </a:p>
          <a:p>
            <a:pPr>
              <a:buNone/>
            </a:pPr>
            <a:r>
              <a:rPr lang="ru-RU" sz="2400" dirty="0" smtClean="0"/>
              <a:t>4. Как представлен тип </a:t>
            </a:r>
            <a:r>
              <a:rPr lang="en-US" sz="2400" dirty="0" smtClean="0"/>
              <a:t>string</a:t>
            </a:r>
            <a:r>
              <a:rPr lang="ru-RU" sz="2400" dirty="0" smtClean="0"/>
              <a:t>. </a:t>
            </a:r>
          </a:p>
          <a:p>
            <a:pPr>
              <a:buNone/>
            </a:pPr>
            <a:r>
              <a:rPr lang="ru-RU" sz="2400" dirty="0" smtClean="0"/>
              <a:t>5. Как обратиться к методам </a:t>
            </a:r>
            <a:r>
              <a:rPr lang="en-US" sz="2400" dirty="0" smtClean="0"/>
              <a:t>string</a:t>
            </a:r>
            <a:r>
              <a:rPr lang="ru-RU" sz="2400" dirty="0" smtClean="0"/>
              <a:t>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en-US" sz="2400" dirty="0" smtClean="0">
              <a:ln>
                <a:noFill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smtClean="0">
                <a:ln>
                  <a:noFill/>
                </a:ln>
              </a:rPr>
              <a:t>1. Использование констант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	 a[3][4];	</a:t>
            </a: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Массив из 3-х одномерных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				// массивов, в каждом из которых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				// имеется 4 элемента.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float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 b[5][5][5]; 	</a:t>
            </a: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Массив матриц–куб размером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					// 5*5*5=125 элементов.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endParaRPr lang="ru-RU" sz="2200" smtClean="0">
              <a:ln>
                <a:noFill/>
              </a:ln>
              <a:solidFill>
                <a:srgbClr val="008000"/>
              </a:solidFill>
              <a:latin typeface="Courier New" pitchFamily="49" charset="0"/>
            </a:endParaRP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smtClean="0">
                <a:ln>
                  <a:noFill/>
                </a:ln>
              </a:rPr>
              <a:t>2. Использование </a:t>
            </a:r>
            <a:r>
              <a:rPr lang="ru-RU" sz="220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define</a:t>
            </a:r>
            <a:r>
              <a:rPr lang="ru-RU" sz="2400" smtClean="0">
                <a:ln>
                  <a:noFill/>
                </a:ln>
              </a:rPr>
              <a:t> констант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#</a:t>
            </a:r>
            <a:r>
              <a:rPr lang="ru-RU" sz="220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define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N 10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#</a:t>
            </a:r>
            <a:r>
              <a:rPr lang="ru-RU" sz="220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define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M 12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...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float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Array [N][M];</a:t>
            </a:r>
          </a:p>
          <a:p>
            <a:pPr marL="0" indent="363538" eaLnBrk="1" hangingPunct="1">
              <a:lnSpc>
                <a:spcPct val="8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endParaRPr lang="ru-RU" sz="2200" smtClean="0">
              <a:ln>
                <a:noFill/>
              </a:ln>
              <a:latin typeface="Courier New" pitchFamily="49" charset="0"/>
            </a:endParaRPr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Примеры объявления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46225"/>
            <a:ext cx="8456613" cy="550863"/>
          </a:xfrm>
          <a:noFill/>
        </p:spPr>
        <p:txBody>
          <a:bodyPr/>
          <a:lstStyle/>
          <a:p>
            <a:pPr marL="0" indent="363538" eaLnBrk="1" hangingPunct="1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Двумерный массив  размещается в памяти по строкам.</a:t>
            </a:r>
          </a:p>
        </p:txBody>
      </p:sp>
      <p:sp>
        <p:nvSpPr>
          <p:cNvPr id="6149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Размещение в памяти </a:t>
            </a:r>
            <a:r>
              <a:rPr lang="ru-RU" sz="3600" b="1"/>
              <a:t> </a:t>
            </a:r>
            <a:endParaRPr lang="en-US" sz="3600" b="1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3"/>
          <a:srcRect r="74243" b="13622"/>
          <a:stretch>
            <a:fillRect/>
          </a:stretch>
        </p:blipFill>
        <p:spPr bwMode="auto">
          <a:xfrm>
            <a:off x="5364163" y="2049463"/>
            <a:ext cx="316865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143500"/>
            <a:ext cx="91440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Text Box 14"/>
          <p:cNvSpPr txBox="1">
            <a:spLocks noChangeArrowheads="1"/>
          </p:cNvSpPr>
          <p:nvPr/>
        </p:nvSpPr>
        <p:spPr bwMode="auto">
          <a:xfrm>
            <a:off x="642938" y="2143125"/>
            <a:ext cx="4500562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sz="2200" b="1">
                <a:latin typeface="Courier New" pitchFamily="49" charset="0"/>
              </a:rPr>
              <a:t>int</a:t>
            </a:r>
            <a:r>
              <a:rPr lang="en-US" sz="2200">
                <a:latin typeface="Courier New" pitchFamily="49" charset="0"/>
              </a:rPr>
              <a:t> a[3][4];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sz="2200">
                <a:latin typeface="Courier New" pitchFamily="49" charset="0"/>
              </a:rPr>
              <a:t>a[0] = </a:t>
            </a:r>
            <a:r>
              <a:rPr lang="ru-RU" sz="2200">
                <a:latin typeface="Courier New" pitchFamily="49" charset="0"/>
              </a:rPr>
              <a:t>адрес первой строки,</a:t>
            </a:r>
            <a:endParaRPr lang="en-US" sz="220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sz="2200">
                <a:latin typeface="Courier New" pitchFamily="49" charset="0"/>
              </a:rPr>
              <a:t>a[1] = </a:t>
            </a:r>
            <a:r>
              <a:rPr lang="ru-RU" sz="2200">
                <a:latin typeface="Courier New" pitchFamily="49" charset="0"/>
              </a:rPr>
              <a:t>адрес второй строки,</a:t>
            </a:r>
            <a:endParaRPr lang="en-US" sz="220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sz="2200">
                <a:latin typeface="Courier New" pitchFamily="49" charset="0"/>
              </a:rPr>
              <a:t>a[2] = </a:t>
            </a:r>
            <a:r>
              <a:rPr lang="ru-RU" sz="2200">
                <a:latin typeface="Courier New" pitchFamily="49" charset="0"/>
              </a:rPr>
              <a:t>адрес третьей строки.</a:t>
            </a:r>
            <a:endParaRPr lang="en-US" sz="2200">
              <a:latin typeface="Courier New" pitchFamily="49" charset="0"/>
            </a:endParaRPr>
          </a:p>
        </p:txBody>
      </p:sp>
      <p:sp>
        <p:nvSpPr>
          <p:cNvPr id="6152" name="Rectangle 3"/>
          <p:cNvSpPr>
            <a:spLocks/>
          </p:cNvSpPr>
          <p:nvPr/>
        </p:nvSpPr>
        <p:spPr bwMode="auto">
          <a:xfrm>
            <a:off x="428625" y="4357688"/>
            <a:ext cx="8456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363538">
              <a:spcBef>
                <a:spcPct val="10000"/>
              </a:spcBef>
            </a:pPr>
            <a:r>
              <a:rPr lang="ru-RU" sz="2400">
                <a:solidFill>
                  <a:srgbClr val="0D0D0D"/>
                </a:solidFill>
              </a:rPr>
              <a:t>Это дает возможность адресации, начиная с имени а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Синтаксис объявления двумерного массива с инициализацией выглядит как инициализация массива, состоящего из одномерных массивов.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a[3][4] = {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		      {1,2,3,4},	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		      {2,4,6,8},	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		      {9,8,7,6}	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		      };</a:t>
            </a:r>
            <a:endParaRPr lang="en-US" sz="2200" smtClean="0">
              <a:ln>
                <a:noFill/>
              </a:ln>
              <a:latin typeface="Courier New" pitchFamily="49" charset="0"/>
            </a:endParaRPr>
          </a:p>
        </p:txBody>
      </p:sp>
      <p:sp>
        <p:nvSpPr>
          <p:cNvPr id="64516" name="Rectangle 4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Инициализация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Никаких операций применительно к массиву в целом.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Операции применительно к элементу массива – любые, разрешенные его типом.</a:t>
            </a:r>
          </a:p>
        </p:txBody>
      </p:sp>
      <p:sp>
        <p:nvSpPr>
          <p:cNvPr id="8198" name="Rectangle 6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Операции над двумерным массивом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Доступ к элементам массива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Осуществляется через операцию разыменования </a:t>
            </a:r>
            <a:r>
              <a:rPr lang="en-US" sz="2400" smtClean="0">
                <a:ln>
                  <a:noFill/>
                </a:ln>
              </a:rPr>
              <a:t>[]</a:t>
            </a:r>
            <a:r>
              <a:rPr lang="ru-RU" sz="2400" smtClean="0">
                <a:ln>
                  <a:noFill/>
                </a:ln>
              </a:rPr>
              <a:t>.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a[N][M];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i=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0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:    j=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0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,1,2,3,...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M-1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,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i=1:    j=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0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,1,2,3,...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M-1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,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...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i=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N-1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:  j=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0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,1,2,3,...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M-1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.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Прямая адресация</a:t>
            </a:r>
            <a:r>
              <a:rPr lang="ru-RU" sz="2400" smtClean="0">
                <a:ln>
                  <a:noFill/>
                </a:ln>
              </a:rPr>
              <a:t> по значению индексов имеет синтаксис: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a[i][j]</a:t>
            </a:r>
            <a:r>
              <a:rPr lang="ru-RU" sz="2400" smtClean="0">
                <a:ln>
                  <a:noFill/>
                </a:ln>
              </a:rPr>
              <a:t> – доступ к элементу, стоящему на пересечении </a:t>
            </a:r>
            <a:br>
              <a:rPr lang="ru-RU" sz="2400" smtClean="0">
                <a:ln>
                  <a:noFill/>
                </a:ln>
              </a:rPr>
            </a:br>
            <a:r>
              <a:rPr lang="ru-RU" sz="2200" smtClean="0">
                <a:ln>
                  <a:noFill/>
                </a:ln>
                <a:latin typeface="Courier New" pitchFamily="49" charset="0"/>
              </a:rPr>
              <a:t>i</a:t>
            </a:r>
            <a:r>
              <a:rPr lang="ru-RU" sz="2400" smtClean="0">
                <a:ln>
                  <a:noFill/>
                </a:ln>
              </a:rPr>
              <a:t>-той строки и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j</a:t>
            </a:r>
            <a:r>
              <a:rPr lang="ru-RU" sz="2400" smtClean="0">
                <a:ln>
                  <a:noFill/>
                </a:ln>
              </a:rPr>
              <a:t>-того столбца.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Косвенная адресация</a:t>
            </a:r>
            <a:r>
              <a:rPr lang="ru-RU" sz="2400" smtClean="0">
                <a:ln>
                  <a:noFill/>
                </a:ln>
              </a:rPr>
              <a:t>  по значению указателя имеет синтаксис: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*(a + i*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M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+ j)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Здесь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a</a:t>
            </a:r>
            <a:r>
              <a:rPr lang="ru-RU" sz="2400" smtClean="0">
                <a:ln>
                  <a:noFill/>
                </a:ln>
              </a:rPr>
              <a:t> – имя массива.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Важно! При косвенной адресации константа </a:t>
            </a:r>
            <a:r>
              <a:rPr lang="en-US" sz="2400" b="1" smtClean="0">
                <a:ln>
                  <a:noFill/>
                </a:ln>
                <a:latin typeface="Courier New" pitchFamily="49" charset="0"/>
              </a:rPr>
              <a:t>M</a:t>
            </a:r>
            <a:r>
              <a:rPr lang="ru-RU" sz="2400" smtClean="0">
                <a:ln>
                  <a:noFill/>
                </a:ln>
              </a:rPr>
              <a:t> (количество элементов в строке) определяет разбиение адресного пространства, выделенного для матрицы, на строки определенной длины.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for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 (i=0; i&lt;N;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i++)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smtClean="0">
                <a:ln>
                  <a:noFill/>
                </a:ln>
                <a:latin typeface="Courier New" pitchFamily="49" charset="0"/>
              </a:rPr>
              <a:t>   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for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 (j=0;j&lt;M;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j++)</a:t>
            </a:r>
            <a:endParaRPr lang="ru-RU" sz="2200" smtClean="0">
              <a:ln>
                <a:noFill/>
              </a:ln>
              <a:latin typeface="Courier New" pitchFamily="49" charset="0"/>
            </a:endParaRP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smtClean="0">
                <a:ln>
                  <a:noFill/>
                </a:ln>
                <a:latin typeface="Courier New" pitchFamily="49" charset="0"/>
              </a:rPr>
              <a:t>     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*(a + i*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M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+ j)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	</a:t>
            </a:r>
            <a:r>
              <a:rPr lang="en-US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 </a:t>
            </a: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Это </a:t>
            </a:r>
            <a:r>
              <a:rPr lang="en-US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a[i][j] </a:t>
            </a: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элемент.</a:t>
            </a:r>
          </a:p>
        </p:txBody>
      </p:sp>
      <p:sp>
        <p:nvSpPr>
          <p:cNvPr id="922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Еще о косвенной адресации</a:t>
            </a:r>
            <a:r>
              <a:rPr lang="ru-RU" sz="3600" b="1"/>
              <a:t> </a:t>
            </a:r>
            <a:endParaRPr 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В большинстве случаев требуется обращение ко всем элементам матрицы.</a:t>
            </a:r>
            <a:r>
              <a:rPr lang="en-US" sz="2400" smtClean="0">
                <a:ln>
                  <a:noFill/>
                </a:ln>
              </a:rPr>
              <a:t> </a:t>
            </a:r>
            <a:r>
              <a:rPr lang="ru-RU" sz="2400" smtClean="0">
                <a:ln>
                  <a:noFill/>
                </a:ln>
              </a:rPr>
              <a:t>Алгоритм управления содержит вложенный цикл – по строкам и внутри строк.</a:t>
            </a:r>
          </a:p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1. Для просмотра матрицы по строкам:</a:t>
            </a:r>
          </a:p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во внешнем цикле управляющая переменная, это номер строки матрицы,</a:t>
            </a:r>
          </a:p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во внутреннем цикле – номер столбца.</a:t>
            </a:r>
          </a:p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for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(i = 0; i&lt;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n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; i ++)</a:t>
            </a:r>
          </a:p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  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for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(j = 0; j&lt;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m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; j ++)</a:t>
            </a:r>
          </a:p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      {</a:t>
            </a:r>
          </a:p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en-US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  </a:t>
            </a: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В теле цикла обращение к переменной a[i][j].</a:t>
            </a:r>
          </a:p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      }</a:t>
            </a:r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71438" y="274638"/>
            <a:ext cx="8964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Алгоритмы работы с двумерными массивами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0000000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1155</Words>
  <Application>Microsoft Office PowerPoint</Application>
  <PresentationFormat>Экран (4:3)</PresentationFormat>
  <Paragraphs>220</Paragraphs>
  <Slides>26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 Unicode MS</vt:lpstr>
      <vt:lpstr>Calibri</vt:lpstr>
      <vt:lpstr>Candara</vt:lpstr>
      <vt:lpstr>Courier New</vt:lpstr>
      <vt:lpstr>Times New Roman</vt:lpstr>
      <vt:lpstr>Verdana</vt:lpstr>
      <vt:lpstr>Wingdings</vt:lpstr>
      <vt:lpstr>Ppt0000000</vt:lpstr>
      <vt:lpstr>Основы программирования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Доступ к элементам массива</vt:lpstr>
      <vt:lpstr>Презентация PowerPoint</vt:lpstr>
      <vt:lpstr>Презентация PowerPoint</vt:lpstr>
      <vt:lpstr>Алгоритмы работы с двумерными массивами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Высвобождение памяти</vt:lpstr>
      <vt:lpstr>Презентация PowerPoint</vt:lpstr>
      <vt:lpstr>1. Матрица как параметр функции</vt:lpstr>
      <vt:lpstr>Презентация PowerPoint</vt:lpstr>
      <vt:lpstr>Презентация PowerPoint</vt:lpstr>
      <vt:lpstr>Презентация PowerPoint</vt:lpstr>
      <vt:lpstr>Пример описания</vt:lpstr>
      <vt:lpstr>Презентация PowerPoint</vt:lpstr>
      <vt:lpstr>Презентация PowerPoint</vt:lpstr>
      <vt:lpstr>Презентация PowerPoint</vt:lpstr>
      <vt:lpstr>Вопросы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/>
  <cp:lastModifiedBy/>
  <cp:revision>276</cp:revision>
  <dcterms:created xsi:type="dcterms:W3CDTF">2012-01-31T12:23:47Z</dcterms:created>
  <dcterms:modified xsi:type="dcterms:W3CDTF">2019-12-16T05:08:48Z</dcterms:modified>
  <cp:version/>
</cp:coreProperties>
</file>