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312" r:id="rId3"/>
    <p:sldId id="284" r:id="rId4"/>
    <p:sldId id="257" r:id="rId5"/>
    <p:sldId id="328" r:id="rId6"/>
    <p:sldId id="345" r:id="rId7"/>
    <p:sldId id="325" r:id="rId8"/>
    <p:sldId id="308" r:id="rId9"/>
    <p:sldId id="355" r:id="rId10"/>
    <p:sldId id="344" r:id="rId11"/>
    <p:sldId id="291" r:id="rId12"/>
    <p:sldId id="340" r:id="rId13"/>
    <p:sldId id="329" r:id="rId14"/>
    <p:sldId id="289" r:id="rId15"/>
    <p:sldId id="341" r:id="rId16"/>
    <p:sldId id="347" r:id="rId17"/>
    <p:sldId id="348" r:id="rId18"/>
    <p:sldId id="349" r:id="rId19"/>
    <p:sldId id="354" r:id="rId20"/>
    <p:sldId id="350" r:id="rId21"/>
    <p:sldId id="351" r:id="rId22"/>
    <p:sldId id="353" r:id="rId23"/>
    <p:sldId id="352" r:id="rId24"/>
    <p:sldId id="295" r:id="rId25"/>
    <p:sldId id="293" r:id="rId26"/>
    <p:sldId id="296" r:id="rId27"/>
    <p:sldId id="346" r:id="rId28"/>
    <p:sldId id="342" r:id="rId29"/>
    <p:sldId id="298" r:id="rId30"/>
    <p:sldId id="299" r:id="rId31"/>
    <p:sldId id="330" r:id="rId32"/>
    <p:sldId id="309" r:id="rId33"/>
    <p:sldId id="302" r:id="rId34"/>
    <p:sldId id="334" r:id="rId35"/>
    <p:sldId id="335" r:id="rId36"/>
    <p:sldId id="338" r:id="rId37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7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8000"/>
    <a:srgbClr val="07592E"/>
    <a:srgbClr val="0000CC"/>
    <a:srgbClr val="FF3300"/>
    <a:srgbClr val="5720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>
      <p:cViewPr varScale="1">
        <p:scale>
          <a:sx n="72" d="100"/>
          <a:sy n="72" d="100"/>
        </p:scale>
        <p:origin x="162" y="72"/>
      </p:cViewPr>
      <p:guideLst>
        <p:guide orient="horz" pos="4319"/>
        <p:guide pos="573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199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4220BF3-3471-40E7-BA23-49228BA90C86}" type="datetimeFigureOut">
              <a:rPr lang="ru-RU"/>
              <a:pPr>
                <a:defRPr/>
              </a:pPr>
              <a:t>16.12.2019</a:t>
            </a:fld>
            <a:endParaRPr 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21B3918-9742-483D-8D46-AC8809C103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117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91C63AA-4503-482F-983B-0CFB3C16D175}" type="datetimeFigureOut">
              <a:rPr lang="ru-RU"/>
              <a:pPr>
                <a:defRPr/>
              </a:pPr>
              <a:t>16.12.2019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  <a:endParaRPr lang="ru-R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08CCD42-76C9-4722-821C-7014B4A923A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053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78C3B9-14E0-4CDA-A06C-49B2B1053B40}" type="slidenum">
              <a:rPr lang="ru-RU"/>
              <a:pPr>
                <a:defRPr/>
              </a:pPr>
              <a:t>1</a:t>
            </a:fld>
            <a:endParaRPr lang="ru-RU"/>
          </a:p>
        </p:txBody>
      </p:sp>
      <p:sp>
        <p:nvSpPr>
          <p:cNvPr id="4608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608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057DBEB-9571-4E42-8716-0F054EFB56A4}" type="slidenum">
              <a:rPr lang="ru-RU" sz="1200">
                <a:latin typeface="Calibri" pitchFamily="34" charset="0"/>
              </a:rPr>
              <a:pPr algn="r"/>
              <a:t>1</a:t>
            </a:fld>
            <a:endParaRPr lang="ru-RU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07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9D1DAA-206D-44F7-8A0F-BB5C13F763ED}" type="slidenum">
              <a:rPr lang="ru-RU"/>
              <a:pPr>
                <a:defRPr/>
              </a:pPr>
              <a:t>3</a:t>
            </a:fld>
            <a:endParaRPr lang="ru-RU"/>
          </a:p>
        </p:txBody>
      </p:sp>
      <p:sp>
        <p:nvSpPr>
          <p:cNvPr id="4710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95708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AF182B-644F-49BF-BB1E-3658B5217194}" type="slidenum">
              <a:rPr lang="ru-RU"/>
              <a:pPr>
                <a:defRPr/>
              </a:pPr>
              <a:t>4</a:t>
            </a:fld>
            <a:endParaRPr lang="ru-RU"/>
          </a:p>
        </p:txBody>
      </p:sp>
      <p:sp>
        <p:nvSpPr>
          <p:cNvPr id="4813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86311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39766B-EE40-4E7F-A7F3-E662F8953A2F}" type="slidenum">
              <a:rPr lang="ru-RU"/>
              <a:pPr>
                <a:defRPr/>
              </a:pPr>
              <a:t>8</a:t>
            </a:fld>
            <a:endParaRPr lang="ru-RU"/>
          </a:p>
        </p:txBody>
      </p:sp>
      <p:sp>
        <p:nvSpPr>
          <p:cNvPr id="4915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55154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86A4D4E-1E86-4A67-817F-E9D937F327CC}" type="slidenum">
              <a:rPr lang="ru-RU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10</a:t>
            </a:fld>
            <a:endParaRPr lang="ru-RU" sz="1200">
              <a:latin typeface="+mn-lt"/>
              <a:cs typeface="+mn-cs"/>
            </a:endParaRPr>
          </a:p>
        </p:txBody>
      </p:sp>
      <p:sp>
        <p:nvSpPr>
          <p:cNvPr id="5017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13979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0FBBAA-5919-482B-B16D-F01239F8D6A7}" type="slidenum">
              <a:rPr lang="ru-RU"/>
              <a:pPr>
                <a:defRPr/>
              </a:pPr>
              <a:t>11</a:t>
            </a:fld>
            <a:endParaRPr lang="ru-RU"/>
          </a:p>
        </p:txBody>
      </p:sp>
      <p:sp>
        <p:nvSpPr>
          <p:cNvPr id="5120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43688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57201F"/>
                </a:solidFill>
              </a:defRPr>
            </a:lvl1pPr>
          </a:lstStyle>
          <a:p>
            <a:r>
              <a:rPr lang="ru-RU" dirty="0" smtClean="0"/>
              <a:t>Click to edit Master title style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andar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Click to edit Master subtitle style</a:t>
            </a:r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0185A-2F5D-496B-AFD0-8E1113D705FB}" type="datetime1">
              <a:rPr lang="ru-RU"/>
              <a:pPr>
                <a:defRPr/>
              </a:pPr>
              <a:t>16.12.2019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905121-0663-4D91-92CD-806D33DE6A8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BC6E2D-3C62-4759-AB41-B2B30CAE1AD5}" type="datetime1">
              <a:rPr lang="ru-RU"/>
              <a:pPr>
                <a:defRPr/>
              </a:pPr>
              <a:t>16.12.2019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A5F47E-F91C-4F13-A240-FF1957C4B12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ru-RU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34E9A8-BEB5-428E-A571-028075A5EF91}" type="datetime1">
              <a:rPr lang="ru-RU"/>
              <a:pPr>
                <a:defRPr/>
              </a:pPr>
              <a:t>16.12.2019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59B41-4C63-46D4-81A2-CCC9292E489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C06DF-D331-4FF2-8DE8-689196F21DF8}" type="datetime1">
              <a:rPr lang="ru-RU"/>
              <a:pPr>
                <a:defRPr/>
              </a:pPr>
              <a:t>16.12.2019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53871-AF8F-46AB-AAC0-CC3E17FC0DC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73A22B-46D2-487C-BC2E-CE6D4F3A9669}" type="datetime1">
              <a:rPr lang="ru-RU"/>
              <a:pPr>
                <a:defRPr/>
              </a:pPr>
              <a:t>16.12.2019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9A04CB-28AC-4FBD-8CFF-720609FD45A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 i="0" cap="none" spc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2BF54D-CAA2-4D04-98F7-02B1820A0182}" type="datetime1">
              <a:rPr lang="ru-RU"/>
              <a:pPr>
                <a:defRPr/>
              </a:pPr>
              <a:t>16.12.2019</a:t>
            </a:fld>
            <a:endParaRPr lang="ru-R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A69B8-7447-4460-A6A3-91360A6B431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ru-R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B88C6-0B56-452E-AC1C-5D53BF875C9F}" type="datetime1">
              <a:rPr lang="ru-RU"/>
              <a:pPr>
                <a:defRPr/>
              </a:pPr>
              <a:t>16.12.2019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AF58E-7828-42AC-BA78-733298E5065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4674E-03F3-4BEC-BF80-BC0EA7D3F5F1}" type="datetime1">
              <a:rPr lang="ru-RU"/>
              <a:pPr>
                <a:defRPr/>
              </a:pPr>
              <a:t>16.12.2019</a:t>
            </a:fld>
            <a:endParaRPr lang="ru-R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CEADF-812F-4AD2-9946-655BFB264A3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EEC484-4397-4394-8281-46AD7788E097}" type="datetime1">
              <a:rPr lang="ru-RU"/>
              <a:pPr>
                <a:defRPr/>
              </a:pPr>
              <a:t>16.12.2019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460F33-D06F-471B-A218-5234D6925BB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Click icon to add picture</a:t>
            </a:r>
            <a:endParaRPr lang="ru-R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061ADA-B6FC-4B98-BF1F-63B0CA1C59C9}" type="datetime1">
              <a:rPr lang="ru-RU"/>
              <a:pPr>
                <a:defRPr/>
              </a:pPr>
              <a:t>16.12.2019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4BFD8D-8433-4C87-8A3E-F2F8530530B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57201F"/>
                </a:solidFill>
              </a:defRPr>
            </a:lvl1pPr>
          </a:lstStyle>
          <a:p>
            <a:pPr>
              <a:defRPr/>
            </a:pPr>
            <a:fld id="{578E9408-3FF9-4935-B2B3-DB3F0C60EE0A}" type="datetime1">
              <a:rPr lang="ru-RU"/>
              <a:pPr>
                <a:defRPr/>
              </a:pPr>
              <a:t>16.12.2019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57201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57201F"/>
                </a:solidFill>
              </a:defRPr>
            </a:lvl1pPr>
          </a:lstStyle>
          <a:p>
            <a:pPr>
              <a:defRPr/>
            </a:pPr>
            <a:fld id="{518CB868-EBF8-4FC2-99B4-BC99BD0E2C1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ln w="50800"/>
          <a:solidFill>
            <a:srgbClr val="57201F"/>
          </a:solidFill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  <a:latin typeface="Times New Roman" pitchFamily="18" charset="0"/>
          <a:ea typeface="Verdana" pitchFamily="34" charset="0"/>
          <a:cs typeface="Verdan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7201F"/>
          </a:solidFill>
          <a:latin typeface="Times New Roman" pitchFamily="18" charset="0"/>
          <a:ea typeface="Verdana" pitchFamily="34" charset="0"/>
          <a:cs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7201F"/>
          </a:solidFill>
          <a:latin typeface="Times New Roman" pitchFamily="18" charset="0"/>
          <a:ea typeface="Verdana" pitchFamily="34" charset="0"/>
          <a:cs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7201F"/>
          </a:solidFill>
          <a:latin typeface="Times New Roman" pitchFamily="18" charset="0"/>
          <a:ea typeface="Verdana" pitchFamily="34" charset="0"/>
          <a:cs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7201F"/>
          </a:solidFill>
          <a:latin typeface="Times New Roman" pitchFamily="18" charset="0"/>
          <a:ea typeface="Verdana" pitchFamily="34" charset="0"/>
          <a:cs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57201F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57201F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57201F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57201F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3200" kern="1200">
          <a:ln>
            <a:solidFill>
              <a:schemeClr val="bg1">
                <a:lumMod val="50000"/>
              </a:schemeClr>
            </a:solidFill>
          </a:ln>
          <a:solidFill>
            <a:srgbClr val="0D0D0D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2800" kern="1200">
          <a:ln>
            <a:solidFill>
              <a:schemeClr val="bg1">
                <a:lumMod val="50000"/>
              </a:schemeClr>
            </a:solidFill>
          </a:ln>
          <a:solidFill>
            <a:srgbClr val="0D0D0D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2400" kern="1200">
          <a:ln>
            <a:solidFill>
              <a:schemeClr val="bg1">
                <a:lumMod val="50000"/>
              </a:schemeClr>
            </a:solidFill>
          </a:ln>
          <a:solidFill>
            <a:srgbClr val="0D0D0D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2000" kern="1200">
          <a:ln>
            <a:solidFill>
              <a:schemeClr val="bg1">
                <a:lumMod val="50000"/>
              </a:schemeClr>
            </a:solidFill>
          </a:ln>
          <a:solidFill>
            <a:srgbClr val="0D0D0D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000" kern="1200">
          <a:ln>
            <a:solidFill>
              <a:schemeClr val="bg1">
                <a:lumMod val="50000"/>
              </a:schemeClr>
            </a:solidFill>
          </a:ln>
          <a:solidFill>
            <a:srgbClr val="0D0D0D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Tx/>
        <a:buBlip>
          <a:blip r:embed="rId1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Tx/>
        <a:buBlip>
          <a:blip r:embed="rId1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Tx/>
        <a:buBlip>
          <a:blip r:embed="rId14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Tx/>
        <a:buBlip>
          <a:blip r:embed="rId14"/>
        </a:buBlip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string/string/getline/" TargetMode="External"/><Relationship Id="rId2" Type="http://schemas.openxmlformats.org/officeDocument/2006/relationships/hyperlink" Target="http://www.cplusplus.com/reference/istream/istream/getline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4213" y="1379538"/>
            <a:ext cx="7772400" cy="1470024"/>
          </a:xfrm>
        </p:spPr>
        <p:txBody>
          <a:bodyPr>
            <a:sp3d extrusionH="57150" prstMaterial="metal">
              <a:bevelT w="0" h="0"/>
              <a:contourClr>
                <a:schemeClr val="bg2"/>
              </a:contourClr>
            </a:sp3d>
          </a:bodyPr>
          <a:lstStyle/>
          <a:p>
            <a:pPr eaLnBrk="1" hangingPunct="1">
              <a:defRPr/>
            </a:pPr>
            <a:r>
              <a:rPr lang="ru-RU" b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</a:rPr>
              <a:t>Основы программирования</a:t>
            </a:r>
            <a:r>
              <a:rPr lang="ru-RU" sz="3600" b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</a:rPr>
              <a:t> </a:t>
            </a:r>
            <a:endParaRPr lang="en-US" sz="3600" b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ea typeface="+mj-ea"/>
            </a:endParaRP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 bwMode="auto">
          <a:xfrm>
            <a:off x="250825" y="3213100"/>
            <a:ext cx="8713788" cy="1963738"/>
          </a:xfrm>
        </p:spPr>
        <p:txBody>
          <a:bodyPr/>
          <a:lstStyle/>
          <a:p>
            <a:pPr eaLnBrk="1" hangingPunct="1"/>
            <a:r>
              <a:rPr lang="ru-RU" b="0" dirty="0" smtClean="0">
                <a:solidFill>
                  <a:srgbClr val="262626"/>
                </a:solidFill>
                <a:latin typeface="Times New Roman" pitchFamily="18" charset="0"/>
              </a:rPr>
              <a:t>Лекция </a:t>
            </a:r>
            <a:r>
              <a:rPr lang="en-US" b="0" dirty="0" smtClean="0">
                <a:solidFill>
                  <a:srgbClr val="262626"/>
                </a:solidFill>
                <a:latin typeface="Times New Roman" pitchFamily="18" charset="0"/>
              </a:rPr>
              <a:t>12.</a:t>
            </a:r>
            <a:r>
              <a:rPr lang="ru-RU" b="0" dirty="0" smtClean="0">
                <a:solidFill>
                  <a:srgbClr val="262626"/>
                </a:solidFill>
                <a:latin typeface="Times New Roman" pitchFamily="18" charset="0"/>
              </a:rPr>
              <a:t> Ввод-вывод </a:t>
            </a:r>
            <a:br>
              <a:rPr lang="ru-RU" b="0" dirty="0" smtClean="0">
                <a:solidFill>
                  <a:srgbClr val="262626"/>
                </a:solidFill>
                <a:latin typeface="Times New Roman" pitchFamily="18" charset="0"/>
              </a:rPr>
            </a:br>
            <a:r>
              <a:rPr lang="ru-RU" b="0" dirty="0" smtClean="0">
                <a:solidFill>
                  <a:srgbClr val="262626"/>
                </a:solidFill>
                <a:latin typeface="Times New Roman" pitchFamily="18" charset="0"/>
              </a:rPr>
              <a:t>в консольных приложениях.</a:t>
            </a:r>
            <a:br>
              <a:rPr lang="ru-RU" b="0" dirty="0" smtClean="0">
                <a:solidFill>
                  <a:srgbClr val="262626"/>
                </a:solidFill>
                <a:latin typeface="Times New Roman" pitchFamily="18" charset="0"/>
              </a:rPr>
            </a:br>
            <a:r>
              <a:rPr lang="ru-RU" b="0" dirty="0" smtClean="0">
                <a:solidFill>
                  <a:srgbClr val="262626"/>
                </a:solidFill>
                <a:latin typeface="Times New Roman" pitchFamily="18" charset="0"/>
              </a:rPr>
              <a:t>Работа с файлами </a:t>
            </a:r>
            <a:endParaRPr lang="en-US" b="0" dirty="0" smtClean="0">
              <a:solidFill>
                <a:srgbClr val="262626"/>
              </a:solidFill>
              <a:latin typeface="Times New Roman" pitchFamily="18" charset="0"/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539750" y="5805488"/>
            <a:ext cx="7777163" cy="55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ru-RU">
                <a:latin typeface="Arial Unicode MS" pitchFamily="34" charset="-128"/>
              </a:rPr>
              <a:t>Конова Елена Александровна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>
                <a:latin typeface="Arial Unicode MS" pitchFamily="34" charset="-128"/>
              </a:rPr>
              <a:t>E_Konova@mail.ru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Программы, работающие с данными файлов, временно размещают их в оперативной памяти. 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Это позволяет увеличить скорость обработки данных и снизить сложность программ. 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Данные из файлов, будучи прочитаны программой, становятся значениями объектов программы: массивами, матрицами, таблицами данных и другими структурами, что определяется логикой прикладной задачи. 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Наоборот, при завершении обработки данных или при необходимости, данные передаются программно из оперативной памяти в файл для долговременного хранения.</a:t>
            </a:r>
          </a:p>
          <a:p>
            <a:pPr marL="0" indent="363538"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endParaRPr lang="ru-RU" sz="2400" smtClean="0">
              <a:ln>
                <a:noFill/>
              </a:ln>
            </a:endParaRPr>
          </a:p>
        </p:txBody>
      </p:sp>
      <p:sp>
        <p:nvSpPr>
          <p:cNvPr id="87043" name="Rectangle 3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ru-RU" sz="3600" dirty="0">
                <a:solidFill>
                  <a:srgbClr val="5720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Файлы на диске</a:t>
            </a:r>
            <a:endParaRPr lang="en-US" sz="3600" dirty="0">
              <a:solidFill>
                <a:srgbClr val="57201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55600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2509838" algn="l"/>
              </a:tabLst>
            </a:pPr>
            <a:r>
              <a:rPr lang="ru-RU" sz="2400" smtClean="0">
                <a:ln>
                  <a:noFill/>
                </a:ln>
              </a:rPr>
              <a:t>По механизму хранения данных и обращения к ним файлы разделяются на две группы.</a:t>
            </a:r>
          </a:p>
          <a:p>
            <a:pPr marL="0" indent="355600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2509838" algn="l"/>
              </a:tabLst>
            </a:pPr>
            <a:r>
              <a:rPr lang="ru-RU" sz="2400" smtClean="0">
                <a:ln>
                  <a:noFill/>
                </a:ln>
              </a:rPr>
              <a:t>   1. Файлы последовательного доступа.</a:t>
            </a:r>
          </a:p>
          <a:p>
            <a:pPr marL="0" indent="355600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2509838" algn="l"/>
              </a:tabLst>
            </a:pPr>
            <a:r>
              <a:rPr lang="ru-RU" sz="2400" smtClean="0">
                <a:ln>
                  <a:noFill/>
                </a:ln>
              </a:rPr>
              <a:t>   2. Файлы прямого доступа.</a:t>
            </a:r>
          </a:p>
        </p:txBody>
      </p:sp>
      <p:sp>
        <p:nvSpPr>
          <p:cNvPr id="10245" name="Rectangle 5"/>
          <p:cNvSpPr>
            <a:spLocks/>
          </p:cNvSpPr>
          <p:nvPr/>
        </p:nvSpPr>
        <p:spPr bwMode="auto">
          <a:xfrm>
            <a:off x="71438" y="274638"/>
            <a:ext cx="89646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rIns="18000" anchor="ctr"/>
          <a:lstStyle/>
          <a:p>
            <a:pPr algn="ctr" eaLnBrk="0" hangingPunct="0">
              <a:defRPr/>
            </a:pPr>
            <a:r>
              <a:rPr lang="ru-RU" sz="3600" dirty="0">
                <a:solidFill>
                  <a:srgbClr val="5720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Типы файлов</a:t>
            </a:r>
            <a:endParaRPr lang="en-US" sz="3600" dirty="0">
              <a:solidFill>
                <a:srgbClr val="57201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 idx="4294967295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ru-RU" sz="36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itchFamily="18" charset="0"/>
              </a:rPr>
              <a:t>Файлы последовательного доступа</a:t>
            </a:r>
            <a:endParaRPr lang="en-US" sz="36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Times New Roman" pitchFamily="18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Файлами последовательного доступа являются текстовые файлы. Такие файлы подготавливаются в текстовом редакторе и хранят данные в символьном представлении. Их можно легко просматривать и редактировать.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Последовательный доступ означает, что любую порцию данных можно получить, только прочтя всю информацию перед этими данными.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Смещение указателя ‒ последовательное.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6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itchFamily="18" charset="0"/>
              </a:rPr>
              <a:t>Файлы прямого доступа</a:t>
            </a:r>
            <a:endParaRPr lang="en-US" sz="36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Times New Roman" pitchFamily="18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Файлы прямого доступа, это двоичные файлы. Хранят данные одного типа, не обязательно базового. 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Каждое данное хранится во внутреннем представлении, размер определен типом данного. 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Прямой доступ означает, что для получения какого-нибудь данного, можно переместить указатель файла непосредственно на это данное, и выполнить операцию обмена.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endParaRPr lang="ru-RU" sz="2400" smtClean="0">
              <a:ln>
                <a:noFill/>
              </a:ln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31800" y="1582738"/>
            <a:ext cx="8456613" cy="5038725"/>
          </a:xfrm>
          <a:noFill/>
        </p:spPr>
        <p:txBody>
          <a:bodyPr/>
          <a:lstStyle/>
          <a:p>
            <a:pPr marL="0" indent="35718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Программа, использующая файл данных, выполняет следующие действия.</a:t>
            </a:r>
          </a:p>
          <a:p>
            <a:pPr marL="0" indent="35718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1. </a:t>
            </a:r>
            <a:r>
              <a:rPr lang="ru-RU" sz="2400" b="1" dirty="0" smtClean="0">
                <a:ln>
                  <a:noFill/>
                </a:ln>
                <a:solidFill>
                  <a:schemeClr val="tx1"/>
                </a:solidFill>
              </a:rPr>
              <a:t>Открыть</a:t>
            </a: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 (</a:t>
            </a:r>
            <a:r>
              <a:rPr lang="ru-RU" sz="2400" b="1" dirty="0" smtClean="0">
                <a:ln>
                  <a:noFill/>
                </a:ln>
                <a:solidFill>
                  <a:schemeClr val="tx1"/>
                </a:solidFill>
              </a:rPr>
              <a:t>закрыть</a:t>
            </a: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) поток: связать поток с физически существующим файлом.</a:t>
            </a:r>
          </a:p>
          <a:p>
            <a:pPr marL="0" indent="35718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2. </a:t>
            </a:r>
            <a:r>
              <a:rPr lang="ru-RU" sz="2400" b="1" dirty="0" smtClean="0">
                <a:ln>
                  <a:noFill/>
                </a:ln>
                <a:solidFill>
                  <a:schemeClr val="tx1"/>
                </a:solidFill>
              </a:rPr>
              <a:t>Передать</a:t>
            </a: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 данные в файл (из файла): функции ввода- вывода.</a:t>
            </a:r>
          </a:p>
          <a:p>
            <a:pPr marL="0" indent="35718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Кроме того, можно (и нужно)</a:t>
            </a:r>
          </a:p>
          <a:p>
            <a:pPr marL="0" indent="35718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3. </a:t>
            </a:r>
            <a:r>
              <a:rPr lang="ru-RU" sz="2400" b="1" dirty="0" smtClean="0">
                <a:ln>
                  <a:noFill/>
                </a:ln>
                <a:solidFill>
                  <a:schemeClr val="tx1"/>
                </a:solidFill>
              </a:rPr>
              <a:t>Отсекать ошибки</a:t>
            </a: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 обмена данными: функции обработки ошибок.</a:t>
            </a:r>
          </a:p>
          <a:p>
            <a:pPr marL="0" indent="35718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4. </a:t>
            </a:r>
            <a:r>
              <a:rPr lang="ru-RU" sz="2400" b="1" dirty="0" smtClean="0">
                <a:ln>
                  <a:noFill/>
                </a:ln>
                <a:solidFill>
                  <a:schemeClr val="tx1"/>
                </a:solidFill>
              </a:rPr>
              <a:t>Управлять буфером</a:t>
            </a: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 обмена: функции буферизации потока, определения размера, проталкивания буфера.</a:t>
            </a:r>
          </a:p>
          <a:p>
            <a:pPr marL="0" indent="35718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5. </a:t>
            </a:r>
            <a:r>
              <a:rPr lang="ru-RU" sz="2400" b="1" dirty="0" smtClean="0">
                <a:ln>
                  <a:noFill/>
                </a:ln>
                <a:solidFill>
                  <a:schemeClr val="tx1"/>
                </a:solidFill>
              </a:rPr>
              <a:t>Указать</a:t>
            </a: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 на позицию в потоке: функции перемещения указателя потока.</a:t>
            </a:r>
          </a:p>
          <a:p>
            <a:pPr marL="0" indent="35718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6. И многое другое.</a:t>
            </a:r>
          </a:p>
        </p:txBody>
      </p:sp>
      <p:sp>
        <p:nvSpPr>
          <p:cNvPr id="11269" name="Rectangle 5"/>
          <p:cNvSpPr>
            <a:spLocks/>
          </p:cNvSpPr>
          <p:nvPr/>
        </p:nvSpPr>
        <p:spPr bwMode="auto">
          <a:xfrm>
            <a:off x="457200" y="274638"/>
            <a:ext cx="85074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endParaRPr lang="en-US" sz="3600">
              <a:solidFill>
                <a:srgbClr val="57201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270" name="Rectangle 6"/>
          <p:cNvSpPr>
            <a:spLocks/>
          </p:cNvSpPr>
          <p:nvPr/>
        </p:nvSpPr>
        <p:spPr bwMode="auto">
          <a:xfrm>
            <a:off x="0" y="274638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ru-RU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Действия с потоками</a:t>
            </a:r>
            <a:endParaRPr lang="en-US" sz="3600">
              <a:solidFill>
                <a:srgbClr val="57201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 idx="4294967295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ru-RU" sz="36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itchFamily="18" charset="0"/>
              </a:rPr>
              <a:t>Инструменты для работы </a:t>
            </a:r>
            <a:br>
              <a:rPr lang="ru-RU" sz="36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itchFamily="18" charset="0"/>
              </a:rPr>
            </a:br>
            <a:r>
              <a:rPr lang="ru-RU" sz="36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itchFamily="18" charset="0"/>
              </a:rPr>
              <a:t> с текстовыми и двоичными файлами</a:t>
            </a:r>
            <a:endParaRPr lang="en-US" sz="36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Times New Roman" pitchFamily="18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61950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В любом случае, чтобы работать с потоками, необходимо использовать следующие инструменты.</a:t>
            </a:r>
          </a:p>
          <a:p>
            <a:pPr marL="0" indent="361950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1. Объявление файла. </a:t>
            </a:r>
          </a:p>
          <a:p>
            <a:pPr marL="0" indent="361950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2. Открытие файла.</a:t>
            </a:r>
          </a:p>
          <a:p>
            <a:pPr marL="0" indent="361950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3. Закрытие файла.</a:t>
            </a:r>
          </a:p>
          <a:p>
            <a:pPr marL="0" indent="361950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4. Конец файла.</a:t>
            </a:r>
          </a:p>
          <a:p>
            <a:pPr marL="0" indent="361950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5. Чтение и запись данных из (в) файла.</a:t>
            </a:r>
          </a:p>
          <a:p>
            <a:pPr marL="0" indent="361950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Как для текстовых, так и для двоичных файлов необходимо объявить файл, затем открыть (закрыть) файл, затем читать или писать данные в файл.</a:t>
            </a:r>
          </a:p>
          <a:p>
            <a:pPr marL="0" indent="361950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Существенно различие в представлении данных, поэтому  процедуры чтения/записи различны.</a:t>
            </a:r>
            <a:endParaRPr lang="en-US" sz="2400" dirty="0" smtClean="0">
              <a:ln>
                <a:noFill/>
              </a:ln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2950" cy="1143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36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itchFamily="18" charset="0"/>
              </a:rPr>
              <a:t>Библиотека </a:t>
            </a:r>
            <a:r>
              <a:rPr lang="en-US" sz="3600" b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itchFamily="18" charset="0"/>
              </a:rPr>
              <a:t>fstream</a:t>
            </a:r>
            <a:r>
              <a:rPr lang="ru-RU" sz="36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itchFamily="18" charset="0"/>
              </a:rPr>
              <a:t> для работы с файлами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500174"/>
            <a:ext cx="8460000" cy="5040000"/>
          </a:xfrm>
        </p:spPr>
        <p:txBody>
          <a:bodyPr>
            <a:normAutofit/>
          </a:bodyPr>
          <a:lstStyle/>
          <a:p>
            <a:pPr>
              <a:buFontTx/>
              <a:buNone/>
              <a:defRPr/>
            </a:pP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Файловый ввод-вывод аналогичен стандартному вводу-выводу, но выполнятся не на стандартное устройство консоль, а в файл.</a:t>
            </a:r>
          </a:p>
          <a:p>
            <a:pPr>
              <a:buFontTx/>
              <a:buNone/>
              <a:defRPr/>
            </a:pP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Поток данных связывается с файлом при открытии файла. </a:t>
            </a:r>
          </a:p>
          <a:p>
            <a:pPr>
              <a:buFontTx/>
              <a:buNone/>
              <a:defRPr/>
            </a:pP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Выводимая информация записывается в поток, вводимая информация считывается из потока.</a:t>
            </a:r>
            <a:b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</a:b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Для работы с файлами необходимо подключить заголовочный файл </a:t>
            </a:r>
            <a:r>
              <a:rPr lang="ru-RU" sz="2400" dirty="0" err="1" smtClean="0">
                <a:ln>
                  <a:noFill/>
                </a:ln>
                <a:latin typeface="Consolas" pitchFamily="49" charset="0"/>
              </a:rPr>
              <a:t>&lt;fstream&gt;.</a:t>
            </a:r>
          </a:p>
          <a:p>
            <a:pPr>
              <a:buFontTx/>
              <a:buNone/>
              <a:defRPr/>
            </a:pP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 В нем определены несколько классов и подключены заголовочные файлы</a:t>
            </a:r>
          </a:p>
          <a:p>
            <a:pPr>
              <a:buFontTx/>
              <a:buNone/>
              <a:defRPr/>
            </a:pPr>
            <a:r>
              <a:rPr lang="ru-RU" sz="2400" dirty="0" smtClean="0">
                <a:ln>
                  <a:noFill/>
                </a:ln>
                <a:latin typeface="Consolas" pitchFamily="49" charset="0"/>
              </a:rPr>
              <a:t>&lt;</a:t>
            </a:r>
            <a:r>
              <a:rPr lang="ru-RU" sz="2400" dirty="0" err="1" smtClean="0">
                <a:ln>
                  <a:noFill/>
                </a:ln>
                <a:latin typeface="Consolas" pitchFamily="49" charset="0"/>
              </a:rPr>
              <a:t>ifstream</a:t>
            </a:r>
            <a:r>
              <a:rPr lang="ru-RU" sz="2400" dirty="0" smtClean="0">
                <a:ln>
                  <a:noFill/>
                </a:ln>
                <a:latin typeface="Consolas" pitchFamily="49" charset="0"/>
              </a:rPr>
              <a:t>&gt;</a:t>
            </a: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  − файловый ввод;</a:t>
            </a:r>
          </a:p>
          <a:p>
            <a:pPr>
              <a:buFontTx/>
              <a:buNone/>
              <a:defRPr/>
            </a:pPr>
            <a:r>
              <a:rPr lang="ru-RU" sz="2400" dirty="0" smtClean="0">
                <a:ln>
                  <a:noFill/>
                </a:ln>
                <a:latin typeface="Consolas" pitchFamily="49" charset="0"/>
              </a:rPr>
              <a:t>&lt;</a:t>
            </a:r>
            <a:r>
              <a:rPr lang="ru-RU" sz="2400" dirty="0" err="1" smtClean="0">
                <a:ln>
                  <a:noFill/>
                </a:ln>
                <a:latin typeface="Consolas" pitchFamily="49" charset="0"/>
              </a:rPr>
              <a:t>ofstream</a:t>
            </a:r>
            <a:r>
              <a:rPr lang="ru-RU" sz="2400" dirty="0" smtClean="0">
                <a:ln>
                  <a:noFill/>
                </a:ln>
                <a:latin typeface="Consolas" pitchFamily="49" charset="0"/>
              </a:rPr>
              <a:t>&gt; </a:t>
            </a: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 − файловый вывод.</a:t>
            </a:r>
          </a:p>
          <a:p>
            <a:pPr>
              <a:defRPr/>
            </a:pPr>
            <a:endParaRPr lang="ru-RU" sz="2400" dirty="0" smtClean="0">
              <a:ln>
                <a:noFill/>
              </a:ln>
            </a:endParaRPr>
          </a:p>
        </p:txBody>
      </p:sp>
      <p:sp>
        <p:nvSpPr>
          <p:cNvPr id="39940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37AC364-11C9-42E7-B2C3-848C37FDAD65}" type="slidenum">
              <a:rPr lang="ru-RU" smtClean="0"/>
              <a:pPr/>
              <a:t>16</a:t>
            </a:fld>
            <a:endParaRPr lang="ru-RU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sz="36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itchFamily="18" charset="0"/>
              </a:rPr>
              <a:t>Объекты библиотеки </a:t>
            </a:r>
            <a:r>
              <a:rPr lang="ru-RU" sz="3600" b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itchFamily="18" charset="0"/>
              </a:rPr>
              <a:t>fstream</a:t>
            </a:r>
            <a:endParaRPr lang="ru-RU" sz="36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4000" y="1584000"/>
            <a:ext cx="8460000" cy="4860000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None/>
              <a:defRPr/>
            </a:pPr>
            <a:r>
              <a:rPr lang="ru-RU" sz="2600" dirty="0" smtClean="0">
                <a:ln>
                  <a:noFill/>
                </a:ln>
                <a:solidFill>
                  <a:schemeClr val="tx1"/>
                </a:solidFill>
              </a:rPr>
              <a:t>Ввод-вывод на консоль выполняется с помощью объектов </a:t>
            </a:r>
            <a:r>
              <a:rPr lang="ru-RU" sz="2600" dirty="0" err="1" smtClean="0">
                <a:ln>
                  <a:noFill/>
                </a:ln>
                <a:latin typeface="Consolas" pitchFamily="49" charset="0"/>
              </a:rPr>
              <a:t>cin</a:t>
            </a:r>
            <a:r>
              <a:rPr lang="ru-RU" sz="2600" b="1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ru-RU" sz="2600" dirty="0" smtClean="0">
                <a:ln>
                  <a:noFill/>
                </a:ln>
                <a:latin typeface="Consolas" pitchFamily="49" charset="0"/>
              </a:rPr>
              <a:t>(</a:t>
            </a:r>
            <a:r>
              <a:rPr lang="en-US" sz="2600" dirty="0" smtClean="0">
                <a:ln>
                  <a:noFill/>
                </a:ln>
                <a:latin typeface="Consolas" pitchFamily="49" charset="0"/>
              </a:rPr>
              <a:t>console in)</a:t>
            </a:r>
            <a:r>
              <a:rPr lang="ru-RU" sz="2600" dirty="0" smtClean="0">
                <a:ln>
                  <a:noFill/>
                </a:ln>
                <a:solidFill>
                  <a:schemeClr val="tx1"/>
                </a:solidFill>
              </a:rPr>
              <a:t> и </a:t>
            </a:r>
            <a:r>
              <a:rPr lang="ru-RU" sz="2600" dirty="0" err="1" smtClean="0">
                <a:ln>
                  <a:noFill/>
                </a:ln>
                <a:latin typeface="Consolas" pitchFamily="49" charset="0"/>
              </a:rPr>
              <a:t>cout</a:t>
            </a:r>
            <a:r>
              <a:rPr lang="en-US" sz="2600" dirty="0" smtClean="0">
                <a:ln>
                  <a:noFill/>
                </a:ln>
                <a:latin typeface="Consolas" pitchFamily="49" charset="0"/>
              </a:rPr>
              <a:t> (console out)</a:t>
            </a:r>
            <a:r>
              <a:rPr lang="ru-RU" sz="2600" dirty="0" smtClean="0">
                <a:ln>
                  <a:noFill/>
                </a:ln>
                <a:solidFill>
                  <a:schemeClr val="tx1"/>
                </a:solidFill>
              </a:rPr>
              <a:t>.</a:t>
            </a:r>
          </a:p>
          <a:p>
            <a:pPr>
              <a:buFontTx/>
              <a:buNone/>
              <a:defRPr/>
            </a:pPr>
            <a:r>
              <a:rPr lang="ru-RU" sz="2600" dirty="0" smtClean="0">
                <a:ln>
                  <a:noFill/>
                </a:ln>
                <a:solidFill>
                  <a:schemeClr val="tx1"/>
                </a:solidFill>
              </a:rPr>
              <a:t>Для выполнения операций ввода-вывода переопределены две операции (так-то это поразрядный сдвиг):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ru-RU" sz="2600" dirty="0" smtClean="0">
                <a:ln>
                  <a:noFill/>
                </a:ln>
                <a:latin typeface="Consolas" pitchFamily="49" charset="0"/>
              </a:rPr>
              <a:t>&gt;&gt; </a:t>
            </a:r>
            <a:r>
              <a:rPr lang="ru-RU" sz="2600" dirty="0" smtClean="0">
                <a:ln>
                  <a:noFill/>
                </a:ln>
                <a:solidFill>
                  <a:schemeClr val="tx1"/>
                </a:solidFill>
              </a:rPr>
              <a:t> извлечь из входного потока;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ru-RU" sz="2600" dirty="0" smtClean="0">
                <a:ln>
                  <a:noFill/>
                </a:ln>
                <a:latin typeface="Consolas" pitchFamily="49" charset="0"/>
              </a:rPr>
              <a:t>&lt;&lt;</a:t>
            </a:r>
            <a:r>
              <a:rPr lang="ru-RU" sz="2600" b="1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 </a:t>
            </a:r>
            <a:r>
              <a:rPr lang="ru-RU" sz="2600" dirty="0" smtClean="0">
                <a:ln>
                  <a:noFill/>
                </a:ln>
                <a:solidFill>
                  <a:schemeClr val="tx1"/>
                </a:solidFill>
              </a:rPr>
              <a:t>поместить в выходной поток.</a:t>
            </a:r>
          </a:p>
          <a:p>
            <a:pPr>
              <a:buFontTx/>
              <a:buNone/>
              <a:defRPr/>
            </a:pPr>
            <a:r>
              <a:rPr lang="ru-RU" sz="2600" dirty="0" smtClean="0">
                <a:ln>
                  <a:noFill/>
                </a:ln>
                <a:solidFill>
                  <a:schemeClr val="tx1"/>
                </a:solidFill>
              </a:rPr>
              <a:t>Для работы с файлом нужно: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ru-RU" sz="2600" dirty="0" smtClean="0">
                <a:ln>
                  <a:noFill/>
                </a:ln>
                <a:solidFill>
                  <a:schemeClr val="tx1"/>
                </a:solidFill>
              </a:rPr>
              <a:t>создать объект класса  </a:t>
            </a:r>
            <a:r>
              <a:rPr lang="ru-RU" sz="2600" dirty="0" err="1" smtClean="0">
                <a:ln>
                  <a:noFill/>
                </a:ln>
                <a:latin typeface="Consolas" pitchFamily="49" charset="0"/>
              </a:rPr>
              <a:t>fstream</a:t>
            </a:r>
            <a:r>
              <a:rPr lang="ru-RU" sz="2600" b="1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ru-RU" sz="2600" dirty="0" smtClean="0">
                <a:ln>
                  <a:noFill/>
                </a:ln>
                <a:solidFill>
                  <a:schemeClr val="tx1"/>
                </a:solidFill>
              </a:rPr>
              <a:t> (возможно, </a:t>
            </a:r>
            <a:r>
              <a:rPr lang="ru-RU" sz="2600" dirty="0" err="1" smtClean="0">
                <a:ln>
                  <a:noFill/>
                </a:ln>
                <a:latin typeface="Consolas" pitchFamily="49" charset="0"/>
              </a:rPr>
              <a:t>ofstream</a:t>
            </a:r>
            <a:r>
              <a:rPr lang="ru-RU" sz="2600" dirty="0" smtClean="0">
                <a:ln>
                  <a:noFill/>
                </a:ln>
                <a:solidFill>
                  <a:schemeClr val="tx1"/>
                </a:solidFill>
              </a:rPr>
              <a:t> или </a:t>
            </a:r>
            <a:r>
              <a:rPr lang="ru-RU" sz="2600" dirty="0" err="1" smtClean="0">
                <a:ln>
                  <a:noFill/>
                </a:ln>
                <a:latin typeface="Consolas" pitchFamily="49" charset="0"/>
              </a:rPr>
              <a:t>ifstream</a:t>
            </a:r>
            <a:r>
              <a:rPr lang="ru-RU" sz="2600" dirty="0" smtClean="0">
                <a:ln>
                  <a:noFill/>
                </a:ln>
                <a:solidFill>
                  <a:schemeClr val="tx1"/>
                </a:solidFill>
              </a:rPr>
              <a:t>);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ru-RU" sz="2600" dirty="0" smtClean="0">
                <a:ln>
                  <a:noFill/>
                </a:ln>
                <a:solidFill>
                  <a:schemeClr val="tx1"/>
                </a:solidFill>
              </a:rPr>
              <a:t>связать объект класса </a:t>
            </a:r>
            <a:r>
              <a:rPr lang="ru-RU" sz="2600" dirty="0" err="1" smtClean="0">
                <a:ln>
                  <a:noFill/>
                </a:ln>
                <a:latin typeface="Consolas" pitchFamily="49" charset="0"/>
              </a:rPr>
              <a:t>fstream</a:t>
            </a:r>
            <a:r>
              <a:rPr lang="ru-RU" sz="2600" dirty="0" smtClean="0">
                <a:ln>
                  <a:noFill/>
                </a:ln>
                <a:solidFill>
                  <a:schemeClr val="tx1"/>
                </a:solidFill>
              </a:rPr>
              <a:t> с файлом, который будет использоваться для операций ввода-вывода;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ru-RU" sz="2600" dirty="0" smtClean="0">
                <a:ln>
                  <a:noFill/>
                </a:ln>
                <a:solidFill>
                  <a:schemeClr val="tx1"/>
                </a:solidFill>
              </a:rPr>
              <a:t>выполнить операции ввода-вывода в файл;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ru-RU" sz="2600" dirty="0" smtClean="0">
                <a:ln>
                  <a:noFill/>
                </a:ln>
                <a:solidFill>
                  <a:schemeClr val="tx1"/>
                </a:solidFill>
              </a:rPr>
              <a:t>закрыть файл.</a:t>
            </a:r>
          </a:p>
          <a:p>
            <a:pPr>
              <a:buFontTx/>
              <a:buNone/>
              <a:defRPr/>
            </a:pPr>
            <a:endParaRPr lang="ru-RU" sz="2400" dirty="0" smtClean="0">
              <a:ln>
                <a:noFill/>
              </a:ln>
            </a:endParaRPr>
          </a:p>
        </p:txBody>
      </p:sp>
      <p:sp>
        <p:nvSpPr>
          <p:cNvPr id="40964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33D748D-858F-4170-BF63-8573B1AC27D7}" type="slidenum">
              <a:rPr lang="ru-RU" smtClean="0"/>
              <a:pPr/>
              <a:t>17</a:t>
            </a:fld>
            <a:endParaRPr lang="ru-RU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sz="36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itchFamily="18" charset="0"/>
              </a:rPr>
              <a:t>Пример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/>
            </a:pPr>
            <a:endParaRPr lang="en-US" sz="2400" dirty="0" smtClean="0">
              <a:ln>
                <a:noFill/>
              </a:ln>
              <a:solidFill>
                <a:schemeClr val="tx1"/>
              </a:solidFill>
              <a:latin typeface="Consolas" pitchFamily="49" charset="0"/>
            </a:endParaRPr>
          </a:p>
          <a:p>
            <a:pPr>
              <a:buNone/>
              <a:defRPr/>
            </a:pPr>
            <a:r>
              <a:rPr lang="en-US" sz="2400" dirty="0" err="1" smtClean="0">
                <a:ln>
                  <a:noFill/>
                </a:ln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400" dirty="0" smtClean="0">
                <a:ln>
                  <a:noFill/>
                </a:ln>
                <a:solidFill>
                  <a:schemeClr val="tx1"/>
                </a:solidFill>
                <a:latin typeface="Consolas" pitchFamily="49" charset="0"/>
              </a:rPr>
              <a:t> &lt;&lt; "</a:t>
            </a: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  <a:latin typeface="Consolas" pitchFamily="49" charset="0"/>
              </a:rPr>
              <a:t>Привет, мир!" &lt;&lt; </a:t>
            </a:r>
            <a:r>
              <a:rPr lang="en-US" sz="2400" dirty="0" err="1" smtClean="0">
                <a:ln>
                  <a:noFill/>
                </a:ln>
                <a:solidFill>
                  <a:schemeClr val="tx1"/>
                </a:solidFill>
                <a:latin typeface="Consolas" pitchFamily="49" charset="0"/>
              </a:rPr>
              <a:t>endl</a:t>
            </a:r>
            <a:r>
              <a:rPr lang="en-US" sz="2400" dirty="0" smtClean="0">
                <a:ln>
                  <a:noFill/>
                </a:ln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>
              <a:buNone/>
              <a:defRPr/>
            </a:pPr>
            <a:endParaRPr lang="en-US" sz="2400" dirty="0" smtClean="0">
              <a:ln>
                <a:noFill/>
              </a:ln>
              <a:solidFill>
                <a:schemeClr val="tx1"/>
              </a:solidFill>
              <a:latin typeface="Consolas" pitchFamily="49" charset="0"/>
            </a:endParaRPr>
          </a:p>
          <a:p>
            <a:pPr>
              <a:buNone/>
              <a:defRPr/>
            </a:pPr>
            <a:r>
              <a:rPr lang="en-US" sz="2400" dirty="0" err="1" smtClean="0">
                <a:ln>
                  <a:noFill/>
                </a:ln>
                <a:solidFill>
                  <a:schemeClr val="tx1"/>
                </a:solidFill>
                <a:latin typeface="Consolas" pitchFamily="49" charset="0"/>
              </a:rPr>
              <a:t>ofstream</a:t>
            </a:r>
            <a:r>
              <a:rPr lang="en-US" sz="2400" dirty="0" smtClean="0">
                <a:ln>
                  <a:noFill/>
                </a:ln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400" dirty="0" err="1" smtClean="0">
                <a:ln>
                  <a:noFill/>
                </a:ln>
                <a:solidFill>
                  <a:schemeClr val="tx1"/>
                </a:solidFill>
                <a:latin typeface="Consolas" pitchFamily="49" charset="0"/>
              </a:rPr>
              <a:t>F_out</a:t>
            </a:r>
            <a:r>
              <a:rPr lang="en-US" sz="2400" dirty="0" smtClean="0">
                <a:ln>
                  <a:noFill/>
                </a:ln>
                <a:solidFill>
                  <a:schemeClr val="tx1"/>
                </a:solidFill>
                <a:latin typeface="Consolas" pitchFamily="49" charset="0"/>
              </a:rPr>
              <a:t>; // </a:t>
            </a: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  <a:latin typeface="Consolas" pitchFamily="49" charset="0"/>
              </a:rPr>
              <a:t>Имя объекта потока.</a:t>
            </a:r>
          </a:p>
          <a:p>
            <a:pPr>
              <a:buNone/>
              <a:defRPr/>
            </a:pPr>
            <a:r>
              <a:rPr lang="en-US" sz="2400" dirty="0" err="1" smtClean="0">
                <a:ln>
                  <a:noFill/>
                </a:ln>
                <a:solidFill>
                  <a:schemeClr val="tx1"/>
                </a:solidFill>
                <a:latin typeface="Consolas" pitchFamily="49" charset="0"/>
              </a:rPr>
              <a:t>F_out.open</a:t>
            </a:r>
            <a:r>
              <a:rPr lang="en-US" sz="2400" dirty="0" smtClean="0">
                <a:ln>
                  <a:noFill/>
                </a:ln>
                <a:solidFill>
                  <a:schemeClr val="tx1"/>
                </a:solidFill>
                <a:latin typeface="Consolas" pitchFamily="49" charset="0"/>
              </a:rPr>
              <a:t>("World.txt");// </a:t>
            </a: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  <a:latin typeface="Consolas" pitchFamily="49" charset="0"/>
              </a:rPr>
              <a:t>Открытие файла.  </a:t>
            </a:r>
          </a:p>
          <a:p>
            <a:pPr>
              <a:buNone/>
              <a:defRPr/>
            </a:pP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  <a:latin typeface="Consolas" pitchFamily="49" charset="0"/>
              </a:rPr>
              <a:t>   </a:t>
            </a:r>
            <a:r>
              <a:rPr lang="en-US" sz="2400" dirty="0" err="1" smtClean="0">
                <a:ln>
                  <a:noFill/>
                </a:ln>
                <a:solidFill>
                  <a:schemeClr val="tx1"/>
                </a:solidFill>
                <a:latin typeface="Consolas" pitchFamily="49" charset="0"/>
              </a:rPr>
              <a:t>F_out</a:t>
            </a:r>
            <a:r>
              <a:rPr lang="en-US" sz="2400" dirty="0" smtClean="0">
                <a:ln>
                  <a:noFill/>
                </a:ln>
                <a:solidFill>
                  <a:schemeClr val="tx1"/>
                </a:solidFill>
                <a:latin typeface="Consolas" pitchFamily="49" charset="0"/>
              </a:rPr>
              <a:t> &lt;&lt; "</a:t>
            </a: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  <a:latin typeface="Consolas" pitchFamily="49" charset="0"/>
              </a:rPr>
              <a:t>Привет, мир!" &lt;&lt; </a:t>
            </a:r>
            <a:r>
              <a:rPr lang="en-US" sz="2400" dirty="0" err="1" smtClean="0">
                <a:ln>
                  <a:noFill/>
                </a:ln>
                <a:solidFill>
                  <a:schemeClr val="tx1"/>
                </a:solidFill>
                <a:latin typeface="Consolas" pitchFamily="49" charset="0"/>
              </a:rPr>
              <a:t>endl</a:t>
            </a:r>
            <a:r>
              <a:rPr lang="en-US" sz="2400" dirty="0" smtClean="0">
                <a:ln>
                  <a:noFill/>
                </a:ln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>
              <a:buNone/>
              <a:defRPr/>
            </a:pPr>
            <a:r>
              <a:rPr lang="en-US" sz="2400" dirty="0" err="1" smtClean="0">
                <a:ln>
                  <a:noFill/>
                </a:ln>
                <a:solidFill>
                  <a:schemeClr val="tx1"/>
                </a:solidFill>
                <a:latin typeface="Consolas" pitchFamily="49" charset="0"/>
              </a:rPr>
              <a:t>F_out.close</a:t>
            </a:r>
            <a:r>
              <a:rPr lang="en-US" sz="2400" dirty="0" smtClean="0">
                <a:ln>
                  <a:noFill/>
                </a:ln>
                <a:solidFill>
                  <a:schemeClr val="tx1"/>
                </a:solidFill>
                <a:latin typeface="Consolas" pitchFamily="49" charset="0"/>
              </a:rPr>
              <a:t>();// </a:t>
            </a: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  <a:latin typeface="Consolas" pitchFamily="49" charset="0"/>
              </a:rPr>
              <a:t>Закрытие файла.</a:t>
            </a:r>
          </a:p>
        </p:txBody>
      </p:sp>
      <p:sp>
        <p:nvSpPr>
          <p:cNvPr id="41988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B1ECE28-8D06-4F0A-A463-7F68D0CF9574}" type="slidenum">
              <a:rPr lang="ru-RU" smtClean="0"/>
              <a:pPr/>
              <a:t>18</a:t>
            </a:fld>
            <a:endParaRPr lang="ru-RU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ru-RU" sz="36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itchFamily="18" charset="0"/>
              </a:rPr>
              <a:t>Некоторые замечания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65125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1. Файл данных должен находиться в папке проекта, иначе имя файла указывается с </a:t>
            </a:r>
            <a:r>
              <a:rPr lang="ru-RU" sz="2200" dirty="0" err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path</a:t>
            </a:r>
            <a:r>
              <a:rPr lang="en-US" sz="2400" dirty="0" smtClean="0">
                <a:ln>
                  <a:noFill/>
                </a:ln>
                <a:solidFill>
                  <a:schemeClr val="tx1"/>
                </a:solidFill>
              </a:rPr>
              <a:t>'</a:t>
            </a: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ем:</a:t>
            </a:r>
          </a:p>
          <a:p>
            <a:pPr marL="0" indent="365125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200" b="1" dirty="0" err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F_out.open</a:t>
            </a:r>
            <a:r>
              <a:rPr lang="en-US" sz="2200" b="1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ru-RU" sz="2200" b="1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"</a:t>
            </a:r>
            <a:r>
              <a:rPr lang="en-US" sz="2200" b="1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D</a:t>
            </a:r>
            <a:r>
              <a:rPr lang="ru-RU" sz="2200" b="1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:\\</a:t>
            </a:r>
            <a:r>
              <a:rPr lang="ru-RU" sz="2200" b="1" dirty="0" err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work\\</a:t>
            </a:r>
            <a:r>
              <a:rPr lang="en-US" sz="2200" b="1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F</a:t>
            </a:r>
            <a:r>
              <a:rPr lang="ru-RU" sz="2200" b="1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ru-RU" sz="2200" b="1" dirty="0" err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txt</a:t>
            </a:r>
            <a:r>
              <a:rPr lang="ru-RU" sz="2200" b="1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")</a:t>
            </a:r>
            <a:r>
              <a:rPr lang="en-US" sz="2200" b="1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ru-RU" sz="2200" b="1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ru-RU" sz="2200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	</a:t>
            </a:r>
          </a:p>
          <a:p>
            <a:pPr marL="0" indent="365125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// </a:t>
            </a:r>
            <a:r>
              <a:rPr lang="ru-RU" sz="2200" dirty="0" err="1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Cлэш</a:t>
            </a:r>
            <a:r>
              <a:rPr lang="ru-RU" sz="2200" dirty="0" smtClean="0">
                <a:ln>
                  <a:noFill/>
                </a:ln>
                <a:solidFill>
                  <a:srgbClr val="008000"/>
                </a:solidFill>
                <a:latin typeface="Courier New" pitchFamily="49" charset="0"/>
              </a:rPr>
              <a:t> удваивается.</a:t>
            </a:r>
          </a:p>
          <a:p>
            <a:pPr marL="0" indent="365125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2.</a:t>
            </a:r>
            <a:r>
              <a:rPr lang="ru-RU" sz="2200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Имя физического файла может изменяться, тогда параметром функции может быть переменная-строка, имя физического файла.</a:t>
            </a:r>
          </a:p>
          <a:p>
            <a:pPr marL="0" indent="365125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200" b="1" dirty="0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string </a:t>
            </a:r>
            <a:r>
              <a:rPr lang="en-US" sz="2200" b="1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N</a:t>
            </a:r>
            <a:r>
              <a:rPr lang="ru-RU" sz="2200" b="1" dirty="0" err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ame</a:t>
            </a:r>
            <a:r>
              <a:rPr lang="ru-RU" sz="2200" b="1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 = "</a:t>
            </a:r>
            <a:r>
              <a:rPr lang="en-US" sz="2200" b="1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M</a:t>
            </a:r>
            <a:r>
              <a:rPr lang="ru-RU" sz="2200" b="1" dirty="0" err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y_file.txt</a:t>
            </a:r>
            <a:r>
              <a:rPr lang="ru-RU" sz="2200" b="1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";</a:t>
            </a:r>
          </a:p>
          <a:p>
            <a:pPr marL="0" indent="365125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200" b="1" dirty="0" err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F_out.open</a:t>
            </a:r>
            <a:r>
              <a:rPr lang="ru-RU" sz="2200" b="1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2200" b="1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N</a:t>
            </a:r>
            <a:r>
              <a:rPr lang="ru-RU" sz="2200" b="1" dirty="0" err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ame_of_file</a:t>
            </a:r>
            <a:r>
              <a:rPr lang="ru-RU" sz="2200" b="1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marL="0" indent="365125"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endParaRPr lang="ru-RU" sz="2200" b="1" dirty="0" smtClean="0">
              <a:ln>
                <a:noFill/>
              </a:ln>
              <a:solidFill>
                <a:schemeClr val="tx1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8313" y="1582738"/>
            <a:ext cx="8456612" cy="5038725"/>
          </a:xfrm>
          <a:noFill/>
        </p:spPr>
        <p:txBody>
          <a:bodyPr/>
          <a:lstStyle/>
          <a:p>
            <a:pPr marL="0" indent="365125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В каждом типе приложения есть интерфейс к пользователю: инструменты обмена данными, это ввод и вывод на внешние устройства. </a:t>
            </a:r>
          </a:p>
          <a:p>
            <a:pPr marL="0" indent="365125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В классическом С средств ввода-вывода нет. Этим обеспечивается аппаратная независимость языка. Ввод-вывод реализуется посредством библиотек. </a:t>
            </a:r>
          </a:p>
          <a:p>
            <a:pPr marL="0" indent="365125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Одна из них – стандартная библиотека функций языка С и С++ (стандарт ANSI C) </a:t>
            </a:r>
            <a:r>
              <a:rPr lang="ru-RU" sz="2400" dirty="0" smtClean="0">
                <a:ln>
                  <a:noFill/>
                </a:ln>
                <a:latin typeface="Consolas" pitchFamily="49" charset="0"/>
              </a:rPr>
              <a:t>&lt;</a:t>
            </a:r>
            <a:r>
              <a:rPr lang="ru-RU" sz="2400" dirty="0" err="1" smtClean="0">
                <a:ln>
                  <a:noFill/>
                </a:ln>
                <a:latin typeface="Consolas" pitchFamily="49" charset="0"/>
              </a:rPr>
              <a:t>stdio.h</a:t>
            </a:r>
            <a:r>
              <a:rPr lang="ru-RU" sz="2400" dirty="0" smtClean="0">
                <a:ln>
                  <a:noFill/>
                </a:ln>
                <a:latin typeface="Consolas" pitchFamily="49" charset="0"/>
              </a:rPr>
              <a:t>&gt;.</a:t>
            </a:r>
          </a:p>
          <a:p>
            <a:pPr marL="0" indent="365125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Библиотека содержит средства обмена с устройствами, в том числе, с файлами на диске. </a:t>
            </a:r>
          </a:p>
          <a:p>
            <a:pPr marL="0" indent="365125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endParaRPr lang="ru-RU" sz="2400" dirty="0" smtClean="0">
              <a:ln>
                <a:noFill/>
              </a:ln>
            </a:endParaRPr>
          </a:p>
        </p:txBody>
      </p:sp>
      <p:sp>
        <p:nvSpPr>
          <p:cNvPr id="4101" name="Rectangle 5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ru-RU" sz="3600" dirty="0">
                <a:solidFill>
                  <a:srgbClr val="5720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Инструменты ввода-вывода </a:t>
            </a: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sz="36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itchFamily="18" charset="0"/>
              </a:rPr>
              <a:t>Режимы доступа к файлу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1600200"/>
            <a:ext cx="8286808" cy="5043510"/>
          </a:xfrm>
        </p:spPr>
        <p:txBody>
          <a:bodyPr>
            <a:normAutofit/>
          </a:bodyPr>
          <a:lstStyle/>
          <a:p>
            <a:pPr>
              <a:buFontTx/>
              <a:buNone/>
              <a:defRPr/>
            </a:pPr>
            <a:r>
              <a:rPr lang="ru-RU" sz="2400" dirty="0" err="1" smtClean="0">
                <a:ln>
                  <a:noFill/>
                </a:ln>
                <a:latin typeface="Consolas" pitchFamily="49" charset="0"/>
              </a:rPr>
              <a:t>ios::in</a:t>
            </a:r>
            <a:r>
              <a:rPr lang="ru-RU" sz="2400" b="1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открыть файл для чтения.</a:t>
            </a:r>
          </a:p>
          <a:p>
            <a:pPr>
              <a:buFontTx/>
              <a:buNone/>
              <a:defRPr/>
            </a:pPr>
            <a:r>
              <a:rPr lang="ru-RU" sz="2400" dirty="0" err="1" smtClean="0">
                <a:ln>
                  <a:noFill/>
                </a:ln>
                <a:latin typeface="Consolas" pitchFamily="49" charset="0"/>
              </a:rPr>
              <a:t>ios::out</a:t>
            </a:r>
            <a:r>
              <a:rPr lang="ru-RU" sz="2400" b="1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открыть файл для записи.</a:t>
            </a:r>
          </a:p>
          <a:p>
            <a:pPr>
              <a:buFontTx/>
              <a:buNone/>
              <a:defRPr/>
            </a:pPr>
            <a:r>
              <a:rPr lang="ru-RU" sz="2400" dirty="0" err="1" smtClean="0">
                <a:ln>
                  <a:noFill/>
                </a:ln>
                <a:latin typeface="Consolas" pitchFamily="49" charset="0"/>
              </a:rPr>
              <a:t>ios::app</a:t>
            </a: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	открыть файл для записи в конец файла.</a:t>
            </a:r>
          </a:p>
          <a:p>
            <a:pPr>
              <a:buFontTx/>
              <a:buNone/>
              <a:defRPr/>
            </a:pPr>
            <a:r>
              <a:rPr lang="ru-RU" sz="2400" dirty="0" err="1" smtClean="0">
                <a:ln>
                  <a:noFill/>
                </a:ln>
                <a:latin typeface="Consolas" pitchFamily="49" charset="0"/>
              </a:rPr>
              <a:t>ios::trunc</a:t>
            </a:r>
            <a:r>
              <a:rPr lang="ru-RU" sz="2400" dirty="0" smtClean="0">
                <a:ln>
                  <a:noFill/>
                </a:ln>
                <a:latin typeface="Consolas" pitchFamily="49" charset="0"/>
              </a:rPr>
              <a:t> </a:t>
            </a: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удалить содержимое файла, если он существует.</a:t>
            </a:r>
          </a:p>
          <a:p>
            <a:pPr>
              <a:buNone/>
              <a:defRPr/>
            </a:pPr>
            <a:r>
              <a:rPr lang="ru-RU" sz="2400" dirty="0" err="1" smtClean="0">
                <a:ln>
                  <a:noFill/>
                </a:ln>
                <a:latin typeface="Consolas" pitchFamily="49" charset="0"/>
              </a:rPr>
              <a:t>ios::binary</a:t>
            </a:r>
            <a:r>
              <a:rPr lang="ru-RU" sz="2400" dirty="0" smtClean="0">
                <a:ln>
                  <a:noFill/>
                </a:ln>
                <a:latin typeface="Consolas" pitchFamily="49" charset="0"/>
              </a:rPr>
              <a:t> </a:t>
            </a: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открыть файл как бинарный.</a:t>
            </a:r>
          </a:p>
          <a:p>
            <a:pPr>
              <a:buFontTx/>
              <a:buNone/>
              <a:defRPr/>
            </a:pP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Режимы открытия файлов устанавливаются непосредственно при создании объекта или при вызове метода </a:t>
            </a:r>
            <a:r>
              <a:rPr lang="ru-RU" sz="2400" dirty="0" err="1" smtClean="0">
                <a:ln>
                  <a:noFill/>
                </a:ln>
                <a:latin typeface="Consolas" pitchFamily="49" charset="0"/>
              </a:rPr>
              <a:t>open</a:t>
            </a:r>
            <a:r>
              <a:rPr lang="ru-RU" sz="2400" dirty="0" smtClean="0">
                <a:ln>
                  <a:noFill/>
                </a:ln>
                <a:latin typeface="Consolas" pitchFamily="49" charset="0"/>
              </a:rPr>
              <a:t>().</a:t>
            </a:r>
          </a:p>
          <a:p>
            <a:pPr>
              <a:buFontTx/>
              <a:buNone/>
              <a:defRPr/>
            </a:pPr>
            <a:r>
              <a:rPr lang="ru-RU" sz="2400" dirty="0" err="1" smtClean="0">
                <a:ln>
                  <a:noFill/>
                </a:ln>
                <a:latin typeface="Consolas" pitchFamily="49" charset="0"/>
              </a:rPr>
              <a:t>ofstream fout ("file.txt", ios::app);</a:t>
            </a:r>
          </a:p>
          <a:p>
            <a:pPr>
              <a:buFontTx/>
              <a:buNone/>
              <a:defRPr/>
            </a:pPr>
            <a:r>
              <a:rPr lang="ru-RU" sz="2400" dirty="0" err="1" smtClean="0">
                <a:ln>
                  <a:noFill/>
                </a:ln>
                <a:latin typeface="Consolas" pitchFamily="49" charset="0"/>
              </a:rPr>
              <a:t>fout.open("file.txt", ios::app);</a:t>
            </a:r>
          </a:p>
          <a:p>
            <a:pPr>
              <a:buFontTx/>
              <a:buNone/>
              <a:defRPr/>
            </a:pPr>
            <a:endParaRPr lang="ru-RU" sz="2400" dirty="0" smtClean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43012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26809DE-8D99-4ACF-8330-32901F961D3D}" type="slidenum">
              <a:rPr lang="ru-RU" smtClean="0"/>
              <a:pPr/>
              <a:t>20</a:t>
            </a:fld>
            <a:endParaRPr lang="ru-RU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sz="36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itchFamily="18" charset="0"/>
              </a:rPr>
              <a:t>Методы </a:t>
            </a:r>
            <a:r>
              <a:rPr lang="en-US" sz="3600" b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itchFamily="18" charset="0"/>
              </a:rPr>
              <a:t>getline</a:t>
            </a:r>
            <a:r>
              <a:rPr lang="en-US" sz="36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itchFamily="18" charset="0"/>
              </a:rPr>
              <a:t>() </a:t>
            </a:r>
            <a:r>
              <a:rPr lang="ru-RU" sz="36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itchFamily="18" charset="0"/>
              </a:rPr>
              <a:t>и </a:t>
            </a:r>
            <a:r>
              <a:rPr lang="en-US" sz="36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itchFamily="18" charset="0"/>
              </a:rPr>
              <a:t>get()</a:t>
            </a:r>
            <a:endParaRPr lang="ru-RU" sz="36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Times New Roman" pitchFamily="18" charset="0"/>
            </a:endParaRPr>
          </a:p>
        </p:txBody>
      </p:sp>
      <p:sp>
        <p:nvSpPr>
          <p:cNvPr id="44035" name="Содержимое 2"/>
          <p:cNvSpPr>
            <a:spLocks noGrp="1"/>
          </p:cNvSpPr>
          <p:nvPr>
            <p:ph idx="1"/>
          </p:nvPr>
        </p:nvSpPr>
        <p:spPr bwMode="auto">
          <a:xfrm>
            <a:off x="571472" y="1500174"/>
            <a:ext cx="8358246" cy="514353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2400" dirty="0" err="1" smtClean="0">
                <a:ln>
                  <a:noFill/>
                </a:ln>
                <a:latin typeface="Consolas" pitchFamily="49" charset="0"/>
              </a:rPr>
              <a:t>getline</a:t>
            </a:r>
            <a:r>
              <a:rPr lang="ru-RU" sz="2400" dirty="0" smtClean="0">
                <a:ln>
                  <a:noFill/>
                </a:ln>
                <a:latin typeface="Consolas" pitchFamily="49" charset="0"/>
              </a:rPr>
              <a:t>() </a:t>
            </a: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- чтение строки, параметры: (откуда, </a:t>
            </a:r>
            <a:r>
              <a:rPr lang="ru-RU" sz="2400" dirty="0" err="1" smtClean="0">
                <a:ln>
                  <a:noFill/>
                </a:ln>
                <a:solidFill>
                  <a:schemeClr val="tx1"/>
                </a:solidFill>
              </a:rPr>
              <a:t>во_что</a:t>
            </a: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)</a:t>
            </a:r>
          </a:p>
          <a:p>
            <a:pPr fontAlgn="t">
              <a:buNone/>
            </a:pPr>
            <a:r>
              <a:rPr lang="ru-RU" sz="2400" dirty="0" err="1" smtClean="0">
                <a:ln>
                  <a:noFill/>
                </a:ln>
                <a:latin typeface="Consolas" pitchFamily="49" charset="0"/>
              </a:rPr>
              <a:t>string</a:t>
            </a:r>
            <a:r>
              <a:rPr lang="ru-RU" sz="2400" dirty="0" smtClean="0">
                <a:ln>
                  <a:noFill/>
                </a:ln>
                <a:latin typeface="Consolas" pitchFamily="49" charset="0"/>
              </a:rPr>
              <a:t> </a:t>
            </a:r>
            <a:r>
              <a:rPr lang="ru-RU" sz="2400" dirty="0" err="1" smtClean="0">
                <a:ln>
                  <a:noFill/>
                </a:ln>
                <a:latin typeface="Consolas" pitchFamily="49" charset="0"/>
              </a:rPr>
              <a:t>s</a:t>
            </a:r>
            <a:r>
              <a:rPr lang="ru-RU" sz="2400" dirty="0" smtClean="0">
                <a:ln>
                  <a:noFill/>
                </a:ln>
                <a:latin typeface="Consolas" pitchFamily="49" charset="0"/>
              </a:rPr>
              <a:t>; </a:t>
            </a:r>
          </a:p>
          <a:p>
            <a:pPr fontAlgn="t">
              <a:buNone/>
            </a:pPr>
            <a:r>
              <a:rPr lang="ru-RU" sz="2400" dirty="0" err="1" smtClean="0">
                <a:ln>
                  <a:noFill/>
                </a:ln>
                <a:latin typeface="Consolas" pitchFamily="49" charset="0"/>
              </a:rPr>
              <a:t>getline</a:t>
            </a:r>
            <a:r>
              <a:rPr lang="ru-RU" sz="2400" dirty="0" smtClean="0">
                <a:ln>
                  <a:noFill/>
                </a:ln>
                <a:latin typeface="Consolas" pitchFamily="49" charset="0"/>
              </a:rPr>
              <a:t>(</a:t>
            </a:r>
            <a:r>
              <a:rPr lang="ru-RU" sz="2400" dirty="0" err="1" smtClean="0">
                <a:ln>
                  <a:noFill/>
                </a:ln>
                <a:latin typeface="Consolas" pitchFamily="49" charset="0"/>
              </a:rPr>
              <a:t>file,s</a:t>
            </a:r>
            <a:r>
              <a:rPr lang="ru-RU" sz="2400" dirty="0" smtClean="0">
                <a:ln>
                  <a:noFill/>
                </a:ln>
                <a:latin typeface="Consolas" pitchFamily="49" charset="0"/>
              </a:rPr>
              <a:t>);  </a:t>
            </a:r>
            <a:r>
              <a:rPr lang="en-US" sz="2400" dirty="0" smtClean="0">
                <a:ln>
                  <a:noFill/>
                </a:ln>
                <a:latin typeface="Consolas" pitchFamily="49" charset="0"/>
              </a:rPr>
              <a:t>    //</a:t>
            </a:r>
            <a:r>
              <a:rPr lang="ru-RU" sz="2400" dirty="0" smtClean="0">
                <a:ln>
                  <a:noFill/>
                </a:ln>
                <a:latin typeface="Consolas" pitchFamily="49" charset="0"/>
              </a:rPr>
              <a:t> Из файла в строку </a:t>
            </a:r>
            <a:r>
              <a:rPr lang="en-US" sz="2400" dirty="0" smtClean="0">
                <a:ln>
                  <a:noFill/>
                </a:ln>
                <a:latin typeface="Consolas" pitchFamily="49" charset="0"/>
              </a:rPr>
              <a:t>S</a:t>
            </a:r>
            <a:endParaRPr lang="ru-RU" sz="2400" dirty="0" smtClean="0">
              <a:ln>
                <a:noFill/>
              </a:ln>
              <a:latin typeface="Consolas" pitchFamily="49" charset="0"/>
            </a:endParaRPr>
          </a:p>
          <a:p>
            <a:pPr fontAlgn="t">
              <a:buNone/>
            </a:pPr>
            <a:endParaRPr lang="ru-RU" sz="2400" dirty="0" smtClean="0">
              <a:ln>
                <a:noFill/>
              </a:ln>
              <a:latin typeface="Consolas" pitchFamily="49" charset="0"/>
            </a:endParaRPr>
          </a:p>
          <a:p>
            <a:pPr fontAlgn="t">
              <a:buNone/>
            </a:pP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Полезная мысль обсуждения - не нужно путать </a:t>
            </a:r>
            <a:r>
              <a:rPr lang="ru-RU" sz="2400" dirty="0" smtClean="0">
                <a:ln>
                  <a:noFill/>
                </a:ln>
                <a:latin typeface="Consolas" pitchFamily="49" charset="0"/>
                <a:hlinkClick r:id="rId2"/>
              </a:rPr>
              <a:t>std::istream::getline</a:t>
            </a: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 (которому нужен </a:t>
            </a:r>
          </a:p>
          <a:p>
            <a:pPr fontAlgn="t">
              <a:buNone/>
            </a:pPr>
            <a:r>
              <a:rPr lang="ru-RU" sz="2400" dirty="0" err="1" smtClean="0">
                <a:ln>
                  <a:noFill/>
                </a:ln>
                <a:latin typeface="Consolas" pitchFamily="49" charset="0"/>
              </a:rPr>
              <a:t>char</a:t>
            </a: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 * с известным размером буфера</a:t>
            </a: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) с</a:t>
            </a:r>
          </a:p>
          <a:p>
            <a:pPr fontAlgn="t">
              <a:buNone/>
            </a:pP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 </a:t>
            </a: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  <a:latin typeface="Consolas" pitchFamily="49" charset="0"/>
                <a:hlinkClick r:id="rId3"/>
              </a:rPr>
              <a:t>std::getline</a:t>
            </a: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 (ему достаточно </a:t>
            </a:r>
            <a:r>
              <a:rPr lang="ru-RU" sz="2400" dirty="0" err="1" smtClean="0">
                <a:ln>
                  <a:noFill/>
                </a:ln>
                <a:latin typeface="Consolas" pitchFamily="49" charset="0"/>
              </a:rPr>
              <a:t>string</a:t>
            </a: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, а размер буфера явно не задаётся).</a:t>
            </a:r>
          </a:p>
          <a:p>
            <a:pPr fontAlgn="t">
              <a:buNone/>
            </a:pPr>
            <a:endParaRPr lang="ru-RU" sz="2400" dirty="0" smtClean="0">
              <a:ln>
                <a:noFill/>
              </a:ln>
              <a:latin typeface="Consolas" pitchFamily="49" charset="0"/>
            </a:endParaRPr>
          </a:p>
        </p:txBody>
      </p:sp>
      <p:sp>
        <p:nvSpPr>
          <p:cNvPr id="44036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ECA3FDC-B5AC-48C4-97B4-B80D1772C68D}" type="slidenum">
              <a:rPr lang="ru-RU" smtClean="0"/>
              <a:pPr/>
              <a:t>21</a:t>
            </a:fld>
            <a:endParaRPr lang="ru-RU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z="3600" b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Методы </a:t>
            </a:r>
            <a:r>
              <a:rPr lang="en-US" sz="3600" b="0" dirty="0" err="1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getline</a:t>
            </a:r>
            <a:r>
              <a:rPr lang="en-US" sz="3600" b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() </a:t>
            </a:r>
            <a:r>
              <a:rPr lang="ru-RU" sz="3600" b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и </a:t>
            </a:r>
            <a:r>
              <a:rPr lang="en-US" sz="3600" b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get()</a:t>
            </a:r>
            <a:endParaRPr lang="ru-RU" sz="3600" b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4035" name="Содержимое 2"/>
          <p:cNvSpPr>
            <a:spLocks noGrp="1"/>
          </p:cNvSpPr>
          <p:nvPr>
            <p:ph idx="1"/>
          </p:nvPr>
        </p:nvSpPr>
        <p:spPr bwMode="auto">
          <a:xfrm>
            <a:off x="571472" y="1500174"/>
            <a:ext cx="8358246" cy="514353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Чтение в массив </a:t>
            </a:r>
            <a:r>
              <a:rPr lang="ru-RU" sz="2400" dirty="0" err="1" smtClean="0">
                <a:ln>
                  <a:noFill/>
                </a:ln>
                <a:latin typeface="Consolas" pitchFamily="49" charset="0"/>
              </a:rPr>
              <a:t>char</a:t>
            </a:r>
            <a:r>
              <a:rPr lang="ru-RU" sz="2400" dirty="0" smtClean="0">
                <a:ln>
                  <a:noFill/>
                </a:ln>
                <a:latin typeface="Consolas" pitchFamily="49" charset="0"/>
              </a:rPr>
              <a:t>[]: </a:t>
            </a:r>
            <a:r>
              <a:rPr lang="ru-RU" sz="2400" dirty="0" err="1" smtClean="0">
                <a:ln>
                  <a:noFill/>
                </a:ln>
                <a:latin typeface="Consolas" pitchFamily="49" charset="0"/>
              </a:rPr>
              <a:t>get</a:t>
            </a:r>
            <a:r>
              <a:rPr lang="ru-RU" sz="2400" dirty="0" smtClean="0">
                <a:ln>
                  <a:noFill/>
                </a:ln>
                <a:latin typeface="Consolas" pitchFamily="49" charset="0"/>
              </a:rPr>
              <a:t>()</a:t>
            </a:r>
            <a:r>
              <a:rPr lang="ru-RU" sz="2400" dirty="0" smtClean="0">
                <a:solidFill>
                  <a:schemeClr val="tx1"/>
                </a:solidFill>
              </a:rPr>
              <a:t> </a:t>
            </a: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либо</a:t>
            </a:r>
            <a:r>
              <a:rPr lang="ru-RU" sz="2400" dirty="0" smtClean="0">
                <a:solidFill>
                  <a:schemeClr val="tx1"/>
                </a:solidFill>
              </a:rPr>
              <a:t> </a:t>
            </a:r>
            <a:r>
              <a:rPr lang="ru-RU" sz="2400" dirty="0" err="1" smtClean="0">
                <a:ln>
                  <a:noFill/>
                </a:ln>
                <a:latin typeface="Consolas" pitchFamily="49" charset="0"/>
              </a:rPr>
              <a:t>getline</a:t>
            </a:r>
            <a:r>
              <a:rPr lang="ru-RU" sz="2400" dirty="0" smtClean="0">
                <a:ln>
                  <a:noFill/>
                </a:ln>
                <a:latin typeface="Consolas" pitchFamily="49" charset="0"/>
              </a:rPr>
              <a:t>()</a:t>
            </a:r>
            <a:r>
              <a:rPr lang="ru-RU" sz="2400" dirty="0" smtClean="0">
                <a:solidFill>
                  <a:schemeClr val="tx1"/>
                </a:solidFill>
              </a:rPr>
              <a:t> </a:t>
            </a: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:</a:t>
            </a:r>
          </a:p>
          <a:p>
            <a:pPr fontAlgn="t">
              <a:buNone/>
            </a:pPr>
            <a:r>
              <a:rPr lang="ru-RU" sz="2400" dirty="0" err="1" smtClean="0">
                <a:ln>
                  <a:noFill/>
                </a:ln>
                <a:latin typeface="Consolas" pitchFamily="49" charset="0"/>
              </a:rPr>
              <a:t>int</a:t>
            </a:r>
            <a:r>
              <a:rPr lang="ru-RU" sz="2400" dirty="0" smtClean="0">
                <a:ln>
                  <a:noFill/>
                </a:ln>
                <a:latin typeface="Consolas" pitchFamily="49" charset="0"/>
              </a:rPr>
              <a:t> </a:t>
            </a:r>
            <a:r>
              <a:rPr lang="ru-RU" sz="2400" dirty="0" err="1" smtClean="0">
                <a:ln>
                  <a:noFill/>
                </a:ln>
                <a:latin typeface="Consolas" pitchFamily="49" charset="0"/>
              </a:rPr>
              <a:t>n</a:t>
            </a:r>
            <a:r>
              <a:rPr lang="ru-RU" sz="2400" dirty="0" smtClean="0">
                <a:ln>
                  <a:noFill/>
                </a:ln>
                <a:latin typeface="Consolas" pitchFamily="49" charset="0"/>
              </a:rPr>
              <a:t> = 10;</a:t>
            </a:r>
          </a:p>
          <a:p>
            <a:pPr fontAlgn="t">
              <a:buNone/>
            </a:pPr>
            <a:r>
              <a:rPr lang="ru-RU" sz="2400" dirty="0" err="1" smtClean="0">
                <a:ln>
                  <a:noFill/>
                </a:ln>
                <a:latin typeface="Consolas" pitchFamily="49" charset="0"/>
              </a:rPr>
              <a:t>char</a:t>
            </a:r>
            <a:r>
              <a:rPr lang="ru-RU" sz="2400" dirty="0" smtClean="0">
                <a:ln>
                  <a:noFill/>
                </a:ln>
                <a:latin typeface="Consolas" pitchFamily="49" charset="0"/>
              </a:rPr>
              <a:t> * </a:t>
            </a:r>
            <a:r>
              <a:rPr lang="ru-RU" sz="2400" dirty="0" err="1" smtClean="0">
                <a:ln>
                  <a:noFill/>
                </a:ln>
                <a:latin typeface="Consolas" pitchFamily="49" charset="0"/>
              </a:rPr>
              <a:t>buffer</a:t>
            </a:r>
            <a:r>
              <a:rPr lang="ru-RU" sz="2400" dirty="0" smtClean="0">
                <a:ln>
                  <a:noFill/>
                </a:ln>
                <a:latin typeface="Consolas" pitchFamily="49" charset="0"/>
              </a:rPr>
              <a:t> = </a:t>
            </a:r>
            <a:r>
              <a:rPr lang="ru-RU" sz="2400" dirty="0" err="1" smtClean="0">
                <a:ln>
                  <a:noFill/>
                </a:ln>
                <a:latin typeface="Consolas" pitchFamily="49" charset="0"/>
              </a:rPr>
              <a:t>new</a:t>
            </a:r>
            <a:r>
              <a:rPr lang="ru-RU" sz="2400" dirty="0" smtClean="0">
                <a:ln>
                  <a:noFill/>
                </a:ln>
                <a:latin typeface="Consolas" pitchFamily="49" charset="0"/>
              </a:rPr>
              <a:t> </a:t>
            </a:r>
            <a:r>
              <a:rPr lang="ru-RU" sz="2400" dirty="0" err="1" smtClean="0">
                <a:ln>
                  <a:noFill/>
                </a:ln>
                <a:latin typeface="Consolas" pitchFamily="49" charset="0"/>
              </a:rPr>
              <a:t>char</a:t>
            </a:r>
            <a:r>
              <a:rPr lang="ru-RU" sz="2400" dirty="0" smtClean="0">
                <a:ln>
                  <a:noFill/>
                </a:ln>
                <a:latin typeface="Consolas" pitchFamily="49" charset="0"/>
              </a:rPr>
              <a:t>[n+1];  //</a:t>
            </a:r>
            <a:r>
              <a:rPr lang="en-US" sz="2400" dirty="0" smtClean="0">
                <a:ln>
                  <a:noFill/>
                </a:ln>
                <a:latin typeface="Consolas" pitchFamily="49" charset="0"/>
              </a:rPr>
              <a:t> </a:t>
            </a:r>
            <a:r>
              <a:rPr lang="ru-RU" sz="2400" dirty="0" smtClean="0">
                <a:ln>
                  <a:noFill/>
                </a:ln>
                <a:latin typeface="Consolas" pitchFamily="49" charset="0"/>
              </a:rPr>
              <a:t>Буфер</a:t>
            </a:r>
          </a:p>
          <a:p>
            <a:pPr fontAlgn="t">
              <a:buNone/>
            </a:pPr>
            <a:r>
              <a:rPr lang="ru-RU" sz="2400" dirty="0" err="1" smtClean="0">
                <a:ln>
                  <a:noFill/>
                </a:ln>
                <a:latin typeface="Consolas" pitchFamily="49" charset="0"/>
              </a:rPr>
              <a:t>buffer</a:t>
            </a:r>
            <a:r>
              <a:rPr lang="ru-RU" sz="2400" dirty="0" smtClean="0">
                <a:ln>
                  <a:noFill/>
                </a:ln>
                <a:latin typeface="Consolas" pitchFamily="49" charset="0"/>
              </a:rPr>
              <a:t>[</a:t>
            </a:r>
            <a:r>
              <a:rPr lang="ru-RU" sz="2400" dirty="0" err="1" smtClean="0">
                <a:ln>
                  <a:noFill/>
                </a:ln>
                <a:latin typeface="Consolas" pitchFamily="49" charset="0"/>
              </a:rPr>
              <a:t>n</a:t>
            </a:r>
            <a:r>
              <a:rPr lang="ru-RU" sz="2400" dirty="0" smtClean="0">
                <a:ln>
                  <a:noFill/>
                </a:ln>
                <a:latin typeface="Consolas" pitchFamily="49" charset="0"/>
              </a:rPr>
              <a:t>]=0;</a:t>
            </a:r>
          </a:p>
          <a:p>
            <a:pPr fontAlgn="t">
              <a:buNone/>
            </a:pPr>
            <a:r>
              <a:rPr lang="ru-RU" sz="2400" dirty="0" err="1" smtClean="0">
                <a:ln>
                  <a:noFill/>
                </a:ln>
                <a:latin typeface="Consolas" pitchFamily="49" charset="0"/>
              </a:rPr>
              <a:t>file.get</a:t>
            </a:r>
            <a:r>
              <a:rPr lang="ru-RU" sz="2400" dirty="0" smtClean="0">
                <a:ln>
                  <a:noFill/>
                </a:ln>
                <a:latin typeface="Consolas" pitchFamily="49" charset="0"/>
              </a:rPr>
              <a:t>(</a:t>
            </a:r>
            <a:r>
              <a:rPr lang="ru-RU" sz="2400" dirty="0" err="1" smtClean="0">
                <a:ln>
                  <a:noFill/>
                </a:ln>
                <a:latin typeface="Consolas" pitchFamily="49" charset="0"/>
              </a:rPr>
              <a:t>buffer,n</a:t>
            </a:r>
            <a:r>
              <a:rPr lang="ru-RU" sz="2400" dirty="0" smtClean="0">
                <a:ln>
                  <a:noFill/>
                </a:ln>
                <a:latin typeface="Consolas" pitchFamily="49" charset="0"/>
              </a:rPr>
              <a:t>);         // Читать </a:t>
            </a:r>
            <a:r>
              <a:rPr lang="ru-RU" sz="2400" dirty="0" err="1" smtClean="0">
                <a:ln>
                  <a:noFill/>
                </a:ln>
                <a:latin typeface="Consolas" pitchFamily="49" charset="0"/>
              </a:rPr>
              <a:t>n</a:t>
            </a:r>
            <a:r>
              <a:rPr lang="ru-RU" sz="2400" dirty="0" smtClean="0">
                <a:ln>
                  <a:noFill/>
                </a:ln>
                <a:latin typeface="Consolas" pitchFamily="49" charset="0"/>
              </a:rPr>
              <a:t> символов</a:t>
            </a:r>
          </a:p>
          <a:p>
            <a:pPr fontAlgn="t">
              <a:buNone/>
            </a:pPr>
            <a:r>
              <a:rPr lang="ru-RU" sz="2400" dirty="0" err="1" smtClean="0">
                <a:ln>
                  <a:noFill/>
                </a:ln>
                <a:latin typeface="Consolas" pitchFamily="49" charset="0"/>
              </a:rPr>
              <a:t>file.getline</a:t>
            </a:r>
            <a:r>
              <a:rPr lang="ru-RU" sz="2400" dirty="0" smtClean="0">
                <a:ln>
                  <a:noFill/>
                </a:ln>
                <a:latin typeface="Consolas" pitchFamily="49" charset="0"/>
              </a:rPr>
              <a:t>(</a:t>
            </a:r>
            <a:r>
              <a:rPr lang="ru-RU" sz="2400" dirty="0" err="1" smtClean="0">
                <a:ln>
                  <a:noFill/>
                </a:ln>
                <a:latin typeface="Consolas" pitchFamily="49" charset="0"/>
              </a:rPr>
              <a:t>buffer,n</a:t>
            </a:r>
            <a:r>
              <a:rPr lang="ru-RU" sz="2400" dirty="0" smtClean="0">
                <a:ln>
                  <a:noFill/>
                </a:ln>
                <a:latin typeface="Consolas" pitchFamily="49" charset="0"/>
              </a:rPr>
              <a:t>,' '); // Читать до пробела</a:t>
            </a:r>
          </a:p>
          <a:p>
            <a:pPr fontAlgn="t">
              <a:buNone/>
            </a:pPr>
            <a:r>
              <a:rPr lang="en-US" sz="2400" dirty="0" smtClean="0">
                <a:ln>
                  <a:noFill/>
                </a:ln>
                <a:latin typeface="Consolas" pitchFamily="49" charset="0"/>
              </a:rPr>
              <a:t>// </a:t>
            </a:r>
            <a:r>
              <a:rPr lang="ru-RU" sz="2400" dirty="0" smtClean="0">
                <a:ln>
                  <a:noFill/>
                </a:ln>
                <a:latin typeface="Consolas" pitchFamily="49" charset="0"/>
              </a:rPr>
              <a:t>Что-то делать с </a:t>
            </a:r>
            <a:r>
              <a:rPr lang="ru-RU" sz="2400" dirty="0" err="1" smtClean="0">
                <a:ln>
                  <a:noFill/>
                </a:ln>
                <a:latin typeface="Consolas" pitchFamily="49" charset="0"/>
              </a:rPr>
              <a:t>buffer</a:t>
            </a:r>
            <a:r>
              <a:rPr lang="ru-RU" sz="2400" dirty="0" smtClean="0">
                <a:ln>
                  <a:noFill/>
                </a:ln>
                <a:latin typeface="Consolas" pitchFamily="49" charset="0"/>
              </a:rPr>
              <a:t>;     </a:t>
            </a:r>
          </a:p>
          <a:p>
            <a:pPr fontAlgn="t">
              <a:buNone/>
            </a:pPr>
            <a:r>
              <a:rPr lang="ru-RU" sz="2400" dirty="0" err="1" smtClean="0">
                <a:ln>
                  <a:noFill/>
                </a:ln>
                <a:latin typeface="Consolas" pitchFamily="49" charset="0"/>
              </a:rPr>
              <a:t>delete</a:t>
            </a:r>
            <a:r>
              <a:rPr lang="ru-RU" sz="2400" dirty="0" smtClean="0">
                <a:ln>
                  <a:noFill/>
                </a:ln>
                <a:latin typeface="Consolas" pitchFamily="49" charset="0"/>
              </a:rPr>
              <a:t> [] </a:t>
            </a:r>
            <a:r>
              <a:rPr lang="ru-RU" sz="2400" dirty="0" err="1" smtClean="0">
                <a:ln>
                  <a:noFill/>
                </a:ln>
                <a:latin typeface="Consolas" pitchFamily="49" charset="0"/>
              </a:rPr>
              <a:t>buffer</a:t>
            </a:r>
            <a:r>
              <a:rPr lang="ru-RU" sz="2400" dirty="0" smtClean="0">
                <a:ln>
                  <a:noFill/>
                </a:ln>
                <a:latin typeface="Consolas" pitchFamily="49" charset="0"/>
              </a:rPr>
              <a:t>;           //Освободить буфер</a:t>
            </a:r>
          </a:p>
          <a:p>
            <a:pPr algn="ctr">
              <a:buNone/>
            </a:pP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Параметры: количество считываемых символов (</a:t>
            </a:r>
            <a:r>
              <a:rPr lang="ru-RU" sz="2400" dirty="0" err="1" smtClean="0">
                <a:ln>
                  <a:noFill/>
                </a:ln>
                <a:solidFill>
                  <a:schemeClr val="tx1"/>
                </a:solidFill>
              </a:rPr>
              <a:t>n</a:t>
            </a: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) или</a:t>
            </a:r>
          </a:p>
          <a:p>
            <a:pPr algn="ctr">
              <a:buNone/>
            </a:pP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символ-разделитель, до которого будет считывание (пробел). </a:t>
            </a:r>
          </a:p>
        </p:txBody>
      </p:sp>
      <p:sp>
        <p:nvSpPr>
          <p:cNvPr id="44036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ECA3FDC-B5AC-48C4-97B4-B80D1772C68D}" type="slidenum">
              <a:rPr lang="ru-RU" smtClean="0"/>
              <a:pPr/>
              <a:t>22</a:t>
            </a:fld>
            <a:endParaRPr lang="ru-RU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sz="36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itchFamily="18" charset="0"/>
              </a:rPr>
              <a:t>Признак конца файла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Функция </a:t>
            </a:r>
            <a:r>
              <a:rPr lang="ru-RU" sz="2400" b="1" dirty="0" err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еоf</a:t>
            </a:r>
            <a:r>
              <a:rPr lang="ru-RU" sz="2400" b="1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потокового объекта используется, чтобы определить конец файла .</a:t>
            </a:r>
          </a:p>
          <a:p>
            <a:pPr>
              <a:buNone/>
            </a:pP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 Возвращает значение 0, если конец файла еще не встретился, и 1, если уперлись в конец. </a:t>
            </a:r>
          </a:p>
          <a:p>
            <a:pPr>
              <a:buNone/>
            </a:pP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Программа может читать содержимое файла, пока не найдет конец файла, и используя цикл </a:t>
            </a:r>
            <a:r>
              <a:rPr lang="ru-RU" sz="2400" b="1" dirty="0" err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while</a:t>
            </a:r>
            <a:r>
              <a:rPr lang="ru-RU" sz="2400" b="1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:</a:t>
            </a:r>
          </a:p>
          <a:p>
            <a:pPr>
              <a:buNone/>
            </a:pPr>
            <a:r>
              <a:rPr lang="ru-RU" sz="2400" b="1" dirty="0" err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while</a:t>
            </a:r>
            <a:r>
              <a:rPr lang="ru-RU" sz="2400" b="1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 (! </a:t>
            </a:r>
            <a:r>
              <a:rPr lang="ru-RU" sz="2400" b="1" dirty="0" err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input_file.eof</a:t>
            </a:r>
            <a:r>
              <a:rPr lang="ru-RU" sz="2400" b="1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()) </a:t>
            </a:r>
          </a:p>
          <a:p>
            <a:pPr>
              <a:buNone/>
            </a:pPr>
            <a:r>
              <a:rPr lang="ru-RU" sz="2400" b="1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{ // Операторы </a:t>
            </a:r>
          </a:p>
          <a:p>
            <a:pPr>
              <a:buNone/>
            </a:pPr>
            <a:r>
              <a:rPr lang="ru-RU" sz="2400" b="1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>
              <a:buNone/>
            </a:pP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Таким образом можно прочитывать из файла массив, с определением длины.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059B41-4C63-46D4-81A2-CCC9292E4892}" type="slidenum">
              <a:rPr lang="ru-RU" smtClean="0"/>
              <a:pPr>
                <a:defRPr/>
              </a:pPr>
              <a:t>23</a:t>
            </a:fld>
            <a:endParaRPr lang="ru-RU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438275"/>
            <a:ext cx="8456613" cy="5181600"/>
          </a:xfrm>
          <a:noFill/>
        </p:spPr>
        <p:txBody>
          <a:bodyPr/>
          <a:lstStyle/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					</a:t>
            </a:r>
          </a:p>
        </p:txBody>
      </p:sp>
      <p:sp>
        <p:nvSpPr>
          <p:cNvPr id="15365" name="Rectangle 5"/>
          <p:cNvSpPr>
            <a:spLocks/>
          </p:cNvSpPr>
          <p:nvPr/>
        </p:nvSpPr>
        <p:spPr bwMode="auto">
          <a:xfrm>
            <a:off x="107950" y="274638"/>
            <a:ext cx="8928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ru-RU" sz="3600" dirty="0" smtClean="0">
                <a:solidFill>
                  <a:srgbClr val="5720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Прикладная задача</a:t>
            </a:r>
            <a:endParaRPr lang="en-US" sz="3600" dirty="0">
              <a:solidFill>
                <a:srgbClr val="57201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3"/>
          <a:srcRect l="3322" r="13696" b="10508"/>
          <a:stretch>
            <a:fillRect/>
          </a:stretch>
        </p:blipFill>
        <p:spPr bwMode="auto">
          <a:xfrm>
            <a:off x="571472" y="1428736"/>
            <a:ext cx="8001056" cy="1500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642910" y="2928934"/>
            <a:ext cx="807249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Ежедневная работа:</a:t>
            </a:r>
          </a:p>
          <a:p>
            <a:pPr lvl="1">
              <a:buFont typeface="Arial" pitchFamily="34" charset="0"/>
              <a:buChar char="•"/>
            </a:pPr>
            <a:r>
              <a:rPr lang="ru-RU" sz="2400" dirty="0" smtClean="0"/>
              <a:t>открыть;</a:t>
            </a:r>
          </a:p>
          <a:p>
            <a:pPr lvl="1">
              <a:buFont typeface="Arial" pitchFamily="34" charset="0"/>
              <a:buChar char="•"/>
            </a:pPr>
            <a:r>
              <a:rPr lang="ru-RU" sz="2400" dirty="0" smtClean="0"/>
              <a:t>добавить строку;</a:t>
            </a:r>
          </a:p>
          <a:p>
            <a:pPr lvl="1">
              <a:buFont typeface="Arial" pitchFamily="34" charset="0"/>
              <a:buChar char="•"/>
            </a:pPr>
            <a:r>
              <a:rPr lang="ru-RU" sz="2400" dirty="0" smtClean="0"/>
              <a:t>сохранить.</a:t>
            </a:r>
          </a:p>
          <a:p>
            <a:r>
              <a:rPr lang="ru-RU" sz="2400" dirty="0" smtClean="0"/>
              <a:t>Подведение итогов:</a:t>
            </a:r>
          </a:p>
          <a:p>
            <a:pPr lvl="1">
              <a:buFont typeface="Arial" pitchFamily="34" charset="0"/>
              <a:buChar char="•"/>
            </a:pPr>
            <a:r>
              <a:rPr lang="ru-RU" sz="2400" dirty="0" smtClean="0"/>
              <a:t>в конце месяца;</a:t>
            </a:r>
          </a:p>
          <a:p>
            <a:pPr lvl="1">
              <a:buFont typeface="Arial" pitchFamily="34" charset="0"/>
              <a:buChar char="•"/>
            </a:pPr>
            <a:r>
              <a:rPr lang="ru-RU" sz="2400" dirty="0" smtClean="0"/>
              <a:t>в конце года.</a:t>
            </a:r>
          </a:p>
          <a:p>
            <a:r>
              <a:rPr lang="ru-RU" sz="2400" dirty="0" smtClean="0"/>
              <a:t>Алгоритмы:</a:t>
            </a:r>
          </a:p>
          <a:p>
            <a:pPr lvl="1">
              <a:buFont typeface="Arial" pitchFamily="34" charset="0"/>
              <a:buChar char="•"/>
            </a:pPr>
            <a:r>
              <a:rPr lang="ru-RU" sz="2400" dirty="0" smtClean="0"/>
              <a:t>суммирование;</a:t>
            </a:r>
          </a:p>
          <a:p>
            <a:endParaRPr lang="ru-R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>
            <a:normAutofit/>
          </a:bodyPr>
          <a:lstStyle/>
          <a:p>
            <a:pPr marL="0" indent="357188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4841875" algn="l"/>
              </a:tabLst>
            </a:pPr>
            <a:r>
              <a:rPr lang="en-US" sz="2400" dirty="0" smtClean="0">
                <a:ln>
                  <a:noFill/>
                </a:ln>
                <a:solidFill>
                  <a:schemeClr val="tx1"/>
                </a:solidFill>
              </a:rPr>
              <a:t>1</a:t>
            </a: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. Параллельные массивы.</a:t>
            </a:r>
          </a:p>
        </p:txBody>
      </p:sp>
      <p:sp>
        <p:nvSpPr>
          <p:cNvPr id="12293" name="Rectangle 5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lnSpc>
                <a:spcPct val="80000"/>
              </a:lnSpc>
              <a:defRPr/>
            </a:pPr>
            <a:r>
              <a:rPr lang="ru-RU" sz="3600" dirty="0" smtClean="0">
                <a:solidFill>
                  <a:srgbClr val="5720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Проектирование структур данных</a:t>
            </a:r>
            <a:endParaRPr lang="en-US" sz="3600" dirty="0">
              <a:solidFill>
                <a:srgbClr val="57201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/>
          </p:cNvSpPr>
          <p:nvPr>
            <p:ph type="body" sz="half" idx="4294967295"/>
          </p:nvPr>
        </p:nvSpPr>
        <p:spPr bwMode="auto">
          <a:xfrm>
            <a:off x="468313" y="1582738"/>
            <a:ext cx="8456612" cy="5038725"/>
          </a:xfrm>
          <a:noFill/>
        </p:spPr>
        <p:txBody>
          <a:bodyPr/>
          <a:lstStyle/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Это отсоединение логического имени от физического файла. Логическое имя не перестает существовать и может быть использовано повторно.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Синтаксис: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b="1" dirty="0" err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fclose</a:t>
            </a:r>
            <a:r>
              <a:rPr lang="ru-RU" sz="2200" b="1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ru-RU" sz="2200" b="1" dirty="0" err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Имя_файла</a:t>
            </a:r>
            <a:r>
              <a:rPr lang="ru-RU" sz="2200" b="1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);</a:t>
            </a:r>
            <a:r>
              <a:rPr lang="ru-RU" sz="2200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	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Например,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b="1" dirty="0" err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fclose</a:t>
            </a:r>
            <a:r>
              <a:rPr lang="ru-RU" sz="2200" b="1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 (</a:t>
            </a:r>
            <a:r>
              <a:rPr lang="en-US" sz="2200" b="1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ru-RU" sz="2200" b="1" dirty="0" err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n</a:t>
            </a:r>
            <a:r>
              <a:rPr lang="ru-RU" sz="2200" b="1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Файл нужно закрыть: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1) при переопределении ввода-вывода (чтобы данные не были потеряны),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2) при завершении работы.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Для дописывания данных в файл используется</a:t>
            </a:r>
            <a:r>
              <a:rPr lang="en-US" sz="2400" dirty="0" smtClean="0">
                <a:ln>
                  <a:noFill/>
                </a:ln>
                <a:solidFill>
                  <a:schemeClr val="tx1"/>
                </a:solidFill>
              </a:rPr>
              <a:t> </a:t>
            </a: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функция  </a:t>
            </a:r>
            <a:r>
              <a:rPr lang="en-US" sz="2200" b="1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f</a:t>
            </a:r>
            <a:r>
              <a:rPr lang="ru-RU" sz="2200" b="1" dirty="0" err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flush</a:t>
            </a: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, которая проталкивает содержимое буфера в файл.</a:t>
            </a:r>
            <a:endParaRPr lang="ru-RU" sz="2400" dirty="0" smtClean="0">
              <a:ln>
                <a:noFill/>
              </a:ln>
            </a:endParaRPr>
          </a:p>
        </p:txBody>
      </p:sp>
      <p:sp>
        <p:nvSpPr>
          <p:cNvPr id="16389" name="Rectangle 5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lnSpc>
                <a:spcPct val="80000"/>
              </a:lnSpc>
              <a:defRPr/>
            </a:pPr>
            <a:r>
              <a:rPr lang="ru-RU" sz="3600" dirty="0">
                <a:solidFill>
                  <a:srgbClr val="5720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Работа с текстовыми </a:t>
            </a:r>
            <a:r>
              <a:rPr lang="ru-RU" sz="3600" dirty="0" smtClean="0">
                <a:solidFill>
                  <a:srgbClr val="5720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файлами</a:t>
            </a:r>
            <a:endParaRPr lang="ru-RU" sz="3600" dirty="0">
              <a:solidFill>
                <a:srgbClr val="57201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/>
          </p:cNvSpPr>
          <p:nvPr>
            <p:ph type="body" sz="half" idx="4294967295"/>
          </p:nvPr>
        </p:nvSpPr>
        <p:spPr bwMode="auto">
          <a:xfrm>
            <a:off x="468313" y="1582738"/>
            <a:ext cx="8456612" cy="5038725"/>
          </a:xfrm>
          <a:noFill/>
        </p:spPr>
        <p:txBody>
          <a:bodyPr/>
          <a:lstStyle/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Макроопределение </a:t>
            </a:r>
            <a:r>
              <a:rPr lang="ru-RU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feof(Имя_файла)</a:t>
            </a: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 используется для проверки состояния потока. 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feof</a:t>
            </a: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 проверяет, найден ли в текущем положении указателя потока признак конца файла  (физически </a:t>
            </a:r>
            <a:r>
              <a:rPr lang="ru-RU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Ctrl/Z</a:t>
            </a: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), в том числе и для стандартного потока </a:t>
            </a:r>
            <a:r>
              <a:rPr lang="ru-RU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stdin</a:t>
            </a: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.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Прототип:  </a:t>
            </a:r>
            <a:r>
              <a:rPr lang="ru-RU" sz="22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int feof (FILE *stream);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Возвращает целое (логическое) значение: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1 – при выполнении последнего оператора обмена для потока встречен конец файла.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0 – конец файла не обнаружен в текущей позиции.</a:t>
            </a:r>
          </a:p>
        </p:txBody>
      </p:sp>
      <p:sp>
        <p:nvSpPr>
          <p:cNvPr id="91139" name="Rectangle 3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lnSpc>
                <a:spcPct val="80000"/>
              </a:lnSpc>
              <a:defRPr/>
            </a:pPr>
            <a:r>
              <a:rPr lang="ru-RU" sz="3600" dirty="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Работа с текстовыми </a:t>
            </a:r>
            <a:r>
              <a:rPr lang="ru-RU" sz="3600" dirty="0" smtClean="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файлами</a:t>
            </a:r>
            <a:endParaRPr lang="ru-RU" sz="3600" dirty="0">
              <a:solidFill>
                <a:srgbClr val="57201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 idx="4294967295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ru-RU" sz="36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itchFamily="18" charset="0"/>
              </a:rPr>
              <a:t>Признак конца файла</a:t>
            </a:r>
            <a:endParaRPr lang="en-US" sz="36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Times New Roman" pitchFamily="18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Где может быть обнаружен признак </a:t>
            </a:r>
            <a:r>
              <a:rPr lang="en-US" sz="2200" b="1" smtClean="0">
                <a:ln>
                  <a:noFill/>
                </a:ln>
                <a:latin typeface="Courier New" pitchFamily="49" charset="0"/>
              </a:rPr>
              <a:t>end_of_file</a:t>
            </a:r>
            <a:r>
              <a:rPr lang="ru-RU" sz="2400" smtClean="0">
                <a:ln>
                  <a:noFill/>
                </a:ln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При открытии файла для чтения (записи) указатель потока показывает на первый байт потока, при открытии для добавления на тот, что стоит за последним байтом.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При чтении позиция указателя установлена на очередную порцию считываемых данных, оператор чтения возвращает текущее значение указателя (и значение прочитанного данного).</a:t>
            </a:r>
            <a:endParaRPr lang="en-US" sz="2400" smtClean="0">
              <a:ln>
                <a:noFill/>
              </a:ln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Данные хранятся в двоичном представлении. Данные могут быть произвольного типа, не обязательно базового. Все они имеют одинаковый размер, определенный типом данного, пересылаемого в файл.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Достоинства: 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1) плотное хранение (данные занимают меньше места), 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2) возможность просмотра по положению данного (каждое данное одинаковой длины),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3) обмен выполняется крупными порциями.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Недостаток: 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не создать в текстовом редакторе и не увидеть.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Отличия механизмов обмена – не может быть никакого форматирования, так как обмен происходит блоками.</a:t>
            </a:r>
          </a:p>
        </p:txBody>
      </p:sp>
      <p:sp>
        <p:nvSpPr>
          <p:cNvPr id="18437" name="Rectangle 5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ru-RU" sz="3600" dirty="0">
                <a:solidFill>
                  <a:srgbClr val="5720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Работа с двоичными файлами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622300" algn="l"/>
              </a:tabLst>
            </a:pPr>
            <a:r>
              <a:rPr lang="ru-RU" sz="2400" dirty="0" smtClean="0">
                <a:ln>
                  <a:noFill/>
                </a:ln>
              </a:rPr>
              <a:t>Существует три уровня.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622300" algn="l"/>
              </a:tabLst>
            </a:pPr>
            <a:r>
              <a:rPr lang="ru-RU" sz="2400" dirty="0" smtClean="0">
                <a:ln>
                  <a:noFill/>
                </a:ln>
              </a:rPr>
              <a:t>   1. Верхнего уровня – потоковый.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622300" algn="l"/>
              </a:tabLst>
            </a:pPr>
            <a:r>
              <a:rPr lang="ru-RU" sz="2400" dirty="0" smtClean="0">
                <a:ln>
                  <a:noFill/>
                </a:ln>
              </a:rPr>
              <a:t>   2. Низкого уровня – записями.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622300" algn="l"/>
              </a:tabLst>
            </a:pPr>
            <a:r>
              <a:rPr lang="ru-RU" sz="2400" dirty="0" smtClean="0">
                <a:ln>
                  <a:noFill/>
                </a:ln>
              </a:rPr>
              <a:t>   3. Для консоли и портов – системно зависимый обмен, минуя средства операционной системы.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622300" algn="l"/>
              </a:tabLst>
            </a:pPr>
            <a:endParaRPr lang="ru-RU" sz="2200" b="1" dirty="0" smtClean="0">
              <a:ln>
                <a:noFill/>
              </a:ln>
              <a:solidFill>
                <a:srgbClr val="0000CC"/>
              </a:solidFill>
              <a:latin typeface="Courier New" pitchFamily="49" charset="0"/>
            </a:endParaRPr>
          </a:p>
        </p:txBody>
      </p:sp>
      <p:sp>
        <p:nvSpPr>
          <p:cNvPr id="5125" name="Rectangle 5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ru-RU" sz="3600" dirty="0">
                <a:solidFill>
                  <a:srgbClr val="5720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Три уровня ввода-вывода</a:t>
            </a:r>
            <a:endParaRPr lang="en-US" sz="3600" dirty="0">
              <a:solidFill>
                <a:srgbClr val="57201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2332038" algn="l"/>
              </a:tabLst>
            </a:pPr>
            <a:r>
              <a:rPr lang="en-US" sz="2400" dirty="0" smtClean="0">
                <a:ln>
                  <a:noFill/>
                </a:ln>
              </a:rPr>
              <a:t>1</a:t>
            </a:r>
            <a:endParaRPr lang="ru-RU" sz="2400" dirty="0" smtClean="0">
              <a:ln>
                <a:noFill/>
              </a:ln>
            </a:endParaRP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2332038" algn="l"/>
              </a:tabLst>
            </a:pPr>
            <a:endParaRPr lang="ru-RU" sz="2400" dirty="0" smtClean="0">
              <a:ln>
                <a:noFill/>
              </a:ln>
            </a:endParaRP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2332038" algn="l"/>
              </a:tabLst>
            </a:pPr>
            <a:endParaRPr lang="ru-RU" sz="2400" dirty="0" smtClean="0">
              <a:ln>
                <a:noFill/>
              </a:ln>
            </a:endParaRPr>
          </a:p>
        </p:txBody>
      </p:sp>
      <p:sp>
        <p:nvSpPr>
          <p:cNvPr id="19461" name="Rectangle 5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ru-RU" sz="3600" dirty="0">
                <a:solidFill>
                  <a:srgbClr val="5720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Функции обмена для двоичных файлов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 idx="4294967295"/>
          </p:nvPr>
        </p:nvSpPr>
        <p:spPr bwMode="auto"/>
        <p:txBody>
          <a:bodyPr/>
          <a:lstStyle/>
          <a:p>
            <a:pPr>
              <a:lnSpc>
                <a:spcPct val="80000"/>
              </a:lnSpc>
            </a:pPr>
            <a:r>
              <a:rPr lang="ru-RU" sz="3600" b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Семантика функций обмена для двоичных файлов</a:t>
            </a:r>
            <a:endParaRPr lang="en-US" sz="3600" b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dirty="0" smtClean="0">
                <a:ln>
                  <a:noFill/>
                </a:ln>
              </a:rPr>
              <a:t>2</a:t>
            </a:r>
            <a:endParaRPr lang="ru-RU" sz="2400" dirty="0" smtClean="0">
              <a:ln>
                <a:noFill/>
              </a:ln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В файлах прямого доступа все записи одного размера, поэтому есть возможность ввода-вывода произвольной записи. 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b="1" dirty="0" smtClean="0">
                <a:ln>
                  <a:noFill/>
                </a:ln>
              </a:rPr>
              <a:t>Вводные замечания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1. Любая операция чтения (записи) для потока всегда производится, начиная с текущей позиции. 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2. Начальная позиция чтения/записи в потоке устанавливается при открытии потока, и может соответствовать начальному или конечному байту потока, в зависимости от режима открытия. При открытии потока в режимах </a:t>
            </a:r>
            <a:r>
              <a:rPr lang="ru-RU" sz="2200" b="1" dirty="0" smtClean="0">
                <a:ln>
                  <a:noFill/>
                </a:ln>
                <a:latin typeface="Courier New" pitchFamily="49" charset="0"/>
              </a:rPr>
              <a:t>"</a:t>
            </a:r>
            <a:r>
              <a:rPr lang="ru-RU" sz="2200" b="1" dirty="0" err="1" smtClean="0">
                <a:ln>
                  <a:noFill/>
                </a:ln>
                <a:latin typeface="Courier New" pitchFamily="49" charset="0"/>
              </a:rPr>
              <a:t>r</a:t>
            </a:r>
            <a:r>
              <a:rPr lang="ru-RU" sz="2200" b="1" dirty="0" smtClean="0">
                <a:ln>
                  <a:noFill/>
                </a:ln>
                <a:latin typeface="Courier New" pitchFamily="49" charset="0"/>
              </a:rPr>
              <a:t>"</a:t>
            </a:r>
            <a:r>
              <a:rPr lang="ru-RU" sz="2400" dirty="0" smtClean="0">
                <a:ln>
                  <a:noFill/>
                </a:ln>
              </a:rPr>
              <a:t> и </a:t>
            </a:r>
            <a:r>
              <a:rPr lang="ru-RU" sz="2200" b="1" dirty="0" smtClean="0">
                <a:ln>
                  <a:noFill/>
                </a:ln>
                <a:latin typeface="Courier New" pitchFamily="49" charset="0"/>
              </a:rPr>
              <a:t>"</a:t>
            </a:r>
            <a:r>
              <a:rPr lang="ru-RU" sz="2200" b="1" dirty="0" err="1" smtClean="0">
                <a:ln>
                  <a:noFill/>
                </a:ln>
                <a:latin typeface="Courier New" pitchFamily="49" charset="0"/>
              </a:rPr>
              <a:t>w</a:t>
            </a:r>
            <a:r>
              <a:rPr lang="ru-RU" sz="2200" b="1" dirty="0" smtClean="0">
                <a:ln>
                  <a:noFill/>
                </a:ln>
                <a:latin typeface="Courier New" pitchFamily="49" charset="0"/>
              </a:rPr>
              <a:t>"</a:t>
            </a:r>
            <a:r>
              <a:rPr lang="ru-RU" sz="2400" dirty="0" smtClean="0">
                <a:ln>
                  <a:noFill/>
                </a:ln>
              </a:rPr>
              <a:t> указатель текущей позиции чтения/записи устанавливается на начальный байт потока, а при открытии в режиме </a:t>
            </a:r>
            <a:r>
              <a:rPr lang="ru-RU" sz="2200" b="1" dirty="0" smtClean="0">
                <a:ln>
                  <a:noFill/>
                </a:ln>
                <a:latin typeface="Courier New" pitchFamily="49" charset="0"/>
              </a:rPr>
              <a:t>"а"</a:t>
            </a:r>
            <a:r>
              <a:rPr lang="ru-RU" sz="2400" dirty="0" smtClean="0">
                <a:ln>
                  <a:noFill/>
                </a:ln>
              </a:rPr>
              <a:t> в конец файла (за последним байтом). 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   </a:t>
            </a:r>
          </a:p>
        </p:txBody>
      </p:sp>
      <p:sp>
        <p:nvSpPr>
          <p:cNvPr id="21509" name="Rectangle 5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ru-RU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Позиционирование в потоке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438275"/>
            <a:ext cx="8456613" cy="5038725"/>
          </a:xfrm>
          <a:noFill/>
        </p:spPr>
        <p:txBody>
          <a:bodyPr/>
          <a:lstStyle/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3. При выполнении каждой операции ввода-вывода указатель текущей позиции перемещается на новую текущую позицию в соответствии с числом прочитанных (записанных) байтов.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4. Средства позиционирования в потоке позволяют перемещать указатель потока непосредственно на нужный байт, что позволяет работать с файлом на диске, как с обычным массивом, осуществляя доступ к содержимому файла в произвольном порядке.</a:t>
            </a:r>
          </a:p>
        </p:txBody>
      </p:sp>
      <p:sp>
        <p:nvSpPr>
          <p:cNvPr id="22533" name="Rectangle 5"/>
          <p:cNvSpPr>
            <a:spLocks/>
          </p:cNvSpPr>
          <p:nvPr/>
        </p:nvSpPr>
        <p:spPr bwMode="auto">
          <a:xfrm>
            <a:off x="179388" y="274638"/>
            <a:ext cx="87852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ru-RU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Позиционирование в потоке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 idx="4294967295"/>
          </p:nvPr>
        </p:nvSpPr>
        <p:spPr bwMode="auto"/>
        <p:txBody>
          <a:bodyPr/>
          <a:lstStyle/>
          <a:p>
            <a:r>
              <a:rPr lang="ru-RU" sz="3600" b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Перемещение указателя потока</a:t>
            </a:r>
            <a:endParaRPr lang="en-US" sz="3600" b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Используется функция 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fseek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():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int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 fseek(FILE *Имя_файла, </a:t>
            </a:r>
            <a:r>
              <a:rPr lang="ru-RU" sz="22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long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 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Смещение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, </a:t>
            </a:r>
            <a:r>
              <a:rPr lang="ru-RU" sz="22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int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 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Начало_отсчета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);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Смещение задается переменной или выражением типа </a:t>
            </a:r>
            <a:r>
              <a:rPr lang="ru-RU" sz="2200" b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long</a:t>
            </a:r>
            <a:r>
              <a:rPr lang="ru-RU" sz="2400" smtClean="0">
                <a:ln>
                  <a:noFill/>
                </a:ln>
              </a:rPr>
              <a:t> и может быть отрицательным, значит, возможно перемещение по файлу в прямом и обратном направлениях. 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Начало отсчета задается одной из предопределенных констант: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 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SEEK_SET</a:t>
            </a:r>
            <a:r>
              <a:rPr lang="ru-RU" sz="2400" smtClean="0">
                <a:ln>
                  <a:noFill/>
                </a:ln>
              </a:rPr>
              <a:t> (имеет значение 0) – начало файла;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 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SEEK_CUR</a:t>
            </a:r>
            <a:r>
              <a:rPr lang="ru-RU" sz="2400" smtClean="0">
                <a:ln>
                  <a:noFill/>
                </a:ln>
              </a:rPr>
              <a:t> (имеет значение 1) –текущая позиция;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 </a:t>
            </a:r>
            <a:r>
              <a:rPr lang="ru-RU" sz="2200" smtClean="0">
                <a:ln>
                  <a:noFill/>
                </a:ln>
                <a:latin typeface="Courier New" pitchFamily="49" charset="0"/>
              </a:rPr>
              <a:t>SEEK_END</a:t>
            </a:r>
            <a:r>
              <a:rPr lang="ru-RU" sz="2400" smtClean="0">
                <a:ln>
                  <a:noFill/>
                </a:ln>
              </a:rPr>
              <a:t> (имеет значение 2) – конец файла.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Функция </a:t>
            </a: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fseek()</a:t>
            </a:r>
            <a:r>
              <a:rPr lang="ru-RU" sz="2400" smtClean="0">
                <a:ln>
                  <a:noFill/>
                </a:ln>
              </a:rPr>
              <a:t> возвращает 0, если перемещение в потоке (файле) выполнено успешно, иначе возвращается ненулевое значение.</a:t>
            </a:r>
            <a:endParaRPr lang="en-US" sz="2400" smtClean="0">
              <a:ln>
                <a:noFill/>
              </a:ln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 idx="4294967295"/>
          </p:nvPr>
        </p:nvSpPr>
        <p:spPr bwMode="auto"/>
        <p:txBody>
          <a:bodyPr/>
          <a:lstStyle/>
          <a:p>
            <a:r>
              <a:rPr lang="ru-RU" sz="3600" b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Примеры перемещения</a:t>
            </a:r>
            <a:endParaRPr lang="en-US" sz="3600" b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latin typeface="Courier New" pitchFamily="49" charset="0"/>
              </a:rPr>
              <a:t>Перемещение к началу потока (файла) из произвольной позиции: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fseek(fp, 0L, SEEK_SET);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  <a:latin typeface="Courier New" pitchFamily="49" charset="0"/>
              </a:rPr>
              <a:t>Перемещение к концу потока (файла) из произвольной позиции: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b="1" smtClean="0">
                <a:ln>
                  <a:noFill/>
                </a:ln>
                <a:latin typeface="Courier New" pitchFamily="49" charset="0"/>
              </a:rPr>
              <a:t>fseek(fp, 0L, SEEK_END);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 idx="4294967295"/>
          </p:nvPr>
        </p:nvSpPr>
        <p:spPr bwMode="auto"/>
        <p:txBody>
          <a:bodyPr/>
          <a:lstStyle/>
          <a:p>
            <a:r>
              <a:rPr lang="ru-RU" sz="3600" b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Другие функции работы с потоком</a:t>
            </a:r>
            <a:endParaRPr lang="en-US" sz="3600" b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dirty="0" smtClean="0">
                <a:ln>
                  <a:noFill/>
                </a:ln>
              </a:rPr>
              <a:t>1</a:t>
            </a:r>
            <a:endParaRPr lang="ru-RU" sz="2400" dirty="0" smtClean="0">
              <a:ln>
                <a:noFill/>
              </a:ln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Поток</a:t>
            </a:r>
            <a:r>
              <a:rPr lang="ru-RU" sz="240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 smtClean="0">
                <a:ln>
                  <a:noFill/>
                </a:ln>
              </a:rPr>
              <a:t>– последовательность байтов (символов), не зависящая от устройства обмена данными (файл, консоль, принтер и прочие).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Буфер</a:t>
            </a:r>
            <a:r>
              <a:rPr lang="ru-RU" sz="240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 smtClean="0">
                <a:ln>
                  <a:noFill/>
                </a:ln>
              </a:rPr>
              <a:t>– фрагмент оперативной памяти, через которую выполняется обмен с устройством.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Буфер выполняет роль промежуточной ступени при передаче информации с (на) внешнее устройство. Увеличивает скорость обмена, т.к. реальная передача данных выполняется при заполнении буфера.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   Размер буфера при обмене с диском, это </a:t>
            </a:r>
            <a:r>
              <a:rPr lang="ru-RU" sz="240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кластер</a:t>
            </a:r>
            <a:r>
              <a:rPr lang="ru-RU" sz="240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 smtClean="0">
                <a:ln>
                  <a:noFill/>
                </a:ln>
              </a:rPr>
              <a:t>= 512 б. или 1024 б.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Одна операция обращения передает блок из (в) буфера обмена.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endParaRPr lang="ru-RU" sz="2200" dirty="0" smtClean="0">
              <a:ln>
                <a:noFill/>
              </a:ln>
              <a:latin typeface="Courier New" pitchFamily="49" charset="0"/>
            </a:endParaRPr>
          </a:p>
        </p:txBody>
      </p:sp>
      <p:sp>
        <p:nvSpPr>
          <p:cNvPr id="6149" name="Rectangle 5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ru-RU" sz="3600" dirty="0">
                <a:solidFill>
                  <a:srgbClr val="5720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Потоковый ввод-вывод</a:t>
            </a:r>
            <a:endParaRPr lang="en-US" sz="3600" dirty="0">
              <a:solidFill>
                <a:srgbClr val="57201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52425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200" b="1" dirty="0" smtClean="0">
                <a:ln>
                  <a:noFill/>
                </a:ln>
                <a:latin typeface="Courier New" pitchFamily="49" charset="0"/>
              </a:rPr>
              <a:t>12.5  </a:t>
            </a:r>
            <a:r>
              <a:rPr lang="ru-RU" sz="2200" b="1" dirty="0" err="1" smtClean="0">
                <a:ln>
                  <a:noFill/>
                </a:ln>
                <a:latin typeface="Courier New" pitchFamily="49" charset="0"/>
              </a:rPr>
              <a:t>Wow</a:t>
            </a:r>
            <a:r>
              <a:rPr lang="ru-RU" sz="2200" b="1" dirty="0" smtClean="0">
                <a:ln>
                  <a:noFill/>
                </a:ln>
                <a:latin typeface="Courier New" pitchFamily="49" charset="0"/>
              </a:rPr>
              <a:t> C++	99.025  </a:t>
            </a:r>
            <a:r>
              <a:rPr lang="en-US" sz="2200" b="1" dirty="0" smtClean="0">
                <a:ln>
                  <a:noFill/>
                </a:ln>
                <a:latin typeface="Courier New" pitchFamily="49" charset="0"/>
              </a:rPr>
              <a:t>'</a:t>
            </a:r>
            <a:r>
              <a:rPr lang="ru-RU" sz="2200" b="1" dirty="0" smtClean="0">
                <a:ln>
                  <a:noFill/>
                </a:ln>
                <a:latin typeface="Courier New" pitchFamily="49" charset="0"/>
              </a:rPr>
              <a:t>\</a:t>
            </a:r>
            <a:r>
              <a:rPr lang="ru-RU" sz="2200" b="1" dirty="0" err="1" smtClean="0">
                <a:ln>
                  <a:noFill/>
                </a:ln>
                <a:latin typeface="Courier New" pitchFamily="49" charset="0"/>
              </a:rPr>
              <a:t>n</a:t>
            </a:r>
            <a:r>
              <a:rPr lang="en-US" sz="2200" b="1" dirty="0" smtClean="0">
                <a:ln>
                  <a:noFill/>
                </a:ln>
                <a:latin typeface="Courier New" pitchFamily="49" charset="0"/>
              </a:rPr>
              <a:t>'</a:t>
            </a:r>
            <a:r>
              <a:rPr lang="ru-RU" sz="2200" b="1" dirty="0" smtClean="0">
                <a:ln>
                  <a:noFill/>
                </a:ln>
                <a:latin typeface="Courier New" pitchFamily="49" charset="0"/>
              </a:rPr>
              <a:t>  2008г.	15 22	</a:t>
            </a:r>
            <a:r>
              <a:rPr lang="ru-RU" sz="2200" b="1" dirty="0" err="1" smtClean="0">
                <a:ln>
                  <a:noFill/>
                </a:ln>
                <a:latin typeface="Courier New" pitchFamily="49" charset="0"/>
              </a:rPr>
              <a:t>feof</a:t>
            </a:r>
            <a:r>
              <a:rPr lang="ru-RU" sz="2400" b="1" dirty="0" smtClean="0">
                <a:ln>
                  <a:noFill/>
                </a:ln>
                <a:latin typeface="Courier New" pitchFamily="49" charset="0"/>
              </a:rPr>
              <a:t>	</a:t>
            </a:r>
          </a:p>
          <a:p>
            <a:pPr marL="0" indent="352425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⍋</a:t>
            </a:r>
          </a:p>
          <a:p>
            <a:pPr marL="0" indent="352425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Указатель потока</a:t>
            </a:r>
            <a:r>
              <a:rPr lang="ru-RU" sz="240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 smtClean="0">
                <a:ln>
                  <a:noFill/>
                </a:ln>
              </a:rPr>
              <a:t>– положение позиции чтения (записи). Показывает на очередную порцию данных, которая будет прочитана (записана) при следующей операции ввода вывода.</a:t>
            </a:r>
          </a:p>
          <a:p>
            <a:pPr marL="0" indent="352425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b="1" dirty="0" smtClean="0">
                <a:ln>
                  <a:noFill/>
                </a:ln>
              </a:rPr>
              <a:t>Механизм буферизации</a:t>
            </a:r>
          </a:p>
          <a:p>
            <a:pPr marL="0" indent="352425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Ввод данных выполняется в буфер ввода.</a:t>
            </a:r>
          </a:p>
          <a:p>
            <a:pPr marL="0" indent="352425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Вывод данных выполняется в буфер вывода.</a:t>
            </a:r>
          </a:p>
          <a:p>
            <a:pPr marL="0" indent="352425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Операция обмена осуществляется, когда:</a:t>
            </a:r>
          </a:p>
          <a:p>
            <a:pPr marL="0" indent="352425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   а) буфер заполнен,</a:t>
            </a:r>
          </a:p>
          <a:p>
            <a:pPr marL="0" indent="352425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   б) осуществляется какая либо операция проталкивания буфера.</a:t>
            </a:r>
            <a:endParaRPr lang="en-US" sz="2400" dirty="0" smtClean="0">
              <a:ln>
                <a:noFill/>
              </a:ln>
            </a:endParaRPr>
          </a:p>
        </p:txBody>
      </p:sp>
      <p:sp>
        <p:nvSpPr>
          <p:cNvPr id="64516" name="Rectangle 4"/>
          <p:cNvSpPr>
            <a:spLocks/>
          </p:cNvSpPr>
          <p:nvPr/>
        </p:nvSpPr>
        <p:spPr bwMode="auto">
          <a:xfrm>
            <a:off x="457200" y="274638"/>
            <a:ext cx="85074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ru-RU" sz="3600" dirty="0">
                <a:solidFill>
                  <a:srgbClr val="5720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Механизм буферизации</a:t>
            </a:r>
            <a:endParaRPr lang="en-US" sz="3600" dirty="0">
              <a:solidFill>
                <a:srgbClr val="57201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 idx="4294967295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ru-RU" sz="36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itchFamily="18" charset="0"/>
              </a:rPr>
              <a:t>Типы потоков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66725" y="1582738"/>
            <a:ext cx="8097838" cy="5038725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Типы потоков по направлению обмена: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   1) входной,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   2) выходной,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   3) двунаправленный.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smtClean="0">
                <a:ln>
                  <a:noFill/>
                </a:ln>
              </a:rPr>
              <a:t>Все типы – последовательные, т.е. в любой момент времени для потока определены позиции чтения (записи), и при выполнении операции обмена происходит смещение на длину переданной порции данных.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507413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6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itchFamily="18" charset="0"/>
              </a:rPr>
              <a:t>Устройство и поток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65125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Поток можно условно присоединить к устройству. В зависимости от устройства, потоки можно разделить на: </a:t>
            </a:r>
          </a:p>
          <a:p>
            <a:pPr marL="0" indent="365125">
              <a:lnSpc>
                <a:spcPct val="90000"/>
              </a:lnSpc>
              <a:spcBef>
                <a:spcPct val="10000"/>
              </a:spcBef>
              <a:buFontTx/>
              <a:buChar char="•"/>
            </a:pPr>
            <a:r>
              <a:rPr lang="ru-RU" sz="2400" dirty="0" smtClean="0">
                <a:ln>
                  <a:noFill/>
                </a:ln>
              </a:rPr>
              <a:t>   стандартные, </a:t>
            </a:r>
          </a:p>
          <a:p>
            <a:pPr marL="0" indent="365125">
              <a:lnSpc>
                <a:spcPct val="90000"/>
              </a:lnSpc>
              <a:spcBef>
                <a:spcPct val="10000"/>
              </a:spcBef>
              <a:buFontTx/>
              <a:buChar char="•"/>
            </a:pPr>
            <a:r>
              <a:rPr lang="ru-RU" sz="2400" dirty="0" smtClean="0">
                <a:ln>
                  <a:noFill/>
                </a:ln>
              </a:rPr>
              <a:t>   консольные, </a:t>
            </a:r>
          </a:p>
          <a:p>
            <a:pPr marL="0" indent="365125">
              <a:lnSpc>
                <a:spcPct val="90000"/>
              </a:lnSpc>
              <a:spcBef>
                <a:spcPct val="10000"/>
              </a:spcBef>
              <a:buFontTx/>
              <a:buChar char="•"/>
            </a:pPr>
            <a:r>
              <a:rPr lang="ru-RU" sz="2400" dirty="0" smtClean="0">
                <a:ln>
                  <a:noFill/>
                </a:ln>
              </a:rPr>
              <a:t>   строковые, </a:t>
            </a:r>
          </a:p>
          <a:p>
            <a:pPr marL="0" indent="365125">
              <a:lnSpc>
                <a:spcPct val="90000"/>
              </a:lnSpc>
              <a:spcBef>
                <a:spcPct val="10000"/>
              </a:spcBef>
              <a:buFontTx/>
              <a:buChar char="•"/>
            </a:pPr>
            <a:r>
              <a:rPr lang="ru-RU" sz="2400" dirty="0" smtClean="0">
                <a:ln>
                  <a:noFill/>
                </a:ln>
              </a:rPr>
              <a:t>   файловые.</a:t>
            </a:r>
          </a:p>
          <a:p>
            <a:pPr marL="0" indent="365125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Консольные потоки организуют ввод с клавиатуры и управление экраном. </a:t>
            </a: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Стандартные потоки для консоли:</a:t>
            </a:r>
          </a:p>
          <a:p>
            <a:pPr marL="0" indent="365125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ввода              		</a:t>
            </a:r>
            <a:r>
              <a:rPr lang="ru-RU" sz="2400" dirty="0" err="1" smtClean="0">
                <a:ln>
                  <a:noFill/>
                </a:ln>
                <a:latin typeface="Consolas" pitchFamily="49" charset="0"/>
              </a:rPr>
              <a:t>stdin</a:t>
            </a:r>
            <a:r>
              <a:rPr lang="ru-RU" sz="2400" dirty="0" smtClean="0">
                <a:ln>
                  <a:noFill/>
                </a:ln>
                <a:latin typeface="Consolas" pitchFamily="49" charset="0"/>
              </a:rPr>
              <a:t> </a:t>
            </a: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	клавиатура</a:t>
            </a:r>
          </a:p>
          <a:p>
            <a:pPr marL="0" indent="365125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вывода   			</a:t>
            </a:r>
            <a:r>
              <a:rPr lang="ru-RU" sz="2400" dirty="0" err="1" smtClean="0">
                <a:ln>
                  <a:noFill/>
                </a:ln>
                <a:latin typeface="Consolas" pitchFamily="49" charset="0"/>
              </a:rPr>
              <a:t>stdout</a:t>
            </a:r>
            <a:r>
              <a:rPr lang="ru-RU" sz="2400" dirty="0" smtClean="0">
                <a:ln>
                  <a:noFill/>
                </a:ln>
                <a:latin typeface="Consolas" pitchFamily="49" charset="0"/>
              </a:rPr>
              <a:t> </a:t>
            </a: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	экран</a:t>
            </a:r>
          </a:p>
          <a:p>
            <a:pPr marL="0" indent="365125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сообщений об ошибках 	</a:t>
            </a:r>
            <a:r>
              <a:rPr lang="ru-RU" sz="2400" dirty="0" err="1" smtClean="0">
                <a:ln>
                  <a:noFill/>
                </a:ln>
                <a:latin typeface="Consolas" pitchFamily="49" charset="0"/>
              </a:rPr>
              <a:t>s</a:t>
            </a:r>
            <a:r>
              <a:rPr lang="en-US" sz="2400" dirty="0" smtClean="0">
                <a:ln>
                  <a:noFill/>
                </a:ln>
                <a:latin typeface="Consolas" pitchFamily="49" charset="0"/>
              </a:rPr>
              <a:t>t</a:t>
            </a:r>
            <a:r>
              <a:rPr lang="ru-RU" sz="2400" dirty="0" err="1" smtClean="0">
                <a:ln>
                  <a:noFill/>
                </a:ln>
                <a:latin typeface="Consolas" pitchFamily="49" charset="0"/>
              </a:rPr>
              <a:t>derr</a:t>
            </a:r>
            <a:r>
              <a:rPr lang="ru-RU" sz="2400" dirty="0" smtClean="0">
                <a:ln>
                  <a:noFill/>
                </a:ln>
                <a:latin typeface="Consolas" pitchFamily="49" charset="0"/>
              </a:rPr>
              <a:t> </a:t>
            </a: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	экран</a:t>
            </a:r>
          </a:p>
          <a:p>
            <a:pPr marL="0" indent="365125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</a:rPr>
              <a:t>Потоки можно перенаправить в файлы на диске.</a:t>
            </a:r>
            <a:endParaRPr lang="ru-RU" sz="2200" dirty="0" smtClean="0">
              <a:ln>
                <a:noFill/>
              </a:ln>
              <a:solidFill>
                <a:schemeClr val="tx1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Файл</a:t>
            </a:r>
            <a:r>
              <a:rPr lang="ru-RU" sz="240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 smtClean="0">
                <a:ln>
                  <a:noFill/>
                </a:ln>
              </a:rPr>
              <a:t>‒ именованная область внешней памяти, в которой содержится некоторая информация.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Файлы могут хранить данные, а программы могут обращаться к файлам данных для чтения или записи информации.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Файлы удобно использовать, когда: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   1) программа обрабатывает большой объем информации, 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   2) когда данные должны храниться на внешних устройствах, 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   3) когда данные могут быть исходными для нескольких программ обработки.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endParaRPr lang="ru-RU" sz="2400" dirty="0" smtClean="0">
              <a:ln>
                <a:noFill/>
              </a:ln>
            </a:endParaRPr>
          </a:p>
          <a:p>
            <a:pPr marL="0" indent="363538"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endParaRPr lang="ru-RU" sz="2000" dirty="0" smtClean="0">
              <a:ln>
                <a:noFill/>
              </a:ln>
              <a:solidFill>
                <a:srgbClr val="008000"/>
              </a:solidFill>
              <a:latin typeface="Courier New" pitchFamily="49" charset="0"/>
            </a:endParaRPr>
          </a:p>
        </p:txBody>
      </p:sp>
      <p:sp>
        <p:nvSpPr>
          <p:cNvPr id="9221" name="Rectangle 5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ru-RU" sz="3600" dirty="0">
                <a:solidFill>
                  <a:srgbClr val="5720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Файлы на диске</a:t>
            </a:r>
            <a:endParaRPr lang="en-US" sz="3600" dirty="0">
              <a:solidFill>
                <a:srgbClr val="57201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sz="36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itchFamily="18" charset="0"/>
              </a:rPr>
              <a:t>Поток ввода-вывода</a:t>
            </a:r>
            <a:endParaRPr lang="ru-RU" sz="36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059B41-4C63-46D4-81A2-CCC9292E4892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  <p:grpSp>
        <p:nvGrpSpPr>
          <p:cNvPr id="2050" name="Group 2"/>
          <p:cNvGrpSpPr>
            <a:grpSpLocks noGrp="1"/>
          </p:cNvGrpSpPr>
          <p:nvPr/>
        </p:nvGrpSpPr>
        <p:grpSpPr bwMode="auto">
          <a:xfrm>
            <a:off x="714348" y="1571612"/>
            <a:ext cx="8229600" cy="3543312"/>
            <a:chOff x="1701" y="2233"/>
            <a:chExt cx="9323" cy="3430"/>
          </a:xfrm>
        </p:grpSpPr>
        <p:sp>
          <p:nvSpPr>
            <p:cNvPr id="2051" name="Text Box 3"/>
            <p:cNvSpPr txBox="1">
              <a:spLocks noChangeArrowheads="1"/>
            </p:cNvSpPr>
            <p:nvPr/>
          </p:nvSpPr>
          <p:spPr bwMode="auto">
            <a:xfrm>
              <a:off x="1701" y="3380"/>
              <a:ext cx="3430" cy="108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18000" tIns="45720" rIns="1800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cs typeface="Arial" pitchFamily="34" charset="0"/>
                </a:rPr>
                <a:t>ifstream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cs typeface="Arial" pitchFamily="34" charset="0"/>
                </a:rPr>
                <a:t> In;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cs typeface="Arial" pitchFamily="34" charset="0"/>
                </a:rPr>
                <a:t>In.open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cs typeface="Arial" pitchFamily="34" charset="0"/>
                </a:rPr>
                <a:t>(Name);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cs typeface="Arial" pitchFamily="34" charset="0"/>
                </a:rPr>
                <a:t>In &gt;&gt; Text &lt;&lt; a &lt;&lt; b;</a:t>
              </a:r>
              <a:endPara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2" name="Text Box 4"/>
            <p:cNvSpPr txBox="1">
              <a:spLocks noChangeArrowheads="1"/>
            </p:cNvSpPr>
            <p:nvPr/>
          </p:nvSpPr>
          <p:spPr bwMode="auto">
            <a:xfrm>
              <a:off x="7781" y="2233"/>
              <a:ext cx="3243" cy="13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cs typeface="Arial" pitchFamily="34" charset="0"/>
                </a:rPr>
                <a:t>int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cs typeface="Arial" pitchFamily="34" charset="0"/>
                </a:rPr>
                <a:t> Age ,Weight;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cs typeface="Arial" pitchFamily="34" charset="0"/>
                </a:rPr>
                <a:t>string Text;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cs typeface="Arial" pitchFamily="34" charset="0"/>
                </a:rPr>
                <a:t>cout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cs typeface="Arial" pitchFamily="34" charset="0"/>
                </a:rPr>
                <a:t> &gt;&gt; ″</a:t>
              </a:r>
              <a:r>
                <a:rPr kumimoji="0" lang="ru-RU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cs typeface="Arial" pitchFamily="34" charset="0"/>
                </a:rPr>
                <a:t>Введите данные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cs typeface="Arial" pitchFamily="34" charset="0"/>
                </a:rPr>
                <a:t>″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cs typeface="Arial" pitchFamily="34" charset="0"/>
                </a:rPr>
                <a:t>cin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cs typeface="Arial" pitchFamily="34" charset="0"/>
                </a:rPr>
                <a:t> &lt;&lt; Text &lt;&lt; a &lt;&lt; b ;</a:t>
              </a:r>
              <a:endPara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053" name="Group 5"/>
            <p:cNvGrpSpPr>
              <a:grpSpLocks/>
            </p:cNvGrpSpPr>
            <p:nvPr/>
          </p:nvGrpSpPr>
          <p:grpSpPr bwMode="auto">
            <a:xfrm>
              <a:off x="4578" y="2452"/>
              <a:ext cx="3787" cy="3211"/>
              <a:chOff x="3061" y="4993"/>
              <a:chExt cx="2747" cy="2055"/>
            </a:xfrm>
          </p:grpSpPr>
          <p:sp>
            <p:nvSpPr>
              <p:cNvPr id="2054" name="computr3"/>
              <p:cNvSpPr>
                <a:spLocks noEditPoints="1" noChangeArrowheads="1"/>
              </p:cNvSpPr>
              <p:nvPr/>
            </p:nvSpPr>
            <p:spPr bwMode="auto">
              <a:xfrm>
                <a:off x="3061" y="4993"/>
                <a:ext cx="2747" cy="2055"/>
              </a:xfrm>
              <a:custGeom>
                <a:avLst/>
                <a:gdLst>
                  <a:gd name="T0" fmla="*/ 0 w 21600"/>
                  <a:gd name="T1" fmla="*/ 10800 h 21600"/>
                  <a:gd name="T2" fmla="*/ 10800 w 21600"/>
                  <a:gd name="T3" fmla="*/ 0 h 21600"/>
                  <a:gd name="T4" fmla="*/ 10800 w 21600"/>
                  <a:gd name="T5" fmla="*/ 21600 h 21600"/>
                  <a:gd name="T6" fmla="*/ 18135 w 21600"/>
                  <a:gd name="T7" fmla="*/ 10800 h 21600"/>
                  <a:gd name="T8" fmla="*/ 7811 w 21600"/>
                  <a:gd name="T9" fmla="*/ 2584 h 21600"/>
                  <a:gd name="T10" fmla="*/ 16359 w 21600"/>
                  <a:gd name="T11" fmla="*/ 11764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8250" y="17743"/>
                    </a:moveTo>
                    <a:lnTo>
                      <a:pt x="17557" y="16971"/>
                    </a:lnTo>
                    <a:lnTo>
                      <a:pt x="5429" y="16971"/>
                    </a:lnTo>
                    <a:lnTo>
                      <a:pt x="4736" y="17743"/>
                    </a:lnTo>
                    <a:lnTo>
                      <a:pt x="18250" y="17743"/>
                    </a:lnTo>
                    <a:close/>
                  </a:path>
                  <a:path w="21600" h="21600" extrusionOk="0">
                    <a:moveTo>
                      <a:pt x="18250" y="17743"/>
                    </a:moveTo>
                    <a:moveTo>
                      <a:pt x="19405" y="19131"/>
                    </a:moveTo>
                    <a:lnTo>
                      <a:pt x="18712" y="18360"/>
                    </a:lnTo>
                    <a:lnTo>
                      <a:pt x="4274" y="18360"/>
                    </a:lnTo>
                    <a:lnTo>
                      <a:pt x="3581" y="19131"/>
                    </a:lnTo>
                    <a:lnTo>
                      <a:pt x="19405" y="19131"/>
                    </a:lnTo>
                    <a:close/>
                  </a:path>
                  <a:path w="21600" h="21600" extrusionOk="0">
                    <a:moveTo>
                      <a:pt x="19405" y="19131"/>
                    </a:moveTo>
                    <a:moveTo>
                      <a:pt x="20560" y="20520"/>
                    </a:moveTo>
                    <a:lnTo>
                      <a:pt x="19867" y="19749"/>
                    </a:lnTo>
                    <a:lnTo>
                      <a:pt x="3119" y="19749"/>
                    </a:lnTo>
                    <a:lnTo>
                      <a:pt x="2426" y="20520"/>
                    </a:lnTo>
                    <a:lnTo>
                      <a:pt x="20560" y="20520"/>
                    </a:lnTo>
                    <a:close/>
                  </a:path>
                  <a:path w="21600" h="21600" extrusionOk="0">
                    <a:moveTo>
                      <a:pt x="20560" y="20520"/>
                    </a:moveTo>
                    <a:moveTo>
                      <a:pt x="4620" y="16971"/>
                    </a:moveTo>
                    <a:lnTo>
                      <a:pt x="5313" y="16200"/>
                    </a:lnTo>
                    <a:lnTo>
                      <a:pt x="7624" y="16200"/>
                    </a:lnTo>
                    <a:lnTo>
                      <a:pt x="7624" y="14194"/>
                    </a:lnTo>
                    <a:lnTo>
                      <a:pt x="5891" y="14194"/>
                    </a:lnTo>
                    <a:lnTo>
                      <a:pt x="5891" y="0"/>
                    </a:lnTo>
                    <a:lnTo>
                      <a:pt x="12013" y="0"/>
                    </a:lnTo>
                    <a:lnTo>
                      <a:pt x="18135" y="0"/>
                    </a:lnTo>
                    <a:lnTo>
                      <a:pt x="18135" y="10800"/>
                    </a:lnTo>
                    <a:lnTo>
                      <a:pt x="18135" y="14194"/>
                    </a:lnTo>
                    <a:lnTo>
                      <a:pt x="16402" y="14194"/>
                    </a:lnTo>
                    <a:lnTo>
                      <a:pt x="16402" y="16200"/>
                    </a:lnTo>
                    <a:lnTo>
                      <a:pt x="17788" y="16200"/>
                    </a:lnTo>
                    <a:lnTo>
                      <a:pt x="19059" y="17743"/>
                    </a:lnTo>
                    <a:lnTo>
                      <a:pt x="21022" y="19903"/>
                    </a:lnTo>
                    <a:lnTo>
                      <a:pt x="21253" y="20057"/>
                    </a:lnTo>
                    <a:lnTo>
                      <a:pt x="21369" y="20366"/>
                    </a:lnTo>
                    <a:lnTo>
                      <a:pt x="21600" y="20674"/>
                    </a:lnTo>
                    <a:lnTo>
                      <a:pt x="21600" y="20829"/>
                    </a:lnTo>
                    <a:lnTo>
                      <a:pt x="21600" y="20983"/>
                    </a:lnTo>
                    <a:lnTo>
                      <a:pt x="21600" y="21137"/>
                    </a:lnTo>
                    <a:lnTo>
                      <a:pt x="21600" y="21291"/>
                    </a:lnTo>
                    <a:lnTo>
                      <a:pt x="21484" y="21446"/>
                    </a:lnTo>
                    <a:lnTo>
                      <a:pt x="21369" y="21446"/>
                    </a:lnTo>
                    <a:lnTo>
                      <a:pt x="21138" y="21600"/>
                    </a:lnTo>
                    <a:lnTo>
                      <a:pt x="21022" y="21600"/>
                    </a:lnTo>
                    <a:lnTo>
                      <a:pt x="10973" y="21600"/>
                    </a:lnTo>
                    <a:lnTo>
                      <a:pt x="2079" y="21600"/>
                    </a:lnTo>
                    <a:lnTo>
                      <a:pt x="1848" y="21600"/>
                    </a:lnTo>
                    <a:lnTo>
                      <a:pt x="1733" y="21446"/>
                    </a:lnTo>
                    <a:lnTo>
                      <a:pt x="1617" y="21446"/>
                    </a:lnTo>
                    <a:lnTo>
                      <a:pt x="1502" y="21291"/>
                    </a:lnTo>
                    <a:lnTo>
                      <a:pt x="1386" y="21291"/>
                    </a:lnTo>
                    <a:lnTo>
                      <a:pt x="1386" y="21137"/>
                    </a:lnTo>
                    <a:lnTo>
                      <a:pt x="1386" y="20983"/>
                    </a:lnTo>
                    <a:lnTo>
                      <a:pt x="1386" y="20829"/>
                    </a:lnTo>
                    <a:lnTo>
                      <a:pt x="1502" y="20674"/>
                    </a:lnTo>
                    <a:lnTo>
                      <a:pt x="1617" y="20366"/>
                    </a:lnTo>
                    <a:lnTo>
                      <a:pt x="1733" y="20057"/>
                    </a:lnTo>
                    <a:lnTo>
                      <a:pt x="1964" y="19903"/>
                    </a:lnTo>
                    <a:lnTo>
                      <a:pt x="0" y="19903"/>
                    </a:lnTo>
                    <a:lnTo>
                      <a:pt x="0" y="10800"/>
                    </a:lnTo>
                    <a:lnTo>
                      <a:pt x="0" y="2777"/>
                    </a:lnTo>
                    <a:lnTo>
                      <a:pt x="4620" y="2777"/>
                    </a:lnTo>
                    <a:lnTo>
                      <a:pt x="4620" y="16971"/>
                    </a:lnTo>
                    <a:moveTo>
                      <a:pt x="4620" y="16971"/>
                    </a:moveTo>
                    <a:moveTo>
                      <a:pt x="4620" y="16971"/>
                    </a:moveTo>
                    <a:lnTo>
                      <a:pt x="4158" y="17434"/>
                    </a:lnTo>
                    <a:lnTo>
                      <a:pt x="2541" y="19286"/>
                    </a:lnTo>
                    <a:lnTo>
                      <a:pt x="1964" y="19903"/>
                    </a:lnTo>
                    <a:lnTo>
                      <a:pt x="4620" y="16971"/>
                    </a:lnTo>
                    <a:close/>
                  </a:path>
                  <a:path w="21600" h="21600" extrusionOk="0">
                    <a:moveTo>
                      <a:pt x="7624" y="2314"/>
                    </a:moveTo>
                    <a:moveTo>
                      <a:pt x="16402" y="2314"/>
                    </a:moveTo>
                    <a:lnTo>
                      <a:pt x="16402" y="11880"/>
                    </a:lnTo>
                    <a:lnTo>
                      <a:pt x="7624" y="11880"/>
                    </a:lnTo>
                    <a:lnTo>
                      <a:pt x="7624" y="2314"/>
                    </a:lnTo>
                    <a:close/>
                  </a:path>
                  <a:path w="21600" h="21600" extrusionOk="0">
                    <a:moveTo>
                      <a:pt x="578" y="4011"/>
                    </a:moveTo>
                    <a:moveTo>
                      <a:pt x="4043" y="4011"/>
                    </a:moveTo>
                    <a:lnTo>
                      <a:pt x="4043" y="4320"/>
                    </a:lnTo>
                    <a:lnTo>
                      <a:pt x="578" y="4320"/>
                    </a:lnTo>
                    <a:lnTo>
                      <a:pt x="578" y="4011"/>
                    </a:lnTo>
                    <a:close/>
                    <a:moveTo>
                      <a:pt x="7624" y="14194"/>
                    </a:moveTo>
                    <a:lnTo>
                      <a:pt x="16402" y="14194"/>
                    </a:lnTo>
                    <a:lnTo>
                      <a:pt x="16402" y="16200"/>
                    </a:lnTo>
                    <a:lnTo>
                      <a:pt x="7624" y="16200"/>
                    </a:lnTo>
                  </a:path>
                </a:pathLst>
              </a:cu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055" name="Text Box 7"/>
              <p:cNvSpPr txBox="1">
                <a:spLocks noChangeArrowheads="1"/>
              </p:cNvSpPr>
              <p:nvPr/>
            </p:nvSpPr>
            <p:spPr bwMode="auto">
              <a:xfrm>
                <a:off x="4027" y="5221"/>
                <a:ext cx="1139" cy="915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18000" tIns="45720" rIns="1800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itchFamily="49" charset="0"/>
                    <a:cs typeface="Arial" pitchFamily="34" charset="0"/>
                  </a:rPr>
                  <a:t>Введите данные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itchFamily="49" charset="0"/>
                    <a:cs typeface="Arial" pitchFamily="34" charset="0"/>
                  </a:rPr>
                  <a:t>Вася  </a:t>
                </a:r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itchFamily="49" charset="0"/>
                    <a:cs typeface="Arial" pitchFamily="34" charset="0"/>
                  </a:rPr>
                  <a:t>12 </a:t>
                </a:r>
                <a:r>
                  <a:rPr kumimoji="0" lang="ru-RU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itchFamily="49" charset="0"/>
                    <a:cs typeface="Arial" pitchFamily="34" charset="0"/>
                  </a:rPr>
                  <a:t> </a:t>
                </a:r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itchFamily="49" charset="0"/>
                    <a:cs typeface="Arial" pitchFamily="34" charset="0"/>
                  </a:rPr>
                  <a:t>99 </a:t>
                </a:r>
                <a:endParaRPr kumimoji="0" lang="ru-RU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cs typeface="Arial" pitchFamily="34" charset="0"/>
                </a:endParaRPr>
              </a:p>
            </p:txBody>
          </p:sp>
        </p:grpSp>
        <p:sp>
          <p:nvSpPr>
            <p:cNvPr id="2056" name="AutoShape 8"/>
            <p:cNvSpPr>
              <a:spLocks noChangeArrowheads="1"/>
            </p:cNvSpPr>
            <p:nvPr/>
          </p:nvSpPr>
          <p:spPr bwMode="auto">
            <a:xfrm>
              <a:off x="7362" y="2918"/>
              <a:ext cx="510" cy="168"/>
            </a:xfrm>
            <a:prstGeom prst="leftArrow">
              <a:avLst>
                <a:gd name="adj1" fmla="val 50000"/>
                <a:gd name="adj2" fmla="val 75893"/>
              </a:avLst>
            </a:prstGeom>
            <a:solidFill>
              <a:srgbClr val="99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57" name="AutoShape 9"/>
            <p:cNvSpPr>
              <a:spLocks noChangeArrowheads="1"/>
            </p:cNvSpPr>
            <p:nvPr/>
          </p:nvSpPr>
          <p:spPr bwMode="auto">
            <a:xfrm rot="1203105">
              <a:off x="7346" y="3200"/>
              <a:ext cx="340" cy="2211"/>
            </a:xfrm>
            <a:prstGeom prst="downArrow">
              <a:avLst>
                <a:gd name="adj1" fmla="val 22222"/>
                <a:gd name="adj2" fmla="val 72827"/>
              </a:avLst>
            </a:prstGeom>
            <a:solidFill>
              <a:srgbClr val="99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58" name="AutoShape 10"/>
            <p:cNvSpPr>
              <a:spLocks noChangeArrowheads="1"/>
            </p:cNvSpPr>
            <p:nvPr/>
          </p:nvSpPr>
          <p:spPr bwMode="auto">
            <a:xfrm>
              <a:off x="4412" y="4056"/>
              <a:ext cx="397" cy="170"/>
            </a:xfrm>
            <a:prstGeom prst="rightArrow">
              <a:avLst>
                <a:gd name="adj1" fmla="val 50000"/>
                <a:gd name="adj2" fmla="val 58382"/>
              </a:avLst>
            </a:prstGeom>
            <a:solidFill>
              <a:srgbClr val="99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Ppt0000000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FFFFFF"/>
    </a:accent3>
    <a:accent4>
      <a:srgbClr val="000000"/>
    </a:accent4>
    <a:accent5>
      <a:srgbClr val="ADCEDC"/>
    </a:accent5>
    <a:accent6>
      <a:srgbClr val="C51B23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FFFFFF"/>
    </a:accent3>
    <a:accent4>
      <a:srgbClr val="000000"/>
    </a:accent4>
    <a:accent5>
      <a:srgbClr val="ADCEDC"/>
    </a:accent5>
    <a:accent6>
      <a:srgbClr val="C51B23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1720</Words>
  <Application>Microsoft Office PowerPoint</Application>
  <PresentationFormat>Экран (4:3)</PresentationFormat>
  <Paragraphs>254</Paragraphs>
  <Slides>36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5" baseType="lpstr">
      <vt:lpstr>Arial Unicode MS</vt:lpstr>
      <vt:lpstr>Arial</vt:lpstr>
      <vt:lpstr>Calibri</vt:lpstr>
      <vt:lpstr>Candara</vt:lpstr>
      <vt:lpstr>Consolas</vt:lpstr>
      <vt:lpstr>Courier New</vt:lpstr>
      <vt:lpstr>Times New Roman</vt:lpstr>
      <vt:lpstr>Verdana</vt:lpstr>
      <vt:lpstr>Ppt0000000</vt:lpstr>
      <vt:lpstr>Основы программирования </vt:lpstr>
      <vt:lpstr>Презентация PowerPoint</vt:lpstr>
      <vt:lpstr>Презентация PowerPoint</vt:lpstr>
      <vt:lpstr>Презентация PowerPoint</vt:lpstr>
      <vt:lpstr>Презентация PowerPoint</vt:lpstr>
      <vt:lpstr>Типы потоков</vt:lpstr>
      <vt:lpstr>Устройство и поток</vt:lpstr>
      <vt:lpstr>Презентация PowerPoint</vt:lpstr>
      <vt:lpstr>Поток ввода-вывода</vt:lpstr>
      <vt:lpstr>Презентация PowerPoint</vt:lpstr>
      <vt:lpstr>Презентация PowerPoint</vt:lpstr>
      <vt:lpstr>Файлы последовательного доступа</vt:lpstr>
      <vt:lpstr>Файлы прямого доступа</vt:lpstr>
      <vt:lpstr>Презентация PowerPoint</vt:lpstr>
      <vt:lpstr>Инструменты для работы   с текстовыми и двоичными файлами</vt:lpstr>
      <vt:lpstr>Библиотека fstream для работы с файлами</vt:lpstr>
      <vt:lpstr>Объекты библиотеки fstream</vt:lpstr>
      <vt:lpstr>Пример</vt:lpstr>
      <vt:lpstr>Некоторые замечания</vt:lpstr>
      <vt:lpstr>Режимы доступа к файлу</vt:lpstr>
      <vt:lpstr>Методы getline() и get()</vt:lpstr>
      <vt:lpstr>Методы getline() и get()</vt:lpstr>
      <vt:lpstr>Признак конца файла</vt:lpstr>
      <vt:lpstr>Презентация PowerPoint</vt:lpstr>
      <vt:lpstr>Презентация PowerPoint</vt:lpstr>
      <vt:lpstr>Презентация PowerPoint</vt:lpstr>
      <vt:lpstr>Презентация PowerPoint</vt:lpstr>
      <vt:lpstr>Признак конца файла</vt:lpstr>
      <vt:lpstr>Презентация PowerPoint</vt:lpstr>
      <vt:lpstr>Презентация PowerPoint</vt:lpstr>
      <vt:lpstr>Семантика функций обмена для двоичных файлов</vt:lpstr>
      <vt:lpstr>Презентация PowerPoint</vt:lpstr>
      <vt:lpstr>Презентация PowerPoint</vt:lpstr>
      <vt:lpstr>Перемещение указателя потока</vt:lpstr>
      <vt:lpstr>Примеры перемещения</vt:lpstr>
      <vt:lpstr>Другие функции работы с потоком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/>
  <cp:lastModifiedBy/>
  <cp:revision>382</cp:revision>
  <dcterms:created xsi:type="dcterms:W3CDTF">2012-01-31T12:23:47Z</dcterms:created>
  <dcterms:modified xsi:type="dcterms:W3CDTF">2019-12-16T05:06:57Z</dcterms:modified>
  <cp:version/>
</cp:coreProperties>
</file>