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2" r:id="rId3"/>
    <p:sldId id="284" r:id="rId4"/>
    <p:sldId id="257" r:id="rId5"/>
    <p:sldId id="328" r:id="rId6"/>
    <p:sldId id="290" r:id="rId7"/>
    <p:sldId id="325" r:id="rId8"/>
    <p:sldId id="308" r:id="rId9"/>
    <p:sldId id="291" r:id="rId10"/>
    <p:sldId id="340" r:id="rId11"/>
    <p:sldId id="349" r:id="rId12"/>
    <p:sldId id="329" r:id="rId13"/>
    <p:sldId id="289" r:id="rId14"/>
    <p:sldId id="341" r:id="rId15"/>
    <p:sldId id="293" r:id="rId16"/>
    <p:sldId id="294" r:id="rId17"/>
    <p:sldId id="313" r:id="rId18"/>
    <p:sldId id="295" r:id="rId19"/>
    <p:sldId id="322" r:id="rId20"/>
    <p:sldId id="296" r:id="rId21"/>
    <p:sldId id="323" r:id="rId22"/>
    <p:sldId id="342" r:id="rId23"/>
    <p:sldId id="297" r:id="rId24"/>
    <p:sldId id="298" r:id="rId25"/>
    <p:sldId id="299" r:id="rId26"/>
    <p:sldId id="330" r:id="rId27"/>
    <p:sldId id="300" r:id="rId28"/>
    <p:sldId id="343" r:id="rId29"/>
    <p:sldId id="345" r:id="rId30"/>
    <p:sldId id="348" r:id="rId31"/>
    <p:sldId id="346" r:id="rId32"/>
    <p:sldId id="347" r:id="rId33"/>
    <p:sldId id="350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1"/>
  <p:clrMru>
    <a:srgbClr val="CC3300"/>
    <a:srgbClr val="008000"/>
    <a:srgbClr val="07592E"/>
    <a:srgbClr val="0000CC"/>
    <a:srgbClr val="FF3300"/>
    <a:srgbClr val="5720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39" autoAdjust="0"/>
    <p:restoredTop sz="94660"/>
  </p:normalViewPr>
  <p:slideViewPr>
    <p:cSldViewPr>
      <p:cViewPr>
        <p:scale>
          <a:sx n="75" d="100"/>
          <a:sy n="75" d="100"/>
        </p:scale>
        <p:origin x="-1680" y="-252"/>
      </p:cViewPr>
      <p:guideLst>
        <p:guide orient="horz" pos="4319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C2FFA8-D16C-4058-AD5D-EB7F055BDC52}" type="datetimeFigureOut">
              <a:rPr lang="ru-RU"/>
              <a:pPr>
                <a:defRPr/>
              </a:pPr>
              <a:t>13.12.2019</a:t>
            </a:fld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3DAAB3-3CB8-4B9A-93DA-1949648DB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49BED1B-5B3D-4E2F-BBDA-D587CEA05898}" type="datetimeFigureOut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7F4352-E849-45E0-A4D9-1136E9B42B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E15E2F-8214-42E7-829E-880E21CC0952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5258EC7-E3B0-4D44-B681-1627DF43A4B0}" type="slidenum">
              <a:rPr lang="ru-RU" sz="1200">
                <a:latin typeface="Calibri" pitchFamily="34" charset="0"/>
              </a:rPr>
              <a:pPr algn="r"/>
              <a:t>1</a:t>
            </a:fld>
            <a:endParaRPr lang="ru-RU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B2AC32-40DA-47BA-80B0-670638C8741E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418F8D-D2D8-45AE-92D3-B144714DDDA1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4A9C9B-3487-49EF-8A87-E91BF45E4B55}" type="slidenum">
              <a:rPr lang="ru-RU"/>
              <a:pPr>
                <a:defRPr/>
              </a:pPr>
              <a:t>6</a:t>
            </a:fld>
            <a:endParaRPr lang="ru-RU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D50AB1-A68B-471F-AF3A-9C48641CDB82}" type="slidenum">
              <a:rPr lang="ru-RU"/>
              <a:pPr>
                <a:defRPr/>
              </a:pPr>
              <a:t>8</a:t>
            </a:fld>
            <a:endParaRPr lang="ru-RU"/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EA3AF0-4BFB-4428-A5AB-42DFC753720E}" type="slidenum">
              <a:rPr lang="ru-RU"/>
              <a:pPr>
                <a:defRPr/>
              </a:pPr>
              <a:t>9</a:t>
            </a:fld>
            <a:endParaRPr lang="ru-RU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57201F"/>
                </a:solidFill>
              </a:defRPr>
            </a:lvl1pPr>
          </a:lstStyle>
          <a:p>
            <a:r>
              <a:rPr lang="ru-RU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EC245-6E0A-446C-B8A1-E138B1446E60}" type="datetime1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81B40-BE79-423E-8D2B-9F7E2610AD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D9C69-AE5B-440D-BBC1-D388553580C7}" type="datetime1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2EFF3-D89E-468D-9FF8-A06BC58E10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5AE-B7EF-4CFF-8613-BF12B483BBFD}" type="datetime1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F1F7A-18C9-4015-B53D-E43898746D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08964-2ACE-4B81-BE0A-2F7D3D0025A5}" type="datetime1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1184-A15C-429D-B1C0-5F0DEA8AB3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3C01F-EB93-44F4-9598-BD4C2C983323}" type="datetime1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21669-69E5-4643-BC2D-38E9F9A5E1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i="0" cap="none" spc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7A9E-CDFB-4C66-A5B5-5277F0736B53}" type="datetime1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63C3A-A226-464D-B705-C0594ECE02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7BEF6-9BC3-4F2C-96BF-9CE8B4550886}" type="datetime1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ED763-9306-4B27-BFBA-D532002F25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45060-43C2-4BBD-A125-0CC544FA24D9}" type="datetime1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06BFA-ED27-480C-B6C8-B69E0E5FEB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BAEFA-3D29-43C0-8BE1-ACC9AF7F5455}" type="datetime1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25D8C-D02D-45D6-97E5-C7D0BB7EF3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CEF4E-6555-4E3A-8002-7103502F62A9}" type="datetime1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1CEB8-8306-4C2F-9507-6FD7EB6F2F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98515BC5-41C9-4C93-9DEE-69BDF0D0959F}" type="datetime1">
              <a:rPr lang="ru-RU"/>
              <a:pPr>
                <a:defRPr/>
              </a:pPr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6CAF604C-38E4-4543-AFA3-416520B36B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50800"/>
          <a:solidFill>
            <a:srgbClr val="57201F"/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latin typeface="Times New Roman" pitchFamily="18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4213" y="1379538"/>
            <a:ext cx="7772400" cy="1470024"/>
          </a:xfrm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Основы программирования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 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 bwMode="auto">
          <a:xfrm>
            <a:off x="1258888" y="3213100"/>
            <a:ext cx="6985000" cy="2160588"/>
          </a:xfrm>
        </p:spPr>
        <p:txBody>
          <a:bodyPr/>
          <a:lstStyle/>
          <a:p>
            <a:pPr algn="l" eaLnBrk="1" hangingPunct="1"/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Лекция </a:t>
            </a:r>
            <a:r>
              <a:rPr lang="en-US" b="0" dirty="0" smtClean="0">
                <a:solidFill>
                  <a:srgbClr val="262626"/>
                </a:solidFill>
                <a:latin typeface="Times New Roman" pitchFamily="18" charset="0"/>
              </a:rPr>
              <a:t>1</a:t>
            </a:r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4</a:t>
            </a:r>
            <a:r>
              <a:rPr lang="en-US" b="0" dirty="0" smtClean="0">
                <a:solidFill>
                  <a:srgbClr val="262626"/>
                </a:solidFill>
                <a:latin typeface="Times New Roman" pitchFamily="18" charset="0"/>
              </a:rPr>
              <a:t>.</a:t>
            </a:r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 Структура как тип данных</a:t>
            </a:r>
            <a:r>
              <a:rPr lang="en-US" b="0" dirty="0" smtClean="0">
                <a:solidFill>
                  <a:srgbClr val="262626"/>
                </a:solidFill>
                <a:latin typeface="Times New Roman" pitchFamily="18" charset="0"/>
              </a:rPr>
              <a:t>:</a:t>
            </a:r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 конструирование и </a:t>
            </a:r>
            <a:b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</a:br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использование типа </a:t>
            </a:r>
            <a:r>
              <a:rPr lang="en-US" sz="2800" b="0" dirty="0" err="1" smtClean="0">
                <a:solidFill>
                  <a:srgbClr val="262626"/>
                </a:solidFill>
                <a:latin typeface="Consolas" pitchFamily="49" charset="0"/>
              </a:rPr>
              <a:t>struct</a:t>
            </a:r>
            <a:endParaRPr lang="ru-RU" sz="2800" b="0" dirty="0" smtClean="0">
              <a:solidFill>
                <a:srgbClr val="262626"/>
              </a:solidFill>
              <a:latin typeface="Consolas" pitchFamily="49" charset="0"/>
            </a:endParaRPr>
          </a:p>
          <a:p>
            <a:pPr algn="l" eaLnBrk="1" hangingPunct="1"/>
            <a:endParaRPr lang="en-US" b="0" dirty="0" smtClean="0">
              <a:solidFill>
                <a:srgbClr val="262626"/>
              </a:solidFill>
              <a:latin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9750" y="5805488"/>
            <a:ext cx="77771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ru-RU">
                <a:latin typeface="Arial Unicode MS" pitchFamily="34" charset="-128"/>
              </a:rPr>
              <a:t>Конова Елена Александровна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>
                <a:latin typeface="Arial Unicode MS" pitchFamily="34" charset="-128"/>
              </a:rPr>
              <a:t>E_Konova@mail.ru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686800" cy="1143000"/>
          </a:xfrm>
          <a:noFill/>
        </p:spPr>
        <p:txBody>
          <a:bodyPr/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Выделение памяти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для объектов структур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Объявление переменной структурного типа порождает объект, например: 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300" dirty="0" smtClean="0">
                <a:ln>
                  <a:noFill/>
                </a:ln>
              </a:rPr>
              <a:t> </a:t>
            </a:r>
            <a:r>
              <a:rPr lang="en-US" sz="2300" b="1" dirty="0" smtClean="0">
                <a:ln>
                  <a:noFill/>
                </a:ln>
                <a:solidFill>
                  <a:srgbClr val="FF0000"/>
                </a:solidFill>
                <a:latin typeface="Courier New" pitchFamily="49" charset="0"/>
              </a:rPr>
              <a:t>Person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Man1, Man2;</a:t>
            </a:r>
            <a:endParaRPr lang="ru-RU" sz="2300" dirty="0" smtClean="0">
              <a:ln>
                <a:noFill/>
              </a:ln>
              <a:latin typeface="Courier New" pitchFamily="49" charset="0"/>
            </a:endParaRP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Если имя типа введено с инструкцией </a:t>
            </a:r>
            <a:r>
              <a:rPr lang="ru-RU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typedef</a:t>
            </a:r>
            <a:r>
              <a:rPr lang="ru-RU" sz="2400" dirty="0" smtClean="0">
                <a:ln>
                  <a:noFill/>
                </a:ln>
              </a:rPr>
              <a:t>, слово </a:t>
            </a:r>
            <a:r>
              <a:rPr lang="ru-RU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ru-RU" sz="2400" dirty="0" smtClean="0">
                <a:ln>
                  <a:noFill/>
                </a:ln>
              </a:rPr>
              <a:t> опускается, например: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en-US" sz="2300" b="1" dirty="0" smtClean="0">
                <a:ln>
                  <a:noFill/>
                </a:ln>
                <a:solidFill>
                  <a:srgbClr val="FF0000"/>
                </a:solidFill>
                <a:latin typeface="Courier New" pitchFamily="49" charset="0"/>
              </a:rPr>
              <a:t>Person</a:t>
            </a: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Man1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, * 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Man2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Хранение объектов структур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8932"/>
          </a:xfrm>
        </p:spPr>
        <p:txBody>
          <a:bodyPr>
            <a:normAutofit/>
          </a:bodyPr>
          <a:lstStyle/>
          <a:p>
            <a:pPr marL="0" lvl="0" indent="354013">
              <a:spcBef>
                <a:spcPct val="10000"/>
              </a:spcBef>
              <a:buNone/>
            </a:pPr>
            <a:r>
              <a:rPr lang="ru-RU" sz="2400" dirty="0" smtClean="0">
                <a:ln>
                  <a:noFill/>
                </a:ln>
              </a:rPr>
              <a:t>Описание структурного типа не связано с выделением памяти, память выделяется объекту при объявлении в таком количестве, чтобы разместились данные всех элементов структуры. </a:t>
            </a:r>
          </a:p>
          <a:p>
            <a:pPr marL="0" lvl="0" indent="354013">
              <a:spcBef>
                <a:spcPct val="10000"/>
              </a:spcBef>
              <a:buNone/>
            </a:pPr>
            <a:r>
              <a:rPr lang="ru-RU" sz="2400" dirty="0" smtClean="0">
                <a:ln>
                  <a:noFill/>
                </a:ln>
              </a:rPr>
              <a:t> Реальный размер памяти в байтах можно определить:</a:t>
            </a:r>
          </a:p>
          <a:p>
            <a:pPr marL="0" lvl="0" indent="354013">
              <a:spcBef>
                <a:spcPct val="10000"/>
              </a:spcBef>
              <a:buNone/>
            </a:pPr>
            <a:r>
              <a:rPr lang="ru-RU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sizeof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(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Имя_структурного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типа)</a:t>
            </a:r>
          </a:p>
          <a:p>
            <a:pPr marL="0" lvl="0" indent="354013">
              <a:spcBef>
                <a:spcPct val="10000"/>
              </a:spcBef>
              <a:buNone/>
            </a:pPr>
            <a:r>
              <a:rPr lang="ru-RU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sizeof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(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Имя_объекта_структурного_типа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AF1F7A-18C9-4015-B53D-E43898746DE7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r="13542"/>
          <a:stretch>
            <a:fillRect/>
          </a:stretch>
        </p:blipFill>
        <p:spPr bwMode="auto">
          <a:xfrm>
            <a:off x="142844" y="4572007"/>
            <a:ext cx="8858280" cy="155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9144000" cy="1143000"/>
          </a:xfrm>
          <a:noFill/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Инициализация структур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Инициализация структур похожа на инициализацию массивов. При объявлении объекта структуры в фигурных скобках после имени и знака присваивания размещается список начальных значений элементов, например: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 Person Man =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 </a:t>
            </a:r>
            <a:endParaRPr lang="en-US" sz="2300" smtClean="0">
              <a:ln>
                <a:noFill/>
              </a:ln>
              <a:latin typeface="Courier New" pitchFamily="49" charset="0"/>
            </a:endParaRPr>
          </a:p>
          <a:p>
            <a:pPr marL="0" indent="354013"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   {</a:t>
            </a:r>
          </a:p>
          <a:p>
            <a:pPr marL="0" indent="354013"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   	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Фродо Беггинз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",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3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, 5,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5</a:t>
            </a:r>
            <a:endParaRPr lang="en-US" sz="2300" smtClean="0">
              <a:ln>
                <a:noFill/>
              </a:ln>
              <a:latin typeface="Courier New" pitchFamily="49" charset="0"/>
            </a:endParaRPr>
          </a:p>
          <a:p>
            <a:pPr marL="0" indent="354013"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};</a:t>
            </a:r>
          </a:p>
          <a:p>
            <a:pPr marL="0" indent="354013">
              <a:buFontTx/>
              <a:buNone/>
            </a:pPr>
            <a:r>
              <a:rPr lang="ru-RU" sz="2400" smtClean="0">
                <a:ln>
                  <a:noFill/>
                </a:ln>
              </a:rPr>
              <a:t>Элементы объекта </a:t>
            </a:r>
            <a:r>
              <a:rPr lang="en-US" sz="2400" smtClean="0">
                <a:ln>
                  <a:noFill/>
                </a:ln>
                <a:latin typeface="Courier New" pitchFamily="49" charset="0"/>
              </a:rPr>
              <a:t>Man</a:t>
            </a:r>
            <a:r>
              <a:rPr lang="ru-RU" sz="2400" smtClean="0">
                <a:ln>
                  <a:noFill/>
                </a:ln>
              </a:rPr>
              <a:t> получают требуемые начальные значения.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31800" y="1582738"/>
            <a:ext cx="8456613" cy="5038725"/>
          </a:xfrm>
          <a:noFill/>
        </p:spPr>
        <p:txBody>
          <a:bodyPr/>
          <a:lstStyle/>
          <a:p>
            <a:pPr marL="0" indent="357188" eaLnBrk="1" hangingPunct="1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1. Присваивание.</a:t>
            </a:r>
          </a:p>
          <a:p>
            <a:pPr marL="0" indent="357188" eaLnBrk="1" hangingPunct="1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2. Сравнение.</a:t>
            </a:r>
          </a:p>
          <a:p>
            <a:pPr marL="0" indent="357188" eaLnBrk="1" hangingPunct="1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3. Доступ к элементам структур.</a:t>
            </a:r>
          </a:p>
          <a:p>
            <a:pPr marL="0" indent="357188" eaLnBrk="1" hangingPunct="1">
              <a:spcBef>
                <a:spcPct val="10000"/>
              </a:spcBef>
              <a:buFontTx/>
              <a:buNone/>
            </a:pPr>
            <a:endParaRPr lang="ru-RU" sz="2400" smtClean="0">
              <a:ln>
                <a:noFill/>
              </a:ln>
              <a:solidFill>
                <a:schemeClr val="tx1"/>
              </a:solidFill>
            </a:endParaRPr>
          </a:p>
          <a:p>
            <a:pPr marL="0" indent="357188" eaLnBrk="1" hangingPunct="1">
              <a:spcBef>
                <a:spcPct val="10000"/>
              </a:spcBef>
              <a:buFontTx/>
              <a:buAutoNum type="arabicPeriod"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Присваивание. Стандарт языка С разрешает присваивание для структур, если операнды одного типа.</a:t>
            </a:r>
          </a:p>
          <a:p>
            <a:pPr marL="0" indent="357188" eaLnBrk="1" hangingPunct="1">
              <a:spcBef>
                <a:spcPct val="10000"/>
              </a:spcBef>
              <a:buFontTx/>
              <a:buNone/>
            </a:pPr>
            <a:r>
              <a:rPr lang="ru-RU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 Person Man, Man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_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find;</a:t>
            </a:r>
          </a:p>
          <a:p>
            <a:pPr marL="0" indent="357188" eaLnBrk="1" hangingPunct="1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Допу</a:t>
            </a:r>
            <a:r>
              <a:rPr lang="ru-RU" sz="2400" smtClean="0">
                <a:ln>
                  <a:noFill/>
                </a:ln>
              </a:rPr>
              <a:t>стимо присваивание:</a:t>
            </a:r>
          </a:p>
          <a:p>
            <a:pPr marL="0" indent="357188" eaLnBrk="1" hangingPunct="1">
              <a:spcBef>
                <a:spcPct val="10000"/>
              </a:spcBef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Man_find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 = 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Man;</a:t>
            </a:r>
            <a:endParaRPr lang="ru-RU" sz="230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0" name="Rectangle 6"/>
          <p:cNvSpPr>
            <a:spLocks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Операции над структурами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Операции сравнения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1950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Операции сравнения для структур не определены –сравнивать структуры можно только поэлементно.</a:t>
            </a:r>
          </a:p>
          <a:p>
            <a:pPr marL="0" indent="361950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Зато:</a:t>
            </a:r>
          </a:p>
          <a:p>
            <a:pPr marL="0" indent="361950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Можно определить несколько операций сравнения – предикаты, которые будут позволять делать сравнение (поиск) по произвольному значению поля (запрос).</a:t>
            </a:r>
          </a:p>
          <a:p>
            <a:pPr marL="0" indent="361950">
              <a:spcBef>
                <a:spcPct val="10000"/>
              </a:spcBef>
              <a:buFontTx/>
              <a:buNone/>
            </a:pP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7188"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dirty="0" smtClean="0">
                <a:ln>
                  <a:noFill/>
                </a:ln>
              </a:rPr>
              <a:t>Для доступа к элементам структур используется операция разыменования "точка" (так же, как для массива – квадратные скобки </a:t>
            </a:r>
            <a:r>
              <a:rPr lang="en-US" sz="2400" dirty="0" smtClean="0">
                <a:ln>
                  <a:noFill/>
                </a:ln>
              </a:rPr>
              <a:t>[]</a:t>
            </a:r>
            <a:r>
              <a:rPr lang="ru-RU" sz="2400" dirty="0" smtClean="0">
                <a:ln>
                  <a:noFill/>
                </a:ln>
              </a:rPr>
              <a:t>).</a:t>
            </a:r>
          </a:p>
          <a:p>
            <a:pPr marL="0" indent="357188"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dirty="0" smtClean="0">
                <a:ln>
                  <a:noFill/>
                </a:ln>
              </a:rPr>
              <a:t>Синтаксис:</a:t>
            </a:r>
          </a:p>
          <a:p>
            <a:pPr marL="0" indent="357188"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dirty="0" err="1" smtClean="0">
                <a:ln>
                  <a:noFill/>
                </a:ln>
              </a:rPr>
              <a:t>Имя_структуры.Имя_элемента</a:t>
            </a:r>
            <a:endParaRPr lang="ru-RU" sz="2400" dirty="0" smtClean="0">
              <a:ln>
                <a:noFill/>
              </a:ln>
            </a:endParaRPr>
          </a:p>
          <a:p>
            <a:pPr marL="0" indent="357188"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dirty="0" smtClean="0">
                <a:ln>
                  <a:noFill/>
                </a:ln>
              </a:rPr>
              <a:t>Здесь:   </a:t>
            </a:r>
          </a:p>
          <a:p>
            <a:pPr marL="0" indent="357188"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dirty="0" err="1" smtClean="0">
                <a:ln>
                  <a:noFill/>
                </a:ln>
              </a:rPr>
              <a:t>Имя_структуры</a:t>
            </a:r>
            <a:r>
              <a:rPr lang="ru-RU" sz="2400" dirty="0" smtClean="0">
                <a:ln>
                  <a:noFill/>
                </a:ln>
              </a:rPr>
              <a:t> – имя объекта структурного типа, для которого при объявлении выделена память.</a:t>
            </a:r>
          </a:p>
          <a:p>
            <a:pPr marL="0" indent="357188"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dirty="0" err="1" smtClean="0">
                <a:ln>
                  <a:noFill/>
                </a:ln>
              </a:rPr>
              <a:t>Имя_элемента</a:t>
            </a:r>
            <a:r>
              <a:rPr lang="ru-RU" sz="2400" dirty="0" smtClean="0">
                <a:ln>
                  <a:noFill/>
                </a:ln>
              </a:rPr>
              <a:t> – имя одного из элементов в соответствии с определением.</a:t>
            </a:r>
          </a:p>
          <a:p>
            <a:pPr marL="0" indent="357188"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dirty="0" smtClean="0">
                <a:ln>
                  <a:noFill/>
                </a:ln>
              </a:rPr>
              <a:t>Пример для  </a:t>
            </a:r>
            <a:r>
              <a:rPr lang="ru-RU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Person</a:t>
            </a:r>
            <a:r>
              <a:rPr lang="ru-RU" sz="2400" dirty="0" smtClean="0">
                <a:ln>
                  <a:noFill/>
                </a:ln>
              </a:rPr>
              <a:t>:</a:t>
            </a:r>
          </a:p>
          <a:p>
            <a:pPr marL="0" indent="357188"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Man.Name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– поле типа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en-US" sz="23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string</a:t>
            </a:r>
            <a:r>
              <a:rPr lang="ru-RU" sz="2400" dirty="0" smtClean="0">
                <a:ln>
                  <a:noFill/>
                </a:ln>
              </a:rPr>
              <a:t>.</a:t>
            </a:r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Доступ к элементам структур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spcBef>
                <a:spcPct val="10000"/>
              </a:spcBef>
              <a:buFontTx/>
              <a:buAutoNum type="arabicPeriod"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Элементами структуры могут быть массивы.</a:t>
            </a:r>
          </a:p>
          <a:p>
            <a:pPr marL="0" indent="363538" eaLnBrk="1" hangingPunct="1">
              <a:spcBef>
                <a:spcPct val="10000"/>
              </a:spcBef>
              <a:buFontTx/>
              <a:buAutoNum type="arabicPeriod"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Элементами структуры могут быть структуры.</a:t>
            </a:r>
          </a:p>
          <a:p>
            <a:pPr marL="0" indent="363538" eaLnBrk="1" hangingPunct="1">
              <a:spcBef>
                <a:spcPct val="10000"/>
              </a:spcBef>
              <a:buFontTx/>
              <a:buAutoNum type="arabicPeriod"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Структуры можно объединять в массивы.</a:t>
            </a:r>
          </a:p>
          <a:p>
            <a:pPr marL="0" indent="363538" eaLnBrk="1" hangingPunct="1">
              <a:spcBef>
                <a:spcPct val="10000"/>
              </a:spcBef>
              <a:buFontTx/>
              <a:buAutoNum type="arabicPeriod"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Структуры можно передавать в функцию как параметр.</a:t>
            </a:r>
          </a:p>
          <a:p>
            <a:pPr marL="0" indent="363538" eaLnBrk="1" hangingPunct="1">
              <a:spcBef>
                <a:spcPct val="10000"/>
              </a:spcBef>
              <a:buFontTx/>
              <a:buAutoNum type="arabicPeriod"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Массив структур может быть параметром функции.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Структуры, массивы и указатели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</p:spPr>
        <p:txBody>
          <a:bodyPr/>
          <a:lstStyle/>
          <a:p>
            <a:pPr marL="0" indent="354013" eaLnBrk="1" hangingPunct="1"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ru-RU" sz="2400" dirty="0" smtClean="0">
                <a:ln>
                  <a:noFill/>
                </a:ln>
              </a:rPr>
              <a:t> Массив, как и любые другие данные, может быть элементом структуры.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typedef</a:t>
            </a:r>
            <a:r>
              <a:rPr lang="ru-RU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struct</a:t>
            </a:r>
            <a:endParaRPr lang="ru-RU" sz="2300" b="1" dirty="0" smtClean="0">
              <a:ln>
                <a:noFill/>
              </a:ln>
              <a:solidFill>
                <a:srgbClr val="0000FF"/>
              </a:solidFill>
              <a:latin typeface="Courier New" pitchFamily="49" charset="0"/>
            </a:endParaRPr>
          </a:p>
          <a:p>
            <a:pPr marL="0" indent="354013" eaLnBrk="1" hangingPunct="1"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ru-RU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ru-RU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300" b="1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Имя.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Balls[3];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Баллы по предметам.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Sum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Накапливает сумму.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Avg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Вычисляет</a:t>
            </a:r>
            <a:r>
              <a:rPr lang="en-US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среднее.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ru-RU" sz="2300" b="1" dirty="0" err="1" smtClean="0">
                <a:ln>
                  <a:noFill/>
                </a:ln>
                <a:solidFill>
                  <a:srgbClr val="FF3300"/>
                </a:solidFill>
                <a:latin typeface="Courier New" pitchFamily="49" charset="0"/>
              </a:rPr>
              <a:t>Person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;		// Имя типа "</a:t>
            </a:r>
            <a:r>
              <a:rPr lang="ru-RU" sz="23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Person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"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Массив как элемент структуры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438275"/>
            <a:ext cx="8456613" cy="5181600"/>
          </a:xfrm>
          <a:noFill/>
        </p:spPr>
        <p:txBody>
          <a:bodyPr/>
          <a:lstStyle/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Тогда для обращения к каждому элементу такого массива требуется операция разыменования элемента массива, как обычно: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Person Man;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// Man.Balls[0]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en-US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 S=0;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en-US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for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 (</a:t>
            </a:r>
            <a:r>
              <a:rPr lang="en-US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 i=0,S=0; i&lt;3; i++)</a:t>
            </a:r>
            <a:endParaRPr lang="ru-RU" sz="2300" smtClean="0">
              <a:ln>
                <a:noFill/>
              </a:ln>
              <a:latin typeface="Courier New" pitchFamily="49" charset="0"/>
            </a:endParaRP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   S+=Man.Balls[i];</a:t>
            </a: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107950" y="274638"/>
            <a:ext cx="8928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Обращение 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Структура как элемент структуры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Элементом структуры может быть другая структура, это называется вложение структур. Например, структурный тип для представления сведений о слушателе дополнительно к тем элементам, которые уже есть (имя, фамилия, группа), может содержать данное «дата рождения». Это может быть структура с элементами «число», «месяц», «год».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В коде описания структурных типов должны быть размещены в такой последовательности, чтобы использованный в описании структурный тип был уже определен ранее.</a:t>
            </a:r>
            <a:endParaRPr lang="ru-RU" sz="2200" b="1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8313" y="1582738"/>
            <a:ext cx="8456612" cy="622300"/>
          </a:xfrm>
          <a:noFill/>
        </p:spPr>
        <p:txBody>
          <a:bodyPr/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Прикладная задача: как представить таблицу данных?</a:t>
            </a: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Прикладная область: представление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184" name="Group 88"/>
          <p:cNvGraphicFramePr>
            <a:graphicFrameLocks noGrp="1"/>
          </p:cNvGraphicFramePr>
          <p:nvPr/>
        </p:nvGraphicFramePr>
        <p:xfrm>
          <a:off x="755650" y="2336800"/>
          <a:ext cx="7848600" cy="3962400"/>
        </p:xfrm>
        <a:graphic>
          <a:graphicData uri="http://schemas.openxmlformats.org/drawingml/2006/table">
            <a:tbl>
              <a:tblPr/>
              <a:tblGrid>
                <a:gridCol w="449263"/>
                <a:gridCol w="2473325"/>
                <a:gridCol w="1231900"/>
                <a:gridCol w="1231900"/>
                <a:gridCol w="1230312"/>
                <a:gridCol w="12319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 Word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 Excel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 Access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Итого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Фродо Беггинз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Бильбо Беггинз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Гэндальф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Двалин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Гвалин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Бифур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Бофур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Бомбур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Т. Оукеншильд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68313" y="1582738"/>
            <a:ext cx="8456612" cy="5038725"/>
          </a:xfrm>
        </p:spPr>
        <p:txBody>
          <a:bodyPr/>
          <a:lstStyle/>
          <a:p>
            <a:pPr marL="0" indent="354013">
              <a:buFontTx/>
              <a:buNone/>
            </a:pPr>
            <a:r>
              <a:rPr lang="ru-RU" sz="2400" smtClean="0">
                <a:ln>
                  <a:noFill/>
                </a:ln>
              </a:rPr>
              <a:t>Пусть есть объявление:</a:t>
            </a:r>
          </a:p>
          <a:p>
            <a:pPr marL="0" indent="354013">
              <a:buFontTx/>
              <a:buNone/>
            </a:pPr>
            <a:r>
              <a:rPr lang="ru-RU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 Date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	//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Тип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«Дата».</a:t>
            </a:r>
            <a:endParaRPr lang="en-US" sz="2300" smtClean="0">
              <a:ln>
                <a:noFill/>
              </a:ln>
              <a:latin typeface="Courier New" pitchFamily="49" charset="0"/>
            </a:endParaRPr>
          </a:p>
          <a:p>
            <a:pPr marL="0" indent="354013"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   {</a:t>
            </a:r>
          </a:p>
          <a:p>
            <a:pPr marL="0" indent="354013"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	day;	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//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Число</a:t>
            </a:r>
            <a:endParaRPr lang="en-US" sz="2300" smtClean="0">
              <a:ln>
                <a:noFill/>
              </a:ln>
              <a:latin typeface="Courier New" pitchFamily="49" charset="0"/>
            </a:endParaRPr>
          </a:p>
          <a:p>
            <a:pPr marL="0" indent="354013"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	month;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//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Месяц</a:t>
            </a:r>
            <a:endParaRPr lang="en-US" sz="2300" smtClean="0">
              <a:ln>
                <a:noFill/>
              </a:ln>
              <a:latin typeface="Courier New" pitchFamily="49" charset="0"/>
            </a:endParaRPr>
          </a:p>
          <a:p>
            <a:pPr marL="0" indent="354013"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	year;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		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//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Год</a:t>
            </a:r>
            <a:endParaRPr lang="en-US" sz="2300" smtClean="0">
              <a:ln>
                <a:noFill/>
              </a:ln>
              <a:latin typeface="Courier New" pitchFamily="49" charset="0"/>
            </a:endParaRPr>
          </a:p>
          <a:p>
            <a:pPr marL="0" indent="354013"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};</a:t>
            </a:r>
          </a:p>
          <a:p>
            <a:pPr marL="0" indent="354013">
              <a:buFontTx/>
              <a:buNone/>
            </a:pPr>
            <a:r>
              <a:rPr lang="ru-RU" sz="2400" smtClean="0">
                <a:ln>
                  <a:noFill/>
                </a:ln>
              </a:rPr>
              <a:t>   При обращении к такому элементу операция разыменования «точка» используется дважды, так как имя поля нуждается в уточнении дважды.</a:t>
            </a:r>
            <a:endParaRPr lang="ru-RU" smtClean="0">
              <a:ln>
                <a:noFill/>
              </a:ln>
            </a:endParaRP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Структура «Дата»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Вложенная структура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>
            <a:normAutofit/>
          </a:bodyPr>
          <a:lstStyle/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typedef</a:t>
            </a:r>
            <a:r>
              <a:rPr lang="ru-RU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struct</a:t>
            </a:r>
            <a:endParaRPr lang="ru-RU" sz="2300" b="1" dirty="0" smtClean="0">
              <a:ln>
                <a:noFill/>
              </a:ln>
              <a:solidFill>
                <a:srgbClr val="0000FF"/>
              </a:solidFill>
              <a:latin typeface="Courier New" pitchFamily="49" charset="0"/>
            </a:endParaRP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300" b="1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Имя.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Balls[3];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Баллы по предметам.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Sum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Накапливает сумму.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Avg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Вычисляет</a:t>
            </a:r>
            <a:r>
              <a:rPr lang="en-US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среднее.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en-US" sz="2300" b="1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Date</a:t>
            </a:r>
            <a:r>
              <a:rPr lang="en-US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	</a:t>
            </a:r>
            <a:r>
              <a:rPr lang="en-US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date;</a:t>
            </a:r>
            <a:r>
              <a:rPr lang="en-US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		// 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Это дата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ru-RU" sz="2300" b="1" dirty="0" err="1" smtClean="0">
                <a:ln>
                  <a:noFill/>
                </a:ln>
                <a:solidFill>
                  <a:srgbClr val="FF3300"/>
                </a:solidFill>
                <a:latin typeface="Courier New" pitchFamily="49" charset="0"/>
              </a:rPr>
              <a:t>Person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;		// Имя типа "</a:t>
            </a:r>
            <a:r>
              <a:rPr lang="ru-RU" sz="23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Person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"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Описан объект: </a:t>
            </a: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Person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student;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Обращение к полям:</a:t>
            </a:r>
            <a:r>
              <a:rPr lang="en-US" sz="2400" dirty="0" smtClean="0">
                <a:ln>
                  <a:noFill/>
                </a:ln>
              </a:rPr>
              <a:t> </a:t>
            </a:r>
            <a:endParaRPr lang="ru-RU" sz="2400" dirty="0" smtClean="0">
              <a:ln>
                <a:noFill/>
              </a:ln>
            </a:endParaRP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student.date.day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, </a:t>
            </a: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student.date.month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,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student.date.year</a:t>
            </a:r>
            <a:endParaRPr lang="ru-RU" sz="2300" dirty="0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Массивы структур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Массивы структур вводятся в употребление с помощью описания так же, как и массивы других типов данных с указанием имени структурного типа, например: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</a:t>
            </a:r>
            <a:r>
              <a:rPr lang="en-US" sz="2400" b="1" dirty="0" smtClean="0">
                <a:ln>
                  <a:noFill/>
                </a:ln>
                <a:latin typeface="Courier New" pitchFamily="49" charset="0"/>
              </a:rPr>
              <a:t>Person </a:t>
            </a:r>
            <a:r>
              <a:rPr lang="ru-RU" sz="2400" dirty="0" err="1" smtClean="0">
                <a:ln>
                  <a:noFill/>
                </a:ln>
                <a:latin typeface="Courier New" pitchFamily="49" charset="0"/>
              </a:rPr>
              <a:t>List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[MAX];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Определен массив </a:t>
            </a:r>
            <a:r>
              <a:rPr lang="ru-RU" sz="2400" dirty="0" err="1" smtClean="0">
                <a:ln>
                  <a:noFill/>
                </a:ln>
                <a:latin typeface="Courier New" pitchFamily="49" charset="0"/>
              </a:rPr>
              <a:t>List</a:t>
            </a:r>
            <a:r>
              <a:rPr lang="ru-RU" sz="2400" dirty="0" smtClean="0">
                <a:ln>
                  <a:noFill/>
                </a:ln>
              </a:rPr>
              <a:t>, состоящий из 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MAX</a:t>
            </a:r>
            <a:r>
              <a:rPr lang="ru-RU" sz="2400" dirty="0" smtClean="0">
                <a:ln>
                  <a:noFill/>
                </a:ln>
              </a:rPr>
              <a:t> элементов, каждый из которых является структурой типа </a:t>
            </a:r>
            <a:r>
              <a:rPr lang="en-US" sz="2400" dirty="0" smtClean="0">
                <a:ln>
                  <a:noFill/>
                </a:ln>
                <a:latin typeface="Courier New" pitchFamily="49" charset="0"/>
              </a:rPr>
              <a:t>Person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Имя </a:t>
            </a:r>
            <a:r>
              <a:rPr lang="ru-RU" sz="2400" dirty="0" err="1" smtClean="0">
                <a:ln>
                  <a:noFill/>
                </a:ln>
                <a:latin typeface="Courier New" pitchFamily="49" charset="0"/>
              </a:rPr>
              <a:t>List</a:t>
            </a:r>
            <a:r>
              <a:rPr lang="ru-RU" sz="2400" dirty="0" smtClean="0">
                <a:ln>
                  <a:noFill/>
                </a:ln>
              </a:rPr>
              <a:t>, это имя массива, элементами которого являются структуры </a:t>
            </a:r>
            <a:r>
              <a:rPr lang="ru-RU" sz="2400" dirty="0" err="1" smtClean="0">
                <a:ln>
                  <a:noFill/>
                </a:ln>
                <a:latin typeface="Courier New" pitchFamily="49" charset="0"/>
              </a:rPr>
              <a:t>List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[0],</a:t>
            </a:r>
            <a:r>
              <a:rPr lang="ru-RU" sz="2400" dirty="0" smtClean="0">
                <a:ln>
                  <a:noFill/>
                </a:ln>
              </a:rPr>
              <a:t> </a:t>
            </a:r>
            <a:r>
              <a:rPr lang="ru-RU" sz="2400" dirty="0" err="1" smtClean="0">
                <a:ln>
                  <a:noFill/>
                </a:ln>
                <a:latin typeface="Courier New" pitchFamily="49" charset="0"/>
              </a:rPr>
              <a:t>List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[</a:t>
            </a:r>
            <a:r>
              <a:rPr lang="ru-RU" sz="2400" dirty="0" err="1" smtClean="0">
                <a:ln>
                  <a:noFill/>
                </a:ln>
                <a:latin typeface="Courier New" pitchFamily="49" charset="0"/>
              </a:rPr>
              <a:t>l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]</a:t>
            </a:r>
            <a:r>
              <a:rPr lang="ru-RU" sz="2400" dirty="0" smtClean="0">
                <a:ln>
                  <a:noFill/>
                </a:ln>
              </a:rPr>
              <a:t> и так далее, все они структуры типа </a:t>
            </a:r>
            <a:r>
              <a:rPr lang="en-US" sz="2400" dirty="0" smtClean="0">
                <a:ln>
                  <a:noFill/>
                </a:ln>
                <a:latin typeface="Courier New" pitchFamily="49" charset="0"/>
              </a:rPr>
              <a:t>Person</a:t>
            </a:r>
            <a:r>
              <a:rPr lang="ru-RU" sz="2400" dirty="0" smtClean="0">
                <a:ln>
                  <a:noFill/>
                </a:ln>
              </a:rPr>
              <a:t>. </a:t>
            </a:r>
            <a:endParaRPr lang="en-US" sz="2400" dirty="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0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97888" cy="5038725"/>
          </a:xfrm>
          <a:noFill/>
        </p:spPr>
        <p:txBody>
          <a:bodyPr/>
          <a:lstStyle/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Чтобы получить поле структуры, входящей в массив структур, используется индексирование первого имени (имени массива), и разыменование поля . Индекс записывается непосредственно после имени массива структур. Тем самым из массива выделяется нужная структура, а уже с помощью точки и последующего имени идентифицируется соответствующий компонент структуры, например: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List[0].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Name</a:t>
            </a:r>
            <a:r>
              <a:rPr lang="ru-RU" sz="2400" smtClean="0">
                <a:ln>
                  <a:noFill/>
                </a:ln>
              </a:rPr>
              <a:t>, это элемент с именем 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Name</a:t>
            </a:r>
            <a:r>
              <a:rPr lang="ru-RU" sz="2400" smtClean="0">
                <a:ln>
                  <a:noFill/>
                </a:ln>
              </a:rPr>
              <a:t> структуры типа 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Person</a:t>
            </a:r>
            <a:r>
              <a:rPr lang="ru-RU" sz="2400" smtClean="0">
                <a:ln>
                  <a:noFill/>
                </a:ln>
              </a:rPr>
              <a:t>, входящей в качестве первого элемента (с нулевым индексом) в массив структур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List.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Доступ к полям</a:t>
            </a:r>
            <a:r>
              <a:rPr lang="en-US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массива структур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 размещении в памяти элементы массива структур размещаются подряд в порядке возрастания индекса. Каждый элемент массива занимает столько места, сколько необходимо для размещения структуры.</a:t>
            </a:r>
          </a:p>
          <a:p>
            <a:pPr marL="0" indent="363538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Как и массивы других типов, массив структур при определении может быть инициализирован. Инициализатор массива структур должен содержать в фигурных скобках список начальных значений структур массива. В свою очередь, каждое начальное значение для структуры, это список значений ее компонентов (также в фигурных скобках).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Размещение в памяти</a:t>
            </a:r>
            <a:r>
              <a:rPr lang="en-US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массива структур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>
              <a:buFontTx/>
              <a:buNone/>
              <a:tabLst>
                <a:tab pos="2332038" algn="l"/>
              </a:tabLst>
            </a:pPr>
            <a:r>
              <a:rPr lang="ru-RU" sz="2400" smtClean="0">
                <a:ln>
                  <a:noFill/>
                </a:ln>
              </a:rPr>
              <a:t>Указатели на структуры вводятся в употребление, как и указатели на данные других типов. 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Указатели на структуры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Структуры и функции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Возможны всего два варианта: структура может быть передана функции как параметр, или структура может быть возвращаемым функцией значением. И в том, и в другом случае могут использоваться указатели на объекты структурных типов. Пусть есть структура: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Person</a:t>
            </a:r>
            <a:endParaRPr lang="ru-RU" sz="2300" dirty="0" smtClean="0">
              <a:ln>
                <a:noFill/>
              </a:ln>
              <a:latin typeface="Courier New" pitchFamily="49" charset="0"/>
            </a:endParaRP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  {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en-US" sz="23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string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name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;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	 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age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;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46225"/>
            <a:ext cx="8456613" cy="5038725"/>
          </a:xfrm>
          <a:noFill/>
        </p:spPr>
        <p:txBody>
          <a:bodyPr/>
          <a:lstStyle/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dirty="0" smtClean="0">
                <a:ln>
                  <a:noFill/>
                </a:ln>
              </a:rPr>
              <a:t>1. Параметр функции – объект структурного типа: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300" dirty="0" smtClean="0">
                <a:ln>
                  <a:noFill/>
                </a:ln>
              </a:rPr>
              <a:t>   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void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F1(</a:t>
            </a: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Person 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Имя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_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объекта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);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dirty="0" smtClean="0">
                <a:ln>
                  <a:noFill/>
                </a:ln>
              </a:rPr>
              <a:t>2. Параметр функции  – адрес </a:t>
            </a:r>
            <a:r>
              <a:rPr lang="ru-RU" sz="2400" dirty="0" err="1" smtClean="0">
                <a:ln>
                  <a:noFill/>
                </a:ln>
              </a:rPr>
              <a:t>объекат</a:t>
            </a:r>
            <a:r>
              <a:rPr lang="ru-RU" sz="2400" dirty="0" smtClean="0">
                <a:ln>
                  <a:noFill/>
                </a:ln>
              </a:rPr>
              <a:t> структурного типа: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300" dirty="0" smtClean="0">
                <a:ln>
                  <a:noFill/>
                </a:ln>
              </a:rPr>
              <a:t>   	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void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F2(</a:t>
            </a: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Person &amp; 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Имя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_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объекта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);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3. Функция возвращает структуру: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300" dirty="0" smtClean="0">
                <a:ln>
                  <a:noFill/>
                </a:ln>
              </a:rPr>
              <a:t>   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struct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Person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F3(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Список_параметров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);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dirty="0" smtClean="0">
                <a:ln>
                  <a:noFill/>
                </a:ln>
              </a:rPr>
              <a:t>4. Функция возвращает указатель на структуру: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300" dirty="0" smtClean="0">
                <a:ln>
                  <a:noFill/>
                </a:ln>
              </a:rPr>
              <a:t>   	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struct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Person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* F4(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Список_параметров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);</a:t>
            </a:r>
            <a:endParaRPr lang="ru-RU" sz="2200" dirty="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20485" name="Rectangle 5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Обязательные синтаксические конструкции в прототипах функций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46225"/>
            <a:ext cx="8456613" cy="5038725"/>
          </a:xfrm>
          <a:noFill/>
        </p:spPr>
        <p:txBody>
          <a:bodyPr/>
          <a:lstStyle/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Структура объединяет некую информацию о некотором объекте  (человеке): имя, фамилия, и какие-то данные числового характера, например, возраст, рост, средняя зарплата и т.д.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Структура: "Человек" имеет поля: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Имя Фамилия	10	20	50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Имеются сведения о некоторой группе объектов, то есть о некотором сообществе людей: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Массив объектов: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Человек[0], Человек[1], Человек[2],и так далее.</a:t>
            </a:r>
          </a:p>
        </p:txBody>
      </p:sp>
      <p:sp>
        <p:nvSpPr>
          <p:cNvPr id="87043" name="Rectangle 3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46225"/>
            <a:ext cx="8456613" cy="5038725"/>
          </a:xfrm>
          <a:noFill/>
        </p:spPr>
        <p:txBody>
          <a:bodyPr/>
          <a:lstStyle/>
          <a:p>
            <a:pPr marL="0" indent="363538">
              <a:spcBef>
                <a:spcPct val="5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Для описания одного объекта используется структура. </a:t>
            </a:r>
          </a:p>
          <a:p>
            <a:pPr marL="0" indent="363538">
              <a:spcBef>
                <a:spcPct val="5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В качестве полей структуры используем простые типы данных, массив и строки.  Для хранения имени использована статическая строка, для хранения фамилии динамическая, для хранения данных – массив (пусть пять показателей).</a:t>
            </a:r>
          </a:p>
          <a:p>
            <a:pPr marL="0" indent="363538">
              <a:spcBef>
                <a:spcPct val="5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Информация о среднем арифметическом показателей каждого объекта вычисляется при получении объектом данных, и сохраняется. Для этого в структуру введены поля "Сумма показателей" и "Среднее арифметическое показателей" </a:t>
            </a:r>
            <a:r>
              <a:rPr lang="ru-RU" sz="2400" smtClean="0">
                <a:ln>
                  <a:noFill/>
                </a:ln>
                <a:sym typeface="Symbol" pitchFamily="18" charset="2"/>
              </a:rPr>
              <a:t></a:t>
            </a:r>
            <a:r>
              <a:rPr lang="ru-RU" sz="2400" smtClean="0">
                <a:ln>
                  <a:noFill/>
                </a:ln>
              </a:rPr>
              <a:t> данные целого и вещественного типов.</a:t>
            </a:r>
          </a:p>
          <a:p>
            <a:pPr marL="0" indent="363538">
              <a:spcBef>
                <a:spcPct val="5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Поскольку в группе объектов несколько данных, следует объединить их в массив, где один элемент массива описывает один объект.</a:t>
            </a:r>
          </a:p>
        </p:txBody>
      </p:sp>
      <p:sp>
        <p:nvSpPr>
          <p:cNvPr id="89091" name="Rectangle 3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b="1" dirty="0" smtClean="0">
                <a:ln>
                  <a:noFill/>
                </a:ln>
              </a:rPr>
              <a:t>Структура </a:t>
            </a:r>
            <a:r>
              <a:rPr lang="ru-RU" sz="2400" dirty="0" smtClean="0">
                <a:ln>
                  <a:noFill/>
                </a:ln>
              </a:rPr>
              <a:t>– множество именованных данных разного типа, объединенных в единое целое.</a:t>
            </a:r>
            <a:endParaRPr lang="ru-RU" sz="2400" b="1" dirty="0" smtClean="0">
              <a:ln>
                <a:noFill/>
              </a:ln>
            </a:endParaRP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b="1" dirty="0" smtClean="0">
                <a:ln>
                  <a:noFill/>
                </a:ln>
              </a:rPr>
              <a:t>Назначение</a:t>
            </a:r>
            <a:r>
              <a:rPr lang="ru-RU" sz="2400" dirty="0" smtClean="0">
                <a:ln>
                  <a:noFill/>
                </a:ln>
              </a:rPr>
              <a:t> – логическое объединение данных разного типа – общее название «запись»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–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строка таблицы.</a:t>
            </a:r>
            <a:endParaRPr lang="ru-RU" sz="2400" b="1" dirty="0" smtClean="0">
              <a:ln>
                <a:noFill/>
              </a:ln>
            </a:endParaRP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b="1" dirty="0" smtClean="0">
                <a:ln>
                  <a:noFill/>
                </a:ln>
              </a:rPr>
              <a:t>Поля </a:t>
            </a:r>
            <a:r>
              <a:rPr lang="ru-RU" sz="2400" dirty="0" smtClean="0">
                <a:ln>
                  <a:noFill/>
                </a:ln>
              </a:rPr>
              <a:t>(</a:t>
            </a:r>
            <a:r>
              <a:rPr lang="ru-RU" sz="2400" b="1" dirty="0" smtClean="0">
                <a:ln>
                  <a:noFill/>
                </a:ln>
              </a:rPr>
              <a:t>элементы,</a:t>
            </a:r>
            <a:r>
              <a:rPr lang="ru-RU" sz="2400" dirty="0" smtClean="0">
                <a:ln>
                  <a:noFill/>
                </a:ln>
              </a:rPr>
              <a:t> </a:t>
            </a:r>
            <a:r>
              <a:rPr lang="ru-RU" sz="2400" b="1" dirty="0" smtClean="0">
                <a:ln>
                  <a:noFill/>
                </a:ln>
              </a:rPr>
              <a:t>компоненты</a:t>
            </a:r>
            <a:r>
              <a:rPr lang="ru-RU" sz="2400" dirty="0" smtClean="0">
                <a:ln>
                  <a:noFill/>
                </a:ln>
              </a:rPr>
              <a:t>) структуры могут быть разных типов, и все имеют различные имена.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Структура в прикладной области, это строка таблицы: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Имя – тип </a:t>
            </a:r>
            <a:r>
              <a:rPr lang="en-US" sz="23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string</a:t>
            </a:r>
            <a:r>
              <a:rPr lang="en-US" sz="2400" dirty="0" smtClean="0">
                <a:ln>
                  <a:noFill/>
                </a:ln>
              </a:rPr>
              <a:t>.</a:t>
            </a:r>
            <a:endParaRPr lang="ru-RU" sz="2400" dirty="0" smtClean="0">
              <a:ln>
                <a:noFill/>
              </a:ln>
            </a:endParaRP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Баллы – тип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en-US" sz="23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n>
                  <a:noFill/>
                </a:ln>
              </a:rPr>
              <a:t>.</a:t>
            </a:r>
            <a:endParaRPr lang="ru-RU" sz="2400" dirty="0" smtClean="0">
              <a:ln>
                <a:noFill/>
              </a:ln>
            </a:endParaRP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Итого или среднее – тип </a:t>
            </a: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или </a:t>
            </a:r>
            <a:r>
              <a:rPr lang="en-US" sz="23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double</a:t>
            </a:r>
            <a:r>
              <a:rPr lang="en-US" sz="2400" dirty="0" smtClean="0">
                <a:ln>
                  <a:noFill/>
                </a:ln>
              </a:rPr>
              <a:t>.</a:t>
            </a: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Структура как тип данных: назначение</a:t>
            </a:r>
            <a:endParaRPr 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46225"/>
            <a:ext cx="8456613" cy="5038725"/>
          </a:xfrm>
          <a:noFill/>
        </p:spPr>
        <p:txBody>
          <a:bodyPr>
            <a:normAutofit lnSpcReduction="10000"/>
          </a:bodyPr>
          <a:lstStyle/>
          <a:p>
            <a:pPr marL="0" indent="363538">
              <a:spcBef>
                <a:spcPct val="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Объект назовем среднестатистическим, если на нем достигается минимум модуля разности среднего арифметического значений его данных со средним арифметическим всей группы объектов.</a:t>
            </a:r>
          </a:p>
          <a:p>
            <a:pPr marL="0" indent="363538">
              <a:spcBef>
                <a:spcPct val="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Аналогично определяется уникальный объект (на нем достигается максимум).</a:t>
            </a:r>
          </a:p>
          <a:p>
            <a:pPr marL="0" indent="363538">
              <a:spcBef>
                <a:spcPct val="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Объект может быть назван среднестатистическим по k-тому параметру, (уникальным по k-му параметру), тогда рассматриваются данные о значении k-го показателя этого объекта в сравнении со средним значением k-го показателя по всей совокупности объектов.</a:t>
            </a:r>
          </a:p>
          <a:p>
            <a:pPr marL="0" indent="363538">
              <a:spcBef>
                <a:spcPct val="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Выясним, кто в группе объектов является:</a:t>
            </a:r>
          </a:p>
          <a:p>
            <a:pPr marL="0" indent="363538">
              <a:spcBef>
                <a:spcPct val="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а) среднестатистическим,</a:t>
            </a:r>
          </a:p>
          <a:p>
            <a:pPr marL="0" indent="363538">
              <a:spcBef>
                <a:spcPct val="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б) среднестатистическим по отдельным показателям.</a:t>
            </a:r>
          </a:p>
        </p:txBody>
      </p:sp>
      <p:sp>
        <p:nvSpPr>
          <p:cNvPr id="94211" name="Rectangle 3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46225"/>
            <a:ext cx="8456613" cy="5038725"/>
          </a:xfrm>
          <a:noFill/>
        </p:spPr>
        <p:txBody>
          <a:bodyPr/>
          <a:lstStyle/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1. Для работы c одним объектом нужны функции ввода и вывода данных об одном объекте  (получают объект  типа "структура").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2. Вывод общей информации в виде таблицы (получает массив структур и его длину).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3. Поиск среднего арифметического по группе объектов, и поиск среднего по какому-то показателю. Возвращают значение среднего по всей группе объектов и по одному показателю. 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Эти функции похожи, но первая работает со средним данным всего объекта, а вторая, получив в качестве параметра номер показателя, работает только с этим элементом массива данных.   </a:t>
            </a:r>
          </a:p>
        </p:txBody>
      </p:sp>
      <p:sp>
        <p:nvSpPr>
          <p:cNvPr id="90115" name="Rectangle 3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Функциональная декомпозиция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46225"/>
            <a:ext cx="8456613" cy="5038725"/>
          </a:xfrm>
          <a:noFill/>
        </p:spPr>
        <p:txBody>
          <a:bodyPr/>
          <a:lstStyle/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4. Функция поиска может вернуть номер элемента в массиве структур или указатель на объект. Покажем это на примере  функций поиска. 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Функция поиска среднестатистического вернет номер в 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массиве структур. Имея функцию вывода, мы легко выведем его данные на экран с использованием операции разыменования [].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Функция поиска среднего по k-тому показателю вернет  указатель на структуру. Имея функцию вывода, мы легко выведем его данные на экран, с использованием операции разыменования *.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5. Поиск по фамилии.</a:t>
            </a:r>
          </a:p>
          <a:p>
            <a:pPr marL="0" indent="363538"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6. И другие.</a:t>
            </a:r>
          </a:p>
        </p:txBody>
      </p:sp>
      <p:sp>
        <p:nvSpPr>
          <p:cNvPr id="91139" name="Rectangle 3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Функциональная декомпозиция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sz="2800" dirty="0" smtClean="0"/>
              <a:t>Приведите пример, когда структурный тип адекватно отражает задачу предметной области.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Что означает термин «спецификация» модуля? Что в ней описано?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Для чего код разделяют на отдельные файлы?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Какой основной принцип модульного стиля программирования?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Почему функции обработки данных не должны их вводить и выводить на </a:t>
            </a:r>
            <a:r>
              <a:rPr lang="ru-RU" sz="2800" smtClean="0"/>
              <a:t>внешние устройства?</a:t>
            </a:r>
            <a:endParaRPr lang="ru-RU" sz="2800" dirty="0" smtClean="0"/>
          </a:p>
          <a:p>
            <a:pPr marL="514350" indent="-514350">
              <a:buAutoNum type="arabicPeriod"/>
            </a:pP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AF1F7A-18C9-4015-B53D-E43898746DE7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0" indent="363538">
              <a:spcBef>
                <a:spcPct val="10000"/>
              </a:spcBef>
              <a:buFontTx/>
              <a:buNone/>
            </a:pPr>
            <a:r>
              <a:rPr lang="ru-RU" sz="2400" b="1" dirty="0" smtClean="0">
                <a:ln>
                  <a:noFill/>
                </a:ln>
              </a:rPr>
              <a:t>Описание</a:t>
            </a:r>
            <a:r>
              <a:rPr lang="ru-RU" sz="2400" dirty="0" smtClean="0">
                <a:ln>
                  <a:noFill/>
                </a:ln>
              </a:rPr>
              <a:t> структурного типа конструирует </a:t>
            </a:r>
            <a:r>
              <a:rPr lang="ru-RU" sz="2400" b="1" dirty="0" smtClean="0">
                <a:ln>
                  <a:noFill/>
                </a:ln>
              </a:rPr>
              <a:t>новый тип</a:t>
            </a:r>
            <a:r>
              <a:rPr lang="ru-RU" sz="2400" dirty="0" smtClean="0">
                <a:ln>
                  <a:noFill/>
                </a:ln>
              </a:rPr>
              <a:t> данного, внутри которого содержатся данные разных типов.</a:t>
            </a:r>
          </a:p>
          <a:p>
            <a:pPr marL="0" indent="363538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Синтаксис:</a:t>
            </a:r>
          </a:p>
          <a:p>
            <a:pPr marL="0" indent="363538">
              <a:spcBef>
                <a:spcPct val="10000"/>
              </a:spcBef>
              <a:buFontTx/>
              <a:buNone/>
            </a:pPr>
            <a:r>
              <a:rPr lang="ru-RU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Имя_типа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{</a:t>
            </a:r>
          </a:p>
          <a:p>
            <a:pPr marL="0" indent="363538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3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определения элементов;</a:t>
            </a:r>
          </a:p>
          <a:p>
            <a:pPr marL="0" indent="363538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   };		</a:t>
            </a:r>
            <a:r>
              <a:rPr lang="ru-RU" sz="23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; завершает описание</a:t>
            </a:r>
          </a:p>
          <a:p>
            <a:pPr marL="0" indent="363538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Здесь:</a:t>
            </a:r>
            <a:endParaRPr lang="en-US" sz="2400" dirty="0" smtClean="0">
              <a:ln>
                <a:noFill/>
              </a:ln>
            </a:endParaRPr>
          </a:p>
          <a:p>
            <a:pPr marL="0" indent="363538">
              <a:spcBef>
                <a:spcPct val="10000"/>
              </a:spcBef>
              <a:buFontTx/>
              <a:buNone/>
            </a:pPr>
            <a:r>
              <a:rPr lang="ru-RU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ru-RU" sz="2400" dirty="0" smtClean="0">
                <a:ln>
                  <a:noFill/>
                </a:ln>
              </a:rPr>
              <a:t>  –  ключевое слово;</a:t>
            </a:r>
          </a:p>
          <a:p>
            <a:pPr marL="0" indent="363538">
              <a:spcBef>
                <a:spcPct val="10000"/>
              </a:spcBef>
              <a:buFontTx/>
              <a:buNone/>
            </a:pPr>
            <a:r>
              <a:rPr lang="ru-RU" sz="2400" dirty="0" err="1" smtClean="0">
                <a:ln>
                  <a:noFill/>
                </a:ln>
              </a:rPr>
              <a:t>Имя_типа</a:t>
            </a:r>
            <a:r>
              <a:rPr lang="ru-RU" sz="2400" dirty="0" smtClean="0">
                <a:ln>
                  <a:noFill/>
                </a:ln>
              </a:rPr>
              <a:t>  –  произвольное имя, идентифицирующее новый тип;</a:t>
            </a:r>
          </a:p>
          <a:p>
            <a:pPr marL="0" indent="363538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определения элементов (компонентов, полей)  – описания прототипов данных, входящих в состав структуры.</a:t>
            </a:r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Конструирование структуры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>
            <a:normAutofit/>
          </a:bodyPr>
          <a:lstStyle/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Пример структуры – запись об одном слушателе курсов: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ru-RU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en-US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3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string</a:t>
            </a:r>
            <a:r>
              <a:rPr lang="ru-RU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Name;</a:t>
            </a:r>
            <a:r>
              <a:rPr lang="ru-RU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	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en-US" sz="24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Имя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.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Word;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ru-RU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en-US" sz="24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Баллы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24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по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24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предметам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.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Excel;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en-US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Access;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en-US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Sum;</a:t>
            </a:r>
            <a:r>
              <a:rPr lang="ru-RU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en-US" sz="24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Накапливает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24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сумму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.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en-US" sz="23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double</a:t>
            </a:r>
            <a:r>
              <a:rPr lang="ru-RU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Avg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ru-RU" sz="24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en-US" sz="24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Cредний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балл.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//</a:t>
            </a:r>
            <a:r>
              <a:rPr lang="ru-RU" sz="24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Завершение описания.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Имя типа данного </a:t>
            </a:r>
            <a:r>
              <a:rPr lang="en-US" sz="2400" dirty="0" smtClean="0">
                <a:ln>
                  <a:noFill/>
                </a:ln>
                <a:latin typeface="Courier New" pitchFamily="49" charset="0"/>
                <a:sym typeface="Symbol" pitchFamily="18" charset="2"/>
              </a:rPr>
              <a:t></a:t>
            </a: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3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 Person</a:t>
            </a:r>
            <a:r>
              <a:rPr lang="en-US" sz="2400" dirty="0" smtClean="0">
                <a:ln>
                  <a:noFill/>
                </a:ln>
                <a:latin typeface="Courier New" pitchFamily="49" charset="0"/>
                <a:sym typeface="Symbol" pitchFamily="18" charset="2"/>
              </a:rPr>
              <a:t>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  <a:sym typeface="Symbol" pitchFamily="18" charset="2"/>
              </a:rPr>
              <a:t>.</a:t>
            </a:r>
            <a:endParaRPr lang="en-US" sz="2400" dirty="0" smtClean="0">
              <a:ln>
                <a:noFill/>
              </a:ln>
              <a:latin typeface="Courier New" pitchFamily="49" charset="0"/>
            </a:endParaRPr>
          </a:p>
          <a:p>
            <a:pPr marL="0" indent="354013">
              <a:spcBef>
                <a:spcPct val="10000"/>
              </a:spcBef>
              <a:buFontTx/>
              <a:buNone/>
            </a:pPr>
            <a:endParaRPr lang="en-US" sz="2400" dirty="0" smtClean="0">
              <a:ln>
                <a:noFill/>
              </a:ln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объявления типа </a:t>
            </a:r>
            <a:r>
              <a:rPr lang="en-US" sz="3400" b="1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Имя структурного типа в объявлении </a:t>
            </a:r>
            <a:r>
              <a:rPr lang="en-US" sz="2400" dirty="0" smtClean="0">
                <a:ln>
                  <a:noFill/>
                </a:ln>
              </a:rPr>
              <a:t> 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Person</a:t>
            </a:r>
            <a:endParaRPr lang="ru-RU" sz="2400" dirty="0" smtClean="0">
              <a:ln>
                <a:noFill/>
              </a:ln>
            </a:endParaRP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это имя типа данного. Описание структурного типа вводит  и именует абстрактный тип, который можно использовать для объявления переменных этого типа так же, как и данных базовых типов.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Синтаксис объявления объекта: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Имя_типа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Имя_переменной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;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Имя_типа</a:t>
            </a: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* 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Имя_переменной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;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Например,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Person </a:t>
            </a: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Man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;</a:t>
            </a:r>
          </a:p>
          <a:p>
            <a:pPr marL="0" indent="354013" eaLnBrk="1" hangingPunct="1">
              <a:spcBef>
                <a:spcPct val="10000"/>
              </a:spcBef>
              <a:buFontTx/>
              <a:buNone/>
            </a:pPr>
            <a:r>
              <a:rPr lang="en-US" sz="23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Person </a:t>
            </a: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* </a:t>
            </a:r>
            <a:r>
              <a:rPr lang="en-US" sz="2300" b="1" dirty="0" err="1" smtClean="0">
                <a:ln>
                  <a:noFill/>
                </a:ln>
                <a:latin typeface="Courier New" pitchFamily="49" charset="0"/>
              </a:rPr>
              <a:t>p_Man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;</a:t>
            </a:r>
            <a:endParaRPr lang="ru-RU" sz="2400" dirty="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8198" name="Rectangle 6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Порождение объекта структурного типа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507413" cy="1143000"/>
          </a:xfrm>
          <a:noFill/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Инструкция </a:t>
            </a:r>
            <a:r>
              <a:rPr lang="ru-RU" sz="340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typedef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Для конструирования структур и дальнейшего кодирования удобно использовать инструкцию </a:t>
            </a:r>
            <a:r>
              <a:rPr lang="ru-RU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typedef</a:t>
            </a:r>
            <a:r>
              <a:rPr lang="ru-RU" sz="2400" b="1" smtClean="0">
                <a:ln>
                  <a:noFill/>
                </a:ln>
              </a:rPr>
              <a:t>.</a:t>
            </a:r>
            <a:r>
              <a:rPr lang="ru-RU" sz="2400" smtClean="0">
                <a:ln>
                  <a:noFill/>
                </a:ln>
              </a:rPr>
              <a:t> 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Служебное слово </a:t>
            </a:r>
            <a:r>
              <a:rPr lang="ru-RU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typedef</a:t>
            </a:r>
            <a:r>
              <a:rPr lang="ru-RU" sz="2400" smtClean="0">
                <a:ln>
                  <a:noFill/>
                </a:ln>
              </a:rPr>
              <a:t> позволяет ввести собственное обозначение для любого определения типа. 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Для структурного типа синтаксис таков: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</a:t>
            </a:r>
            <a:r>
              <a:rPr lang="ru-RU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typedef</a:t>
            </a:r>
            <a:r>
              <a:rPr lang="ru-RU" sz="2400" smtClean="0">
                <a:ln>
                  <a:noFill/>
                </a:ln>
              </a:rPr>
              <a:t> </a:t>
            </a:r>
            <a:r>
              <a:rPr lang="ru-RU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ru-RU" sz="2400" smtClean="0">
                <a:ln>
                  <a:noFill/>
                </a:ln>
              </a:rPr>
              <a:t> 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{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	</a:t>
            </a:r>
            <a:r>
              <a:rPr lang="ru-RU" sz="2400" smtClean="0">
                <a:ln>
                  <a:noFill/>
                </a:ln>
                <a:solidFill>
                  <a:srgbClr val="008000"/>
                </a:solidFill>
              </a:rPr>
              <a:t>// определения элементов;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}	</a:t>
            </a:r>
            <a:r>
              <a:rPr lang="ru-RU" sz="2300" b="1" smtClean="0">
                <a:ln>
                  <a:noFill/>
                </a:ln>
                <a:solidFill>
                  <a:srgbClr val="FF3300"/>
                </a:solidFill>
                <a:latin typeface="Courier New" pitchFamily="49" charset="0"/>
              </a:rPr>
              <a:t>Имя</a:t>
            </a:r>
            <a:r>
              <a:rPr lang="en-US" sz="2400" smtClean="0">
                <a:ln>
                  <a:noFill/>
                </a:ln>
              </a:rPr>
              <a:t>;	 </a:t>
            </a:r>
            <a:r>
              <a:rPr lang="ru-RU" sz="2400" smtClean="0">
                <a:ln>
                  <a:noFill/>
                </a:ln>
                <a:solidFill>
                  <a:srgbClr val="008000"/>
                </a:solidFill>
              </a:rPr>
              <a:t>// Обозначение структурного типа;</a:t>
            </a:r>
          </a:p>
          <a:p>
            <a:pPr marL="0" indent="365125">
              <a:lnSpc>
                <a:spcPct val="80000"/>
              </a:lnSpc>
              <a:buFontTx/>
              <a:buNone/>
            </a:pPr>
            <a:endParaRPr lang="ru-RU" sz="2400" smtClean="0">
              <a:ln>
                <a:noFill/>
              </a:ln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Имя типа данного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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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typedef</a:t>
            </a:r>
            <a:r>
              <a:rPr lang="ru-RU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300" b="1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ru-RU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300" b="1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Имя.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Баллы по предметам.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Excel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Access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Sum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Накапливает </a:t>
            </a:r>
            <a:r>
              <a:rPr lang="en-US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ru-RU" sz="23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умму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.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ru-RU" sz="2300" b="1" dirty="0" err="1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ru-RU" sz="23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Avg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2300" dirty="0" smtClean="0">
                <a:ln>
                  <a:noFill/>
                </a:ln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Вычисляет</a:t>
            </a:r>
            <a:r>
              <a:rPr lang="en-US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среднее.</a:t>
            </a:r>
          </a:p>
          <a:p>
            <a:pPr marL="0" indent="363538" eaLnBrk="1" hangingPunct="1">
              <a:spcBef>
                <a:spcPct val="10000"/>
              </a:spcBef>
              <a:buFontTx/>
              <a:buNone/>
            </a:pP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ru-RU" sz="2300" b="1" dirty="0" err="1" smtClean="0">
                <a:ln>
                  <a:noFill/>
                </a:ln>
                <a:solidFill>
                  <a:srgbClr val="FF3300"/>
                </a:solidFill>
                <a:latin typeface="Courier New" pitchFamily="49" charset="0"/>
              </a:rPr>
              <a:t>Person</a:t>
            </a:r>
            <a:r>
              <a:rPr lang="ru-RU" sz="23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ru-RU" sz="23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		//</a:t>
            </a:r>
          </a:p>
          <a:p>
            <a:pPr marL="0" indent="363538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ru-RU" sz="2300" dirty="0" smtClean="0">
              <a:ln>
                <a:noFill/>
              </a:ln>
            </a:endParaRPr>
          </a:p>
          <a:p>
            <a:pPr marL="0" indent="363538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Имя типа данного "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"</a:t>
            </a: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для того же объекта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5600"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Это описание вводит структурный тип и присваивает ему имя (обозначение</a:t>
            </a:r>
            <a:r>
              <a:rPr lang="en-US" sz="2400" smtClean="0">
                <a:ln>
                  <a:noFill/>
                </a:ln>
              </a:rPr>
              <a:t> </a:t>
            </a:r>
            <a:r>
              <a:rPr lang="ru-RU" sz="2400" smtClean="0">
                <a:ln>
                  <a:noFill/>
                </a:ln>
              </a:rPr>
              <a:t>структурного</a:t>
            </a:r>
            <a:r>
              <a:rPr lang="en-US" sz="2400" smtClean="0">
                <a:ln>
                  <a:noFill/>
                </a:ln>
              </a:rPr>
              <a:t> </a:t>
            </a:r>
            <a:r>
              <a:rPr lang="ru-RU" sz="2400" smtClean="0">
                <a:ln>
                  <a:noFill/>
                </a:ln>
              </a:rPr>
              <a:t>типа) , которое так же используется для объявления объектов структурного типа, например:</a:t>
            </a:r>
          </a:p>
          <a:p>
            <a:pPr marL="0" indent="355600"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en-US" sz="23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Person</a:t>
            </a:r>
            <a:r>
              <a:rPr lang="en-US" sz="2300" b="1" smtClean="0">
                <a:ln>
                  <a:noFill/>
                </a:ln>
                <a:latin typeface="Courier New" pitchFamily="49" charset="0"/>
              </a:rPr>
              <a:t> Man1, Man2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;</a:t>
            </a:r>
          </a:p>
          <a:p>
            <a:pPr marL="0" indent="355600"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Объявлены структуры: </a:t>
            </a:r>
            <a:r>
              <a:rPr lang="en-US" sz="2300" b="1" smtClean="0">
                <a:ln>
                  <a:noFill/>
                </a:ln>
                <a:latin typeface="Courier New" pitchFamily="49" charset="0"/>
              </a:rPr>
              <a:t>Man1</a:t>
            </a:r>
            <a:r>
              <a:rPr lang="ru-RU" sz="2400" smtClean="0">
                <a:ln>
                  <a:noFill/>
                </a:ln>
              </a:rPr>
              <a:t>, </a:t>
            </a:r>
            <a:r>
              <a:rPr lang="en-US" sz="2300" b="1" smtClean="0">
                <a:ln>
                  <a:noFill/>
                </a:ln>
                <a:latin typeface="Courier New" pitchFamily="49" charset="0"/>
              </a:rPr>
              <a:t>Man2</a:t>
            </a:r>
            <a:r>
              <a:rPr lang="ru-RU" sz="2400" smtClean="0">
                <a:ln>
                  <a:noFill/>
                </a:ln>
              </a:rPr>
              <a:t>, каждая из которых представляет реальный объект.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71438" y="274638"/>
            <a:ext cx="8964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объявления переменных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0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1659</Words>
  <Application>Microsoft Office PowerPoint</Application>
  <PresentationFormat>Экран (4:3)</PresentationFormat>
  <Paragraphs>281</Paragraphs>
  <Slides>33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Ppt0000000</vt:lpstr>
      <vt:lpstr>Основы программирования </vt:lpstr>
      <vt:lpstr>Слайд 2</vt:lpstr>
      <vt:lpstr>Слайд 3</vt:lpstr>
      <vt:lpstr>Слайд 4</vt:lpstr>
      <vt:lpstr>Слайд 5</vt:lpstr>
      <vt:lpstr>Слайд 6</vt:lpstr>
      <vt:lpstr>Инструкция typedef</vt:lpstr>
      <vt:lpstr>Слайд 8</vt:lpstr>
      <vt:lpstr>Слайд 9</vt:lpstr>
      <vt:lpstr>Выделение памяти для объектов структур</vt:lpstr>
      <vt:lpstr>Хранение объектов структур</vt:lpstr>
      <vt:lpstr>Инициализация структур</vt:lpstr>
      <vt:lpstr>Слайд 13</vt:lpstr>
      <vt:lpstr>Операции сравнения</vt:lpstr>
      <vt:lpstr>Слайд 15</vt:lpstr>
      <vt:lpstr>Слайд 16</vt:lpstr>
      <vt:lpstr>Слайд 17</vt:lpstr>
      <vt:lpstr>Слайд 18</vt:lpstr>
      <vt:lpstr>Структура как элемент структуры</vt:lpstr>
      <vt:lpstr>Слайд 20</vt:lpstr>
      <vt:lpstr>Вложенная структура</vt:lpstr>
      <vt:lpstr>Массивы структур</vt:lpstr>
      <vt:lpstr>Слайд 23</vt:lpstr>
      <vt:lpstr>Слайд 24</vt:lpstr>
      <vt:lpstr>Слайд 25</vt:lpstr>
      <vt:lpstr>Структуры и функции</vt:lpstr>
      <vt:lpstr>Слайд 27</vt:lpstr>
      <vt:lpstr>Слайд 28</vt:lpstr>
      <vt:lpstr>Слайд 29</vt:lpstr>
      <vt:lpstr>Слайд 30</vt:lpstr>
      <vt:lpstr>Слайд 31</vt:lpstr>
      <vt:lpstr>Слайд 32</vt:lpstr>
      <vt:lpstr>Вопросы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/>
  <cp:keywords/>
  <dc:description/>
  <cp:lastModifiedBy/>
  <cp:revision>419</cp:revision>
  <dcterms:created xsi:type="dcterms:W3CDTF">2012-01-31T12:23:47Z</dcterms:created>
  <dcterms:modified xsi:type="dcterms:W3CDTF">2019-12-14T05:00:36Z</dcterms:modified>
  <cp:version/>
</cp:coreProperties>
</file>