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5" r:id="rId1"/>
    <p:sldMasterId id="2147483697" r:id="rId2"/>
  </p:sldMasterIdLst>
  <p:notesMasterIdLst>
    <p:notesMasterId r:id="rId37"/>
  </p:notesMasterIdLst>
  <p:handoutMasterIdLst>
    <p:handoutMasterId r:id="rId38"/>
  </p:handoutMasterIdLst>
  <p:sldIdLst>
    <p:sldId id="256" r:id="rId3"/>
    <p:sldId id="363" r:id="rId4"/>
    <p:sldId id="312" r:id="rId5"/>
    <p:sldId id="351" r:id="rId6"/>
    <p:sldId id="284" r:id="rId7"/>
    <p:sldId id="257" r:id="rId8"/>
    <p:sldId id="328" r:id="rId9"/>
    <p:sldId id="290" r:id="rId10"/>
    <p:sldId id="325" r:id="rId11"/>
    <p:sldId id="308" r:id="rId12"/>
    <p:sldId id="341" r:id="rId13"/>
    <p:sldId id="364" r:id="rId14"/>
    <p:sldId id="352" r:id="rId15"/>
    <p:sldId id="342" r:id="rId16"/>
    <p:sldId id="353" r:id="rId17"/>
    <p:sldId id="365" r:id="rId18"/>
    <p:sldId id="343" r:id="rId19"/>
    <p:sldId id="354" r:id="rId20"/>
    <p:sldId id="355" r:id="rId21"/>
    <p:sldId id="344" r:id="rId22"/>
    <p:sldId id="357" r:id="rId23"/>
    <p:sldId id="366" r:id="rId24"/>
    <p:sldId id="345" r:id="rId25"/>
    <p:sldId id="356" r:id="rId26"/>
    <p:sldId id="367" r:id="rId27"/>
    <p:sldId id="358" r:id="rId28"/>
    <p:sldId id="346" r:id="rId29"/>
    <p:sldId id="347" r:id="rId30"/>
    <p:sldId id="350" r:id="rId31"/>
    <p:sldId id="359" r:id="rId32"/>
    <p:sldId id="361" r:id="rId33"/>
    <p:sldId id="360" r:id="rId34"/>
    <p:sldId id="362" r:id="rId35"/>
    <p:sldId id="349" r:id="rId3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8000"/>
    <a:srgbClr val="07592E"/>
    <a:srgbClr val="572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5" autoAdjust="0"/>
    <p:restoredTop sz="94660" autoAdjust="0"/>
  </p:normalViewPr>
  <p:slideViewPr>
    <p:cSldViewPr>
      <p:cViewPr varScale="1">
        <p:scale>
          <a:sx n="72" d="100"/>
          <a:sy n="72" d="100"/>
        </p:scale>
        <p:origin x="252" y="72"/>
      </p:cViewPr>
      <p:guideLst>
        <p:guide orient="horz" pos="4319"/>
        <p:guide pos="5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891583-5FF1-4534-85E2-681362062D6D}" type="datetimeFigureOut">
              <a:rPr lang="ru-RU"/>
              <a:pPr>
                <a:defRPr/>
              </a:pPr>
              <a:t>16.12.2019</a:t>
            </a:fld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97466A-60CB-4CA9-8339-DFACB1AD0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1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B2017D-7995-4C6F-9034-63F509FDFB1F}" type="datetimeFigureOut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8004B3-4173-4902-B155-FCF851939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083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E2FBBA-6B49-42E3-8C7E-4E4B014B8DD6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3686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C81BB2-D82C-4262-BFC9-332294303587}" type="slidenum">
              <a:rPr lang="ru-RU" sz="1200">
                <a:latin typeface="Calibri" pitchFamily="34" charset="0"/>
              </a:rPr>
              <a:pPr algn="r"/>
              <a:t>1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7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5D79BB-A2D1-4679-9EBD-DF74B417676E}" type="slidenum">
              <a:rPr lang="ru-RU"/>
              <a:pPr>
                <a:defRPr/>
              </a:pPr>
              <a:t>5</a:t>
            </a:fld>
            <a:endParaRPr lang="ru-RU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368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0986FF-1E04-4933-A6BB-B8CC4705BA7F}" type="slidenum">
              <a:rPr lang="ru-RU"/>
              <a:pPr>
                <a:defRPr/>
              </a:pPr>
              <a:t>6</a:t>
            </a:fld>
            <a:endParaRPr lang="ru-RU"/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6199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BB1E34-A090-4EC3-9597-483AE9A10943}" type="slidenum">
              <a:rPr lang="ru-RU"/>
              <a:pPr>
                <a:defRPr/>
              </a:pPr>
              <a:t>8</a:t>
            </a:fld>
            <a:endParaRPr lang="ru-RU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974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F451C-0362-4A7A-8AC8-32A9C032C096}" type="slidenum">
              <a:rPr lang="ru-RU"/>
              <a:pPr>
                <a:defRPr/>
              </a:pPr>
              <a:t>10</a:t>
            </a:fld>
            <a:endParaRPr lang="ru-RU"/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016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7201F"/>
                </a:solidFill>
              </a:defRPr>
            </a:lvl1pPr>
          </a:lstStyle>
          <a:p>
            <a:r>
              <a:rPr lang="ru-RU" dirty="0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41D5-E824-4EBC-8B58-393E66CA4AFE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27F60-E3D6-4CEE-82F2-31E91F7077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1B1C7-AF7B-40DF-91BD-6D70D18B3341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0F69C-93BD-47CD-9292-45A0B4B5E4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2EB29-2537-4428-8443-8631DFFF74B4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A2190-A9EE-45CE-94DE-5504333E4F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i="0" cap="none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3007E-DFEA-4D38-AA0F-BB6A02F8222F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60964-611C-4949-AD0F-E45773FFEF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1E7D3-AC5D-413C-8456-88CD75D61A6A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BF380-B9C7-46F9-B91A-23A3BEFB06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1B22-50B2-44B2-A578-33830D017BF2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4892A-95F9-4A3C-AF45-C1F2653993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44F89-36E5-4073-82E5-C81ABA1702A6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5D38E-6C90-48A9-A221-35B53975A7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559E5-389C-4963-A5C9-5D89F7292881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0010-01A7-42B7-A22A-3618A2F962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8DF1-E53B-49E8-9A25-92530CEF1E6F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43565-5001-4D60-AE37-3583A9C755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DD819-A1BC-4B13-8066-65FFC57E932A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E1173-3E34-4192-9A52-560B68D460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EE9567-C6D5-4F3C-B014-55056AF4B18B}" type="datetime1">
              <a:rPr lang="ru-RU" smtClean="0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2CEE9567-C6D5-4F3C-B014-55056AF4B18B}" type="datetime1">
              <a:rPr lang="ru-RU"/>
              <a:pPr>
                <a:defRPr/>
              </a:pPr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7201F"/>
                </a:solidFill>
              </a:defRPr>
            </a:lvl1pPr>
          </a:lstStyle>
          <a:p>
            <a:pPr>
              <a:defRPr/>
            </a:pPr>
            <a:fld id="{373DCBAB-4A7B-4E32-8EE5-7FC3C7301A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50800"/>
          <a:solidFill>
            <a:srgbClr val="57201F"/>
          </a:solidFill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  <a:latin typeface="Times New Roman" pitchFamily="18" charset="0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57201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ln>
            <a:solidFill>
              <a:schemeClr val="bg1">
                <a:lumMod val="50000"/>
              </a:schemeClr>
            </a:solidFill>
          </a:ln>
          <a:solidFill>
            <a:srgbClr val="0D0D0D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string/basic_st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00100" y="1500174"/>
            <a:ext cx="7772400" cy="1470024"/>
          </a:xfrm>
        </p:spPr>
        <p:txBody>
          <a:bodyPr>
            <a:normAutofit/>
            <a:sp3d extrusionH="57150" prstMaterial="metal">
              <a:bevelT w="0" h="0"/>
              <a:contourClr>
                <a:schemeClr val="bg2"/>
              </a:contourClr>
            </a:sp3d>
          </a:bodyPr>
          <a:lstStyle/>
          <a:p>
            <a:pPr>
              <a:defRPr/>
            </a:pPr>
            <a:r>
              <a:rPr lang="ru-RU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Verdana" pitchFamily="34" charset="0"/>
              </a:rPr>
              <a:t>Основы программирования</a:t>
            </a:r>
            <a:endParaRPr lang="en-US" dirty="0" smtClean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Verdana" pitchFamily="34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 bwMode="auto">
          <a:xfrm>
            <a:off x="642910" y="3213100"/>
            <a:ext cx="8321702" cy="2073288"/>
          </a:xfrm>
        </p:spPr>
        <p:txBody>
          <a:bodyPr>
            <a:normAutofit fontScale="62500" lnSpcReduction="20000"/>
          </a:bodyPr>
          <a:lstStyle/>
          <a:p>
            <a:endParaRPr lang="en-US" dirty="0" smtClean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45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Лекция 11. Инструменты С++ для работы с текстом</a:t>
            </a:r>
          </a:p>
          <a:p>
            <a:pPr algn="l"/>
            <a:r>
              <a:rPr lang="ru-RU" sz="45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5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45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Объект </a:t>
            </a:r>
            <a:r>
              <a:rPr lang="en-US" sz="4200" dirty="0">
                <a:solidFill>
                  <a:srgbClr val="262626"/>
                </a:solidFill>
                <a:latin typeface="Consolas" pitchFamily="49" charset="0"/>
                <a:cs typeface="Times New Roman" pitchFamily="18" charset="0"/>
              </a:rPr>
              <a:t>std::</a:t>
            </a:r>
            <a:r>
              <a:rPr lang="en-US" sz="4200" dirty="0" smtClean="0">
                <a:solidFill>
                  <a:srgbClr val="262626"/>
                </a:solidFill>
                <a:latin typeface="Consolas" pitchFamily="49" charset="0"/>
                <a:cs typeface="Times New Roman" pitchFamily="18" charset="0"/>
              </a:rPr>
              <a:t>string</a:t>
            </a:r>
            <a:endParaRPr lang="ru-RU" sz="4200" dirty="0" smtClean="0">
              <a:solidFill>
                <a:srgbClr val="262626"/>
              </a:solidFill>
              <a:latin typeface="Consolas" pitchFamily="49" charset="0"/>
              <a:cs typeface="Times New Roman" pitchFamily="18" charset="0"/>
            </a:endParaRPr>
          </a:p>
          <a:p>
            <a:pPr algn="l"/>
            <a:r>
              <a:rPr lang="ru-RU" sz="45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45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45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Чтение </a:t>
            </a:r>
            <a:r>
              <a:rPr lang="ru-RU" sz="45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4500" dirty="0" smtClean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запись </a:t>
            </a:r>
            <a:r>
              <a:rPr lang="ru-RU" sz="45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в текстовые файлы</a:t>
            </a:r>
            <a:endParaRPr lang="en-US" sz="4500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9552" y="5517232"/>
            <a:ext cx="777716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 dirty="0">
                <a:latin typeface="Arial Unicode MS" pitchFamily="34" charset="-128"/>
              </a:rPr>
              <a:t>Конова Елена Александровна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dirty="0">
                <a:latin typeface="Arial Unicode MS" pitchFamily="34" charset="-128"/>
              </a:rPr>
              <a:t>E_Konova@mail.ru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subTitle" idx="1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>
            <a:normAutofit/>
          </a:bodyPr>
          <a:lstStyle/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Чтобы узнать коды символов, например, для управления программой, нужно знать коды некоторых клавиш: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err="1">
                <a:solidFill>
                  <a:schemeClr val="tx1"/>
                </a:solidFill>
              </a:rPr>
              <a:t>Enter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ru-RU" sz="2400" dirty="0" err="1">
                <a:solidFill>
                  <a:schemeClr val="tx1"/>
                </a:solidFill>
              </a:rPr>
              <a:t>Esc</a:t>
            </a:r>
            <a:r>
              <a:rPr lang="ru-RU" sz="2400" dirty="0">
                <a:solidFill>
                  <a:schemeClr val="tx1"/>
                </a:solidFill>
              </a:rPr>
              <a:t>, F1, стрелок, и так далее.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Используется функция </a:t>
            </a:r>
            <a:r>
              <a:rPr lang="ru-RU" sz="2400" dirty="0" err="1">
                <a:solidFill>
                  <a:schemeClr val="tx1"/>
                </a:solidFill>
              </a:rPr>
              <a:t>bioskey</a:t>
            </a:r>
            <a:r>
              <a:rPr lang="ru-RU" sz="2400" dirty="0">
                <a:solidFill>
                  <a:schemeClr val="tx1"/>
                </a:solidFill>
              </a:rPr>
              <a:t>() библиотеки &lt;</a:t>
            </a:r>
            <a:r>
              <a:rPr lang="ru-RU" sz="2400" dirty="0" err="1">
                <a:solidFill>
                  <a:schemeClr val="tx1"/>
                </a:solidFill>
              </a:rPr>
              <a:t>bios.h</a:t>
            </a:r>
            <a:r>
              <a:rPr lang="ru-RU" sz="2400" dirty="0">
                <a:solidFill>
                  <a:schemeClr val="tx1"/>
                </a:solidFill>
              </a:rPr>
              <a:t>&gt;.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Эта функция ждет ввода с клавиатуры значения символа, и имеет три способа обращения в зависимости от параметра: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1 – ожидает события,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0 – читает символ,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2 – читает символ с определением регистра.</a:t>
            </a:r>
          </a:p>
          <a:p>
            <a:pPr marL="0" indent="363538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200" dirty="0" smtClean="0">
              <a:ln>
                <a:noFill/>
              </a:ln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Коды символов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Объектный тип </a:t>
            </a:r>
            <a:r>
              <a:rPr lang="en-US" sz="32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</a:rPr>
              <a:t>string </a:t>
            </a:r>
            <a:endParaRPr lang="ru-RU" sz="32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676456" cy="4525963"/>
          </a:xfrm>
        </p:spPr>
        <p:txBody>
          <a:bodyPr/>
          <a:lstStyle/>
          <a:p>
            <a:pPr>
              <a:buNone/>
            </a:pPr>
            <a:r>
              <a:rPr lang="ru-RU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ru-RU" sz="2400" dirty="0"/>
              <a:t> – это класс пространства имен </a:t>
            </a:r>
            <a:r>
              <a:rPr lang="en-US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std</a:t>
            </a:r>
            <a:r>
              <a:rPr lang="ru-RU" sz="2400" dirty="0"/>
              <a:t>, основанный на шаблонах.</a:t>
            </a:r>
          </a:p>
          <a:p>
            <a:pPr>
              <a:buNone/>
            </a:pPr>
            <a:r>
              <a:rPr lang="ru-RU" sz="2400" dirty="0"/>
              <a:t>Входит в стандартную библиотеку C++, для его  использования в коде, нужно включить директиву &lt;</a:t>
            </a:r>
            <a:r>
              <a:rPr lang="ru-RU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ru-RU" sz="2400" dirty="0" smtClean="0"/>
              <a:t>&gt;.</a:t>
            </a:r>
          </a:p>
          <a:p>
            <a:pPr>
              <a:buNone/>
            </a:pPr>
            <a:r>
              <a:rPr lang="ru-RU" sz="2400" dirty="0" smtClean="0"/>
              <a:t>Полное описание находится по ссылке</a:t>
            </a:r>
          </a:p>
          <a:p>
            <a:pPr>
              <a:buNone/>
            </a:pPr>
            <a:r>
              <a:rPr lang="ru-RU" sz="2400" dirty="0">
                <a:solidFill>
                  <a:srgbClr val="0000CC"/>
                </a:solidFill>
                <a:latin typeface="Consolas" pitchFamily="49" charset="0"/>
                <a:cs typeface="Courier New" pitchFamily="49" charset="0"/>
                <a:hlinkClick r:id="rId2"/>
              </a:rPr>
              <a:t>http://www.cplusplus.com/reference/string/basic_string</a:t>
            </a:r>
            <a:r>
              <a:rPr lang="ru-RU" sz="2400" dirty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ru-RU" sz="26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Объектный тип </a:t>
            </a:r>
            <a:r>
              <a:rPr lang="en-US" sz="32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</a:rPr>
              <a:t>string </a:t>
            </a:r>
            <a:endParaRPr lang="ru-RU" sz="32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3907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Объект –  абстрактная сущность , которая имеет набор атрибутов и  методов доступа к атрибутам для выполнения действий и операций над ними</a:t>
            </a:r>
          </a:p>
          <a:p>
            <a:pPr>
              <a:buNone/>
            </a:pPr>
            <a:r>
              <a:rPr lang="ru-RU" sz="2400" dirty="0" smtClean="0"/>
              <a:t>Атрибуты (поля) – это данные, которые хранит объект, (переменные ).</a:t>
            </a:r>
          </a:p>
          <a:p>
            <a:pPr>
              <a:buNone/>
            </a:pPr>
            <a:r>
              <a:rPr lang="ru-RU" sz="2400" dirty="0" smtClean="0"/>
              <a:t>Методы – это инструмент для управления данными класса (функции).</a:t>
            </a:r>
            <a:endParaRPr lang="ru-RU" sz="2400" dirty="0"/>
          </a:p>
          <a:p>
            <a:pPr>
              <a:buNone/>
            </a:pPr>
            <a:endParaRPr lang="ru-RU" sz="26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Объектный тип</a:t>
            </a:r>
            <a:r>
              <a:rPr lang="ru-RU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string </a:t>
            </a:r>
            <a:endParaRPr lang="ru-RU" sz="3600" b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302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ru-RU" sz="2400" dirty="0"/>
              <a:t> </a:t>
            </a:r>
            <a:r>
              <a:rPr lang="ru-RU" sz="2400" dirty="0" smtClean="0"/>
              <a:t>как объект имеет: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данные – это переменная, моделирующая символьный массив;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методы доступа к данным – это функции и операции.</a:t>
            </a:r>
          </a:p>
          <a:p>
            <a:pPr marL="514350" indent="-514350">
              <a:buNone/>
            </a:pPr>
            <a:r>
              <a:rPr lang="ru-RU" sz="2400" dirty="0" smtClean="0"/>
              <a:t>     Из методов следует выделить:</a:t>
            </a:r>
          </a:p>
          <a:p>
            <a:pPr marL="514350" indent="-514350">
              <a:buNone/>
            </a:pPr>
            <a:r>
              <a:rPr lang="ru-RU" sz="2400" dirty="0" smtClean="0"/>
              <a:t>       интерфейсные методы, </a:t>
            </a:r>
            <a:br>
              <a:rPr lang="ru-RU" sz="2400" dirty="0" smtClean="0"/>
            </a:br>
            <a:r>
              <a:rPr lang="ru-RU" sz="2400" dirty="0" smtClean="0"/>
              <a:t>методы управления данными. </a:t>
            </a:r>
            <a:endParaRPr lang="ru-RU" sz="2400" dirty="0"/>
          </a:p>
          <a:p>
            <a:pPr marL="514350" indent="-514350">
              <a:buNone/>
            </a:pPr>
            <a:r>
              <a:rPr lang="ru-RU" sz="2400" dirty="0" smtClean="0"/>
              <a:t>Объект также позволяет использовать перегруженные операции, такие как отношения, присваивания и др.</a:t>
            </a:r>
            <a:endParaRPr lang="ru-RU" sz="2400" dirty="0"/>
          </a:p>
          <a:p>
            <a:pPr>
              <a:buNone/>
            </a:pPr>
            <a:endParaRPr lang="ru-RU" sz="26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lang="en-US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lang="en-US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std::string </a:t>
            </a:r>
            <a:r>
              <a:rPr lang="en-US" sz="22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std::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"Enter your name: ";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std::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getline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(std::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22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std::</a:t>
            </a:r>
            <a:r>
              <a:rPr lang="en-US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&lt;&lt; "Hello, " &lt;&lt; </a:t>
            </a:r>
            <a:r>
              <a:rPr lang="en-US" sz="220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Name </a:t>
            </a: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 "!!! \n";</a:t>
            </a: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   </a:t>
            </a:r>
            <a:r>
              <a:rPr lang="ru-RU" sz="2200" dirty="0" err="1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lang="ru-RU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0;</a:t>
            </a: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r>
              <a:rPr lang="ru-RU" sz="2200" dirty="0" smtClean="0">
                <a:ln>
                  <a:noFill/>
                </a:ln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 marL="0" indent="354013">
              <a:lnSpc>
                <a:spcPct val="110000"/>
              </a:lnSpc>
              <a:spcBef>
                <a:spcPct val="10000"/>
              </a:spcBef>
              <a:buNone/>
            </a:pPr>
            <a:endParaRPr lang="ru-RU" sz="2200" dirty="0" smtClean="0">
              <a:ln>
                <a:noFill/>
              </a:ln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Данные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Строка типа  </a:t>
            </a:r>
            <a:r>
              <a:rPr lang="en-US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std::string  </a:t>
            </a:r>
            <a:r>
              <a:rPr lang="ru-RU" sz="2400" dirty="0"/>
              <a:t>хранит последовательность символов  в однобайтовой кодировке. 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Признаком окончания строки является управляющий ноль: </a:t>
            </a:r>
            <a:r>
              <a:rPr lang="en-US" sz="2400" dirty="0" smtClean="0"/>
              <a:t>‘\0’</a:t>
            </a:r>
            <a:r>
              <a:rPr lang="ru-RU" sz="2400" dirty="0" smtClean="0"/>
              <a:t>.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Распределение памяти при </a:t>
            </a:r>
            <a:r>
              <a:rPr lang="ru-RU" sz="2400" dirty="0" smtClean="0"/>
              <a:t>инициализации строк и при выполнении методов строк </a:t>
            </a:r>
            <a:r>
              <a:rPr lang="ru-RU" sz="2400" dirty="0"/>
              <a:t>выполняется автоматически. Длина строки может изменяться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Доступ к данным осуществляется через интерфейсные методы строки.</a:t>
            </a:r>
          </a:p>
          <a:p>
            <a:pPr>
              <a:buNone/>
            </a:pPr>
            <a:r>
              <a:rPr lang="ru-RU" sz="2400" dirty="0" smtClean="0"/>
              <a:t>Управление – через методы строк.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Конструктор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6148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Конструктор</a:t>
            </a:r>
            <a:r>
              <a:rPr lang="ru-RU" sz="2400" dirty="0" smtClean="0"/>
              <a:t> строки вызывается при объявлении и инициализирует строку.</a:t>
            </a:r>
          </a:p>
          <a:p>
            <a:pPr>
              <a:buNone/>
            </a:pPr>
            <a:r>
              <a:rPr lang="ru-RU" sz="2400" dirty="0" smtClean="0"/>
              <a:t>Конструктор перегружен, имеет много реализаций, достаточно знать:</a:t>
            </a:r>
          </a:p>
          <a:p>
            <a:pPr>
              <a:buNone/>
            </a:pPr>
            <a:r>
              <a:rPr lang="ru-RU" sz="2400" dirty="0" smtClean="0"/>
              <a:t>пустой конструктор:</a:t>
            </a:r>
          </a:p>
          <a:p>
            <a:pPr>
              <a:buNone/>
            </a:pPr>
            <a:r>
              <a:rPr lang="en-US" sz="2400" dirty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My_Text</a:t>
            </a:r>
            <a:r>
              <a:rPr lang="en-US" sz="2400" dirty="0" smtClean="0"/>
              <a:t>;</a:t>
            </a:r>
            <a:r>
              <a:rPr lang="ru-RU" sz="2400" dirty="0" smtClean="0"/>
              <a:t>	</a:t>
            </a:r>
            <a:r>
              <a:rPr lang="en-US" sz="2400" dirty="0" smtClean="0"/>
              <a:t>// </a:t>
            </a:r>
            <a:endParaRPr lang="ru-RU" sz="2400" dirty="0"/>
          </a:p>
          <a:p>
            <a:pPr>
              <a:buNone/>
            </a:pPr>
            <a:r>
              <a:rPr lang="ru-RU" sz="2400" dirty="0" smtClean="0"/>
              <a:t>конструктор копии:</a:t>
            </a:r>
          </a:p>
          <a:p>
            <a:pPr>
              <a:buNone/>
            </a:pPr>
            <a:r>
              <a:rPr lang="en-US" sz="2400" dirty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My_Text</a:t>
            </a:r>
            <a:r>
              <a:rPr lang="en-US" sz="2400" dirty="0" smtClean="0"/>
              <a:t>(“</a:t>
            </a:r>
            <a:r>
              <a:rPr lang="ru-RU" sz="2400" dirty="0" smtClean="0"/>
              <a:t>Это мой текст</a:t>
            </a:r>
            <a:r>
              <a:rPr lang="en-US" sz="2400" dirty="0" smtClean="0"/>
              <a:t>”);</a:t>
            </a:r>
            <a:r>
              <a:rPr lang="ru-RU" sz="2400" dirty="0" smtClean="0"/>
              <a:t>	</a:t>
            </a:r>
            <a:r>
              <a:rPr lang="en-US" sz="2400" dirty="0" smtClean="0"/>
              <a:t>//</a:t>
            </a:r>
            <a:r>
              <a:rPr lang="ru-RU" sz="2400" dirty="0" smtClean="0"/>
              <a:t> получает </a:t>
            </a:r>
            <a:r>
              <a:rPr lang="en-US" sz="2400" dirty="0" smtClean="0"/>
              <a:t>*char</a:t>
            </a:r>
            <a:endParaRPr lang="ru-RU" sz="2400" dirty="0" smtClean="0"/>
          </a:p>
          <a:p>
            <a:pPr>
              <a:buNone/>
            </a:pPr>
            <a:r>
              <a:rPr lang="ru-RU" sz="2400" dirty="0"/>
              <a:t>и</a:t>
            </a:r>
            <a:r>
              <a:rPr lang="ru-RU" sz="2400" dirty="0" smtClean="0"/>
              <a:t>ли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400" dirty="0" smtClean="0"/>
              <a:t> </a:t>
            </a:r>
            <a:r>
              <a:rPr lang="en-US" sz="2400" dirty="0" err="1" smtClean="0"/>
              <a:t>New_Text</a:t>
            </a:r>
            <a:r>
              <a:rPr lang="en-US" sz="2400" dirty="0" smtClean="0"/>
              <a:t>(</a:t>
            </a:r>
            <a:r>
              <a:rPr lang="en-US" sz="2400" dirty="0" err="1" smtClean="0"/>
              <a:t>My_Text</a:t>
            </a:r>
            <a:r>
              <a:rPr lang="en-US" sz="2400" dirty="0" smtClean="0"/>
              <a:t>);</a:t>
            </a:r>
            <a:r>
              <a:rPr lang="ru-RU" sz="2400" dirty="0" smtClean="0"/>
              <a:t>		</a:t>
            </a:r>
            <a:r>
              <a:rPr lang="en-US" sz="2400" dirty="0" smtClean="0"/>
              <a:t>// </a:t>
            </a:r>
            <a:r>
              <a:rPr lang="ru-RU" sz="2400" dirty="0" smtClean="0"/>
              <a:t>получает </a:t>
            </a:r>
            <a:r>
              <a:rPr lang="en-US" sz="2400" dirty="0" smtClean="0"/>
              <a:t>string</a:t>
            </a:r>
            <a:endParaRPr lang="ru-RU" sz="2400" dirty="0" smtClean="0"/>
          </a:p>
          <a:p>
            <a:pPr>
              <a:buNone/>
            </a:pPr>
            <a:endParaRPr lang="ru-RU" sz="2600" dirty="0" smtClean="0"/>
          </a:p>
          <a:p>
            <a:pPr>
              <a:buNone/>
            </a:pPr>
            <a:endParaRPr lang="ru-RU" sz="26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Синтаксис обращения к методам строк</a:t>
            </a:r>
            <a:endParaRPr lang="ru-RU" sz="3600" dirty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Для обращения к методам строк используется, как для объектов, операция разыменования «.»</a:t>
            </a:r>
          </a:p>
          <a:p>
            <a:pPr>
              <a:buNone/>
            </a:pPr>
            <a:r>
              <a:rPr lang="ru-RU" sz="2400" dirty="0" err="1" smtClean="0"/>
              <a:t>Имя_объекта.Имя_метода</a:t>
            </a:r>
            <a:r>
              <a:rPr lang="ru-RU" sz="2400" dirty="0" smtClean="0"/>
              <a:t>(параметры)</a:t>
            </a:r>
          </a:p>
          <a:p>
            <a:pPr>
              <a:buNone/>
            </a:pPr>
            <a:r>
              <a:rPr lang="ru-RU" sz="2400" dirty="0" smtClean="0"/>
              <a:t>На первом месте – имя экземпляра, на втором – имя метода, к которому происходит обращение,</a:t>
            </a:r>
          </a:p>
          <a:p>
            <a:pPr>
              <a:buNone/>
            </a:pPr>
            <a:r>
              <a:rPr lang="ru-RU" sz="2400" dirty="0" smtClean="0"/>
              <a:t>например:</a:t>
            </a:r>
          </a:p>
          <a:p>
            <a:pPr>
              <a:buNone/>
            </a:pPr>
            <a:r>
              <a:rPr lang="en-US" sz="2400" dirty="0" err="1" smtClean="0"/>
              <a:t>My_Text</a:t>
            </a:r>
            <a:r>
              <a:rPr lang="ru-RU" sz="2400" dirty="0" smtClean="0"/>
              <a:t>.</a:t>
            </a:r>
            <a:r>
              <a:rPr lang="en-US" sz="2400" dirty="0" smtClean="0"/>
              <a:t>length()</a:t>
            </a:r>
            <a:endParaRPr lang="ru-RU" sz="2400" dirty="0" smtClean="0"/>
          </a:p>
          <a:p>
            <a:pPr>
              <a:buNone/>
            </a:pPr>
            <a:endParaRPr lang="ru-RU" sz="2600" dirty="0" smtClean="0"/>
          </a:p>
          <a:p>
            <a:pPr>
              <a:buNone/>
            </a:pPr>
            <a:endParaRPr lang="ru-RU" sz="2600" dirty="0" smtClean="0"/>
          </a:p>
          <a:p>
            <a:pPr>
              <a:buNone/>
            </a:pPr>
            <a:endParaRPr lang="ru-RU" sz="26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Свойства строк</a:t>
            </a:r>
            <a:endParaRPr lang="ru-RU" sz="3600" dirty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</a:t>
            </a:r>
            <a:r>
              <a:rPr lang="ru-RU" sz="2400" dirty="0" err="1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ize</a:t>
            </a:r>
            <a:r>
              <a:rPr lang="ru-RU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()</a:t>
            </a:r>
            <a:r>
              <a:rPr lang="ru-RU" sz="2400" dirty="0" smtClean="0"/>
              <a:t>, или</a:t>
            </a:r>
            <a:r>
              <a:rPr lang="ru-RU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ru-RU" sz="2400" dirty="0" err="1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length</a:t>
            </a:r>
            <a:r>
              <a:rPr lang="en-US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()</a:t>
            </a:r>
            <a:r>
              <a:rPr lang="ru-RU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ru-RU" sz="2400" dirty="0" smtClean="0"/>
              <a:t>– возвращают длину строки (не включая завершающий нулевой символ):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 Len = </a:t>
            </a:r>
            <a:r>
              <a:rPr lang="ru-RU" sz="2400" dirty="0" err="1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str.size</a:t>
            </a:r>
            <a:r>
              <a:rPr lang="ru-RU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Len = </a:t>
            </a:r>
            <a:r>
              <a:rPr lang="ru-RU" sz="2400" dirty="0" err="1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str.length</a:t>
            </a:r>
            <a:r>
              <a:rPr lang="ru-RU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ru-RU" sz="2400" dirty="0" err="1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empty</a:t>
            </a:r>
            <a:r>
              <a:rPr lang="ru-RU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() </a:t>
            </a:r>
            <a:r>
              <a:rPr lang="ru-RU" sz="2400" dirty="0" smtClean="0"/>
              <a:t>- метод, возвращающий </a:t>
            </a:r>
            <a:r>
              <a:rPr lang="ru-RU" sz="2400" dirty="0" err="1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true</a:t>
            </a:r>
            <a:r>
              <a:rPr lang="ru-RU" sz="2400" dirty="0" smtClean="0"/>
              <a:t> для пустой строки и </a:t>
            </a:r>
            <a:r>
              <a:rPr lang="ru-RU" sz="2400" dirty="0" err="1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false</a:t>
            </a:r>
            <a:r>
              <a:rPr lang="ru-RU" sz="2400" dirty="0" smtClean="0"/>
              <a:t> для непустой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	</a:t>
            </a:r>
            <a:r>
              <a:rPr lang="en-US" sz="2400" dirty="0" err="1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bool</a:t>
            </a:r>
            <a:r>
              <a:rPr lang="en-US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 B = </a:t>
            </a:r>
            <a:r>
              <a:rPr lang="ru-RU" sz="2400" dirty="0" err="1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str.empty</a:t>
            </a:r>
            <a:r>
              <a:rPr lang="ru-RU" sz="2400" dirty="0" smtClean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();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Классификация  методов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Инициализация </a:t>
            </a:r>
            <a:r>
              <a:rPr lang="ru-RU" sz="2400" dirty="0"/>
              <a:t>массивом символов </a:t>
            </a:r>
            <a:r>
              <a:rPr lang="ru-RU" sz="2400" dirty="0" smtClean="0"/>
              <a:t>или </a:t>
            </a:r>
            <a:r>
              <a:rPr lang="ru-RU" sz="2400" dirty="0"/>
              <a:t>другим объектом типа </a:t>
            </a:r>
            <a:r>
              <a:rPr lang="ru-RU" sz="2400" dirty="0" err="1" smtClean="0"/>
              <a:t>string</a:t>
            </a:r>
            <a:r>
              <a:rPr lang="ru-RU" sz="2400" dirty="0" smtClean="0"/>
              <a:t>, при создании объекта выполняет конструктор.</a:t>
            </a:r>
            <a:endParaRPr lang="ru-RU" sz="2400" dirty="0"/>
          </a:p>
          <a:p>
            <a:r>
              <a:rPr lang="ru-RU" sz="2400" dirty="0" smtClean="0"/>
              <a:t>Определение длины строки. </a:t>
            </a:r>
          </a:p>
          <a:p>
            <a:pPr lvl="0"/>
            <a:r>
              <a:rPr lang="ru-RU" sz="2400" dirty="0" smtClean="0"/>
              <a:t>Присваивание и копирование одной строки в другую. </a:t>
            </a:r>
          </a:p>
          <a:p>
            <a:r>
              <a:rPr lang="ru-RU" sz="2400" dirty="0" smtClean="0"/>
              <a:t>Конкатенация (сцепление) строк.</a:t>
            </a:r>
          </a:p>
          <a:p>
            <a:r>
              <a:rPr lang="ru-RU" sz="2400" dirty="0" smtClean="0"/>
              <a:t>Сравнение строк. </a:t>
            </a:r>
          </a:p>
          <a:p>
            <a:pPr lvl="0"/>
            <a:r>
              <a:rPr lang="ru-RU" sz="2400" dirty="0" smtClean="0"/>
              <a:t>Доступ </a:t>
            </a:r>
            <a:r>
              <a:rPr lang="ru-RU" sz="2400" dirty="0"/>
              <a:t>к отдельным символам строки для чтения и записи. </a:t>
            </a:r>
            <a:endParaRPr lang="en-US" sz="2400" dirty="0" smtClean="0"/>
          </a:p>
          <a:p>
            <a:pPr lvl="0"/>
            <a:r>
              <a:rPr lang="ru-RU" sz="2400" dirty="0" smtClean="0"/>
              <a:t>Преобразование строк: удаление, вставка, замена части строки.</a:t>
            </a:r>
            <a:endParaRPr lang="en-US" sz="2400" dirty="0" smtClean="0"/>
          </a:p>
          <a:p>
            <a:pPr lvl="0">
              <a:buNone/>
            </a:pPr>
            <a:r>
              <a:rPr lang="ru-RU" sz="2400" dirty="0" smtClean="0"/>
              <a:t>Обращение к методам строки выполняется операцией разыменования «.».</a:t>
            </a:r>
            <a:endParaRPr lang="ru-RU" sz="2400" dirty="0"/>
          </a:p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>
            <a:normAutofit/>
          </a:bodyPr>
          <a:lstStyle/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Что такое текстовая информация: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1) символьные константы;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2) символьные переменные (типа </a:t>
            </a:r>
            <a:r>
              <a:rPr lang="ru-RU" sz="2400" dirty="0" err="1" smtClean="0">
                <a:ln>
                  <a:noFill/>
                </a:ln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char</a:t>
            </a:r>
            <a:r>
              <a:rPr lang="ru-RU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3) строки – константы (</a:t>
            </a:r>
            <a:r>
              <a:rPr lang="en-US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″</a:t>
            </a:r>
            <a:r>
              <a:rPr lang="ru-RU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Кот </a:t>
            </a:r>
            <a:r>
              <a:rPr lang="ru-RU" sz="2400" dirty="0" err="1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Матроскин</a:t>
            </a:r>
            <a:r>
              <a:rPr lang="en-US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\0″</a:t>
            </a:r>
            <a:r>
              <a:rPr lang="ru-RU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4) строковые переменные (массивы символов </a:t>
            </a:r>
            <a:r>
              <a:rPr lang="ru-RU" sz="2400" dirty="0" smtClean="0">
                <a:ln>
                  <a:noFill/>
                </a:ln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*</a:t>
            </a:r>
            <a:r>
              <a:rPr lang="en-US" sz="2400" dirty="0" smtClean="0">
                <a:ln>
                  <a:noFill/>
                </a:ln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char</a:t>
            </a:r>
            <a:r>
              <a:rPr lang="ru-RU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).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Символьные данные представлены кодом в соответствии с кодовой таблицей.</a:t>
            </a: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определения </a:t>
            </a:r>
            <a:r>
              <a:rPr lang="ru-RU" sz="3600" b="1" dirty="0"/>
              <a:t>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Присваивание и сцепление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Для </a:t>
            </a:r>
            <a:r>
              <a:rPr lang="ru-RU" sz="2400" dirty="0" err="1" smtClean="0"/>
              <a:t>string</a:t>
            </a:r>
            <a:r>
              <a:rPr lang="ru-RU" sz="2400" dirty="0" smtClean="0"/>
              <a:t> перегружена операция присваивания =. </a:t>
            </a:r>
          </a:p>
          <a:p>
            <a:pPr>
              <a:buNone/>
            </a:pPr>
            <a:r>
              <a:rPr lang="ru-RU" sz="2400" dirty="0" smtClean="0"/>
              <a:t>// Если </a:t>
            </a:r>
            <a:r>
              <a:rPr lang="en-US" sz="2400" dirty="0" smtClean="0"/>
              <a:t>str1 </a:t>
            </a:r>
            <a:r>
              <a:rPr lang="ru-RU" sz="2400" dirty="0" smtClean="0"/>
              <a:t>и</a:t>
            </a:r>
            <a:r>
              <a:rPr lang="en-US" sz="2400" dirty="0" smtClean="0"/>
              <a:t> str2 </a:t>
            </a:r>
            <a:r>
              <a:rPr lang="ru-RU" sz="2400" dirty="0" smtClean="0"/>
              <a:t> - строки </a:t>
            </a:r>
            <a:r>
              <a:rPr lang="ru-RU" sz="2400" dirty="0" err="1" smtClean="0"/>
              <a:t>string</a:t>
            </a:r>
            <a:r>
              <a:rPr lang="ru-RU" sz="2400" dirty="0" smtClean="0"/>
              <a:t>, то можно:</a:t>
            </a:r>
          </a:p>
          <a:p>
            <a:pPr>
              <a:buNone/>
            </a:pPr>
            <a:r>
              <a:rPr lang="ru-RU" sz="2400" dirty="0" smtClean="0"/>
              <a:t>str2 = str1;     // Копирует  str1 в str2.</a:t>
            </a:r>
          </a:p>
          <a:p>
            <a:pPr>
              <a:buNone/>
            </a:pPr>
            <a:r>
              <a:rPr lang="ru-RU" sz="2400" dirty="0" smtClean="0"/>
              <a:t>Конкатенация строк:  перегружена операция сложения + и операция сложения с присваиванием +=:</a:t>
            </a:r>
          </a:p>
          <a:p>
            <a:pPr>
              <a:buNone/>
            </a:pPr>
            <a:r>
              <a:rPr lang="en-US" sz="2400" dirty="0" smtClean="0"/>
              <a:t>string str1 = "Hello";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string str2 = "World";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string str3 = str1 + str2;</a:t>
            </a:r>
            <a:r>
              <a:rPr lang="ru-RU" sz="2400" dirty="0" smtClean="0"/>
              <a:t> </a:t>
            </a:r>
            <a:r>
              <a:rPr lang="en-US" sz="2400" dirty="0" smtClean="0"/>
              <a:t>// </a:t>
            </a:r>
            <a:r>
              <a:rPr lang="ru-RU" sz="2400" dirty="0" smtClean="0"/>
              <a:t>В строке str3 : "</a:t>
            </a:r>
            <a:r>
              <a:rPr lang="ru-RU" sz="2400" dirty="0" err="1" smtClean="0"/>
              <a:t>HelloWorld</a:t>
            </a:r>
            <a:r>
              <a:rPr lang="ru-RU" sz="2400" dirty="0" smtClean="0"/>
              <a:t>".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Сравнение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Для сравнения строк перегружены операции: ==, !=, </a:t>
            </a:r>
            <a:r>
              <a:rPr lang="en-US" sz="2400" dirty="0" smtClean="0"/>
              <a:t>&lt;, &gt;, &lt;=, &gt;=.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Сравнение выполняется в лексикографическом порядке. Возвращает </a:t>
            </a:r>
            <a:r>
              <a:rPr lang="en-US" sz="2400" dirty="0" err="1" smtClean="0"/>
              <a:t>bool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Важной является проверка равенства строк ==.</a:t>
            </a:r>
          </a:p>
          <a:p>
            <a:pPr>
              <a:buNone/>
            </a:pPr>
            <a:r>
              <a:rPr lang="ru-RU" sz="2400" dirty="0" smtClean="0"/>
              <a:t>Метод  </a:t>
            </a:r>
            <a:r>
              <a:rPr lang="ru-RU" sz="2400" dirty="0" err="1" smtClean="0"/>
              <a:t>compare</a:t>
            </a:r>
            <a:r>
              <a:rPr lang="ru-RU" sz="2400" dirty="0" smtClean="0"/>
              <a:t>()  для строк  лежит в основе операций, и возвращает </a:t>
            </a:r>
            <a:r>
              <a:rPr lang="ru-RU" sz="2400" dirty="0" err="1" smtClean="0"/>
              <a:t>int</a:t>
            </a:r>
            <a:r>
              <a:rPr lang="ru-RU" sz="2400" dirty="0" smtClean="0"/>
              <a:t> (0, если строки равны, -1 или +1). </a:t>
            </a:r>
          </a:p>
          <a:p>
            <a:pPr>
              <a:buNone/>
            </a:pPr>
            <a:r>
              <a:rPr lang="ru-RU" sz="2400" dirty="0" smtClean="0"/>
              <a:t>Обращение: </a:t>
            </a:r>
            <a:r>
              <a:rPr lang="ru-RU" sz="2400" dirty="0" err="1" smtClean="0"/>
              <a:t>if</a:t>
            </a:r>
            <a:r>
              <a:rPr lang="ru-RU" sz="2400" dirty="0" smtClean="0"/>
              <a:t>(str1.compare(str2) == 0)).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Сравнение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foo</a:t>
            </a:r>
            <a:r>
              <a:rPr lang="en-US" sz="2400" dirty="0" smtClean="0"/>
              <a:t> = "alpha";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string bar = "beta"; 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if (</a:t>
            </a:r>
            <a:r>
              <a:rPr lang="en-US" sz="2400" dirty="0" err="1" smtClean="0"/>
              <a:t>foo</a:t>
            </a:r>
            <a:r>
              <a:rPr lang="en-US" sz="2400" dirty="0" smtClean="0"/>
              <a:t>==bar)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</a:t>
            </a:r>
            <a:r>
              <a:rPr lang="ru-RU" sz="2400" dirty="0" smtClean="0"/>
              <a:t>Строки равны</a:t>
            </a:r>
            <a:r>
              <a:rPr lang="en-US" sz="2400" dirty="0" smtClean="0"/>
              <a:t>\n";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if (</a:t>
            </a:r>
            <a:r>
              <a:rPr lang="en-US" sz="2400" dirty="0" err="1" smtClean="0"/>
              <a:t>foo</a:t>
            </a:r>
            <a:r>
              <a:rPr lang="en-US" sz="2400" dirty="0" smtClean="0"/>
              <a:t>&lt; bar)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«</a:t>
            </a:r>
            <a:r>
              <a:rPr lang="ru-RU" sz="2400" dirty="0" smtClean="0"/>
              <a:t>Первая меньше</a:t>
            </a:r>
            <a:r>
              <a:rPr lang="en-US" sz="2400" dirty="0" smtClean="0"/>
              <a:t>\n";</a:t>
            </a:r>
            <a:endParaRPr lang="ru-RU" sz="2400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Result = </a:t>
            </a:r>
            <a:r>
              <a:rPr lang="en-US" sz="2400" dirty="0" err="1" smtClean="0"/>
              <a:t>foo.compare</a:t>
            </a:r>
            <a:r>
              <a:rPr lang="en-US" sz="2400" dirty="0" smtClean="0"/>
              <a:t>(bar);</a:t>
            </a:r>
            <a:endParaRPr lang="ru-RU" sz="2400" dirty="0" smtClean="0"/>
          </a:p>
          <a:p>
            <a:pPr>
              <a:buNone/>
            </a:pPr>
            <a:r>
              <a:rPr lang="en-US" sz="2600" dirty="0" smtClean="0"/>
              <a:t> </a:t>
            </a:r>
            <a:endParaRPr lang="ru-RU" sz="26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Доступ к символам строки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463884" cy="48726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600" dirty="0" smtClean="0"/>
              <a:t>Два способа:</a:t>
            </a:r>
          </a:p>
          <a:p>
            <a:pPr>
              <a:buNone/>
            </a:pPr>
            <a:r>
              <a:rPr lang="ru-RU" sz="2600" dirty="0" smtClean="0"/>
              <a:t>1. Операция разыменования [] перегружена:</a:t>
            </a:r>
            <a:endParaRPr lang="ru-RU" sz="2600" dirty="0"/>
          </a:p>
          <a:p>
            <a:pPr>
              <a:buNone/>
            </a:pPr>
            <a:r>
              <a:rPr lang="en-US" sz="2600" dirty="0" smtClean="0"/>
              <a:t>string </a:t>
            </a:r>
            <a:r>
              <a:rPr lang="en-US" sz="2600" dirty="0" err="1"/>
              <a:t>str</a:t>
            </a:r>
            <a:r>
              <a:rPr lang="en-US" sz="2600" dirty="0"/>
              <a:t> = "</a:t>
            </a:r>
            <a:r>
              <a:rPr lang="en-US" sz="2600" dirty="0" smtClean="0"/>
              <a:t>Hello</a:t>
            </a:r>
            <a:r>
              <a:rPr lang="ru-RU" sz="2600" dirty="0" smtClean="0"/>
              <a:t>,</a:t>
            </a:r>
            <a:r>
              <a:rPr lang="en-US" sz="2600" dirty="0" smtClean="0"/>
              <a:t> </a:t>
            </a:r>
            <a:r>
              <a:rPr lang="en-US" sz="2600" dirty="0"/>
              <a:t>World";</a:t>
            </a:r>
            <a:endParaRPr lang="ru-RU" sz="2600" dirty="0"/>
          </a:p>
          <a:p>
            <a:pPr>
              <a:buNone/>
            </a:pPr>
            <a:r>
              <a:rPr lang="en-US" sz="2600" dirty="0" err="1" smtClean="0"/>
              <a:t>cout</a:t>
            </a:r>
            <a:r>
              <a:rPr lang="en-US" sz="2600" dirty="0" smtClean="0"/>
              <a:t> </a:t>
            </a:r>
            <a:r>
              <a:rPr lang="en-US" sz="2600" dirty="0"/>
              <a:t>&lt;&lt; </a:t>
            </a:r>
            <a:r>
              <a:rPr lang="en-US" sz="2600" dirty="0" err="1"/>
              <a:t>str</a:t>
            </a:r>
            <a:r>
              <a:rPr lang="en-US" sz="2600" dirty="0"/>
              <a:t>[7] &lt;&lt; </a:t>
            </a:r>
            <a:r>
              <a:rPr lang="en-US" sz="2600" dirty="0" err="1"/>
              <a:t>str</a:t>
            </a:r>
            <a:r>
              <a:rPr lang="en-US" sz="2600" dirty="0"/>
              <a:t>[0] &lt;&lt; </a:t>
            </a:r>
            <a:r>
              <a:rPr lang="en-US" sz="2600" dirty="0" err="1" smtClean="0"/>
              <a:t>endl</a:t>
            </a:r>
            <a:r>
              <a:rPr lang="en-US" sz="2600" dirty="0"/>
              <a:t>; </a:t>
            </a:r>
            <a:r>
              <a:rPr lang="ru-RU" sz="2600" dirty="0" smtClean="0"/>
              <a:t>    </a:t>
            </a:r>
            <a:r>
              <a:rPr lang="en-US" sz="2600" dirty="0" smtClean="0"/>
              <a:t>// </a:t>
            </a:r>
            <a:r>
              <a:rPr lang="ru-RU" sz="2600" dirty="0" smtClean="0"/>
              <a:t>получает </a:t>
            </a:r>
            <a:r>
              <a:rPr lang="en-US" sz="2600" dirty="0" smtClean="0"/>
              <a:t>“</a:t>
            </a:r>
            <a:r>
              <a:rPr lang="en-US" sz="2600" dirty="0" err="1" smtClean="0"/>
              <a:t>oH</a:t>
            </a:r>
            <a:r>
              <a:rPr lang="en-US" sz="2600" dirty="0" smtClean="0"/>
              <a:t>”</a:t>
            </a:r>
            <a:endParaRPr lang="ru-RU" sz="2600" dirty="0"/>
          </a:p>
          <a:p>
            <a:pPr>
              <a:buNone/>
            </a:pPr>
            <a:r>
              <a:rPr lang="en-US" sz="2600" dirty="0" smtClean="0"/>
              <a:t>2</a:t>
            </a:r>
            <a:r>
              <a:rPr lang="ru-RU" sz="2600" dirty="0" smtClean="0"/>
              <a:t>. Метод </a:t>
            </a:r>
            <a:r>
              <a:rPr lang="ru-RU" sz="2600" dirty="0" err="1"/>
              <a:t>at</a:t>
            </a:r>
            <a:r>
              <a:rPr lang="ru-RU" sz="2600" dirty="0"/>
              <a:t>() </a:t>
            </a:r>
            <a:r>
              <a:rPr lang="ru-RU" sz="2600" dirty="0" smtClean="0"/>
              <a:t>требует указать индекс как </a:t>
            </a:r>
            <a:r>
              <a:rPr lang="ru-RU" sz="2600" dirty="0"/>
              <a:t>аргумент функции:</a:t>
            </a:r>
          </a:p>
          <a:p>
            <a:pPr>
              <a:buNone/>
            </a:pPr>
            <a:r>
              <a:rPr lang="en-US" sz="2600" dirty="0" smtClean="0"/>
              <a:t>string </a:t>
            </a:r>
            <a:r>
              <a:rPr lang="en-US" sz="2600" dirty="0" err="1"/>
              <a:t>str</a:t>
            </a:r>
            <a:r>
              <a:rPr lang="en-US" sz="2600" dirty="0"/>
              <a:t> = "Hello World";</a:t>
            </a:r>
            <a:endParaRPr lang="ru-RU" sz="2600" dirty="0"/>
          </a:p>
          <a:p>
            <a:pPr>
              <a:buNone/>
            </a:pPr>
            <a:r>
              <a:rPr lang="en-US" sz="2600" dirty="0" err="1" smtClean="0"/>
              <a:t>cout</a:t>
            </a:r>
            <a:r>
              <a:rPr lang="en-US" sz="2600" dirty="0" smtClean="0"/>
              <a:t> </a:t>
            </a:r>
            <a:r>
              <a:rPr lang="en-US" sz="2600" dirty="0"/>
              <a:t>&lt;&lt; </a:t>
            </a:r>
            <a:r>
              <a:rPr lang="en-US" sz="2600" dirty="0" err="1"/>
              <a:t>str.at</a:t>
            </a:r>
            <a:r>
              <a:rPr lang="en-US" sz="2600" dirty="0"/>
              <a:t>(7) &lt;&lt; </a:t>
            </a:r>
            <a:r>
              <a:rPr lang="en-US" sz="2600" dirty="0" err="1"/>
              <a:t>str.at</a:t>
            </a:r>
            <a:r>
              <a:rPr lang="en-US" sz="2600" dirty="0"/>
              <a:t>(0) &lt;&lt; </a:t>
            </a:r>
            <a:r>
              <a:rPr lang="en-US" sz="2600" dirty="0" err="1" smtClean="0"/>
              <a:t>endl</a:t>
            </a:r>
            <a:r>
              <a:rPr lang="en-US" sz="2600" dirty="0"/>
              <a:t>; </a:t>
            </a:r>
            <a:r>
              <a:rPr lang="en-US" sz="2600" dirty="0" smtClean="0"/>
              <a:t>// </a:t>
            </a:r>
            <a:r>
              <a:rPr lang="ru-RU" sz="2600" dirty="0" smtClean="0"/>
              <a:t>получает </a:t>
            </a:r>
            <a:r>
              <a:rPr lang="en-US" sz="2600" dirty="0" smtClean="0"/>
              <a:t>“</a:t>
            </a:r>
            <a:r>
              <a:rPr lang="en-US" sz="2600" dirty="0" err="1" smtClean="0"/>
              <a:t>oH</a:t>
            </a:r>
            <a:r>
              <a:rPr lang="en-US" sz="2600" dirty="0" smtClean="0"/>
              <a:t>”</a:t>
            </a:r>
            <a:endParaRPr lang="ru-RU" sz="2600" dirty="0"/>
          </a:p>
          <a:p>
            <a:pPr>
              <a:buNone/>
            </a:pPr>
            <a:r>
              <a:rPr lang="ru-RU" sz="2600" dirty="0"/>
              <a:t>В </a:t>
            </a:r>
            <a:r>
              <a:rPr lang="ru-RU" sz="2600" dirty="0" smtClean="0"/>
              <a:t>отличие </a:t>
            </a:r>
            <a:r>
              <a:rPr lang="ru-RU" sz="2600" dirty="0"/>
              <a:t>от </a:t>
            </a:r>
            <a:r>
              <a:rPr lang="ru-RU" sz="2600" dirty="0" smtClean="0"/>
              <a:t>[], </a:t>
            </a:r>
            <a:r>
              <a:rPr lang="ru-RU" sz="2600" dirty="0"/>
              <a:t>метод </a:t>
            </a:r>
            <a:r>
              <a:rPr lang="ru-RU" sz="2600" dirty="0" err="1"/>
              <a:t>at</a:t>
            </a:r>
            <a:r>
              <a:rPr lang="ru-RU" sz="2600" dirty="0" smtClean="0"/>
              <a:t>() </a:t>
            </a:r>
            <a:r>
              <a:rPr lang="ru-RU" sz="2600" dirty="0"/>
              <a:t>обеспечивает проверку границ и генерирует исключение </a:t>
            </a:r>
            <a:r>
              <a:rPr lang="ru-RU" sz="2600" dirty="0" err="1" smtClean="0"/>
              <a:t>out_of_range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Доступ к содержимому строк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Функция </a:t>
            </a:r>
            <a:r>
              <a:rPr lang="ru-RU" sz="2400" dirty="0" err="1" smtClean="0"/>
              <a:t>c_str</a:t>
            </a:r>
            <a:r>
              <a:rPr lang="ru-RU" sz="2400" dirty="0" smtClean="0"/>
              <a:t>() возвращает указатель на символьный массив, который содержит строку объекта  </a:t>
            </a:r>
            <a:r>
              <a:rPr lang="ru-RU" sz="2400" dirty="0" err="1" smtClean="0"/>
              <a:t>string</a:t>
            </a:r>
            <a:r>
              <a:rPr lang="ru-RU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const char* str2 = </a:t>
            </a:r>
            <a:r>
              <a:rPr lang="en-US" sz="2400" dirty="0" err="1" smtClean="0"/>
              <a:t>str.c_str</a:t>
            </a:r>
            <a:r>
              <a:rPr lang="en-US" sz="2400" dirty="0" smtClean="0"/>
              <a:t>();</a:t>
            </a:r>
            <a:endParaRPr lang="ru-RU" sz="24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Редактирование строк</a:t>
            </a:r>
            <a:endParaRPr lang="ru-RU" sz="3600" dirty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/>
              <a:t>Группа методов позволяет редактировать строку: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append </a:t>
            </a:r>
            <a:r>
              <a:rPr lang="ru-RU" sz="2400" dirty="0" smtClean="0">
                <a:solidFill>
                  <a:schemeClr val="tx1"/>
                </a:solidFill>
              </a:rPr>
              <a:t>– добавление строки к строке;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assign</a:t>
            </a:r>
            <a:r>
              <a:rPr lang="ru-RU" sz="2400" dirty="0" smtClean="0">
                <a:solidFill>
                  <a:schemeClr val="tx1"/>
                </a:solidFill>
              </a:rPr>
              <a:t>– изменение содержания строки;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</a:t>
            </a:r>
            <a:r>
              <a:rPr lang="ru-RU" sz="2400" dirty="0" smtClean="0">
                <a:solidFill>
                  <a:schemeClr val="tx1"/>
                </a:solidFill>
              </a:rPr>
              <a:t>– вставка в строку;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erase</a:t>
            </a:r>
            <a:r>
              <a:rPr lang="ru-RU" sz="2400" dirty="0" smtClean="0">
                <a:solidFill>
                  <a:schemeClr val="tx1"/>
                </a:solidFill>
              </a:rPr>
              <a:t>– удаление части строки;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replace</a:t>
            </a:r>
            <a:r>
              <a:rPr lang="ru-RU" sz="2400" dirty="0" smtClean="0">
                <a:solidFill>
                  <a:schemeClr val="tx1"/>
                </a:solidFill>
              </a:rPr>
              <a:t>– замена части строки.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В любом случае параметрами </a:t>
            </a:r>
            <a:r>
              <a:rPr lang="ru-RU" sz="2400" dirty="0" smtClean="0"/>
              <a:t>являются точка редактирования и образец .</a:t>
            </a:r>
            <a:endParaRPr lang="ru-RU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357298"/>
            <a:ext cx="8472518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string S = "</a:t>
            </a:r>
            <a:r>
              <a:rPr lang="ru-RU" sz="2400" dirty="0"/>
              <a:t>Привет</a:t>
            </a:r>
            <a:r>
              <a:rPr lang="ru-RU" sz="2400" dirty="0" smtClean="0"/>
              <a:t>";</a:t>
            </a:r>
          </a:p>
          <a:p>
            <a:pPr>
              <a:buNone/>
            </a:pPr>
            <a:r>
              <a:rPr lang="ru-RU" sz="2400" dirty="0" smtClean="0"/>
              <a:t>Добавление в конец:</a:t>
            </a:r>
            <a:endParaRPr lang="ru-RU" sz="2400" dirty="0"/>
          </a:p>
          <a:p>
            <a:pPr>
              <a:buNone/>
            </a:pPr>
            <a:r>
              <a:rPr lang="en-US" sz="2400" dirty="0" err="1" smtClean="0"/>
              <a:t>S.append</a:t>
            </a:r>
            <a:r>
              <a:rPr lang="en-US" sz="2400" dirty="0"/>
              <a:t>(" , </a:t>
            </a:r>
            <a:r>
              <a:rPr lang="ru-RU" sz="2400" dirty="0" err="1"/>
              <a:t>Матроскин</a:t>
            </a:r>
            <a:r>
              <a:rPr lang="ru-RU" sz="2400" dirty="0" smtClean="0"/>
              <a:t>");</a:t>
            </a:r>
          </a:p>
          <a:p>
            <a:pPr>
              <a:buNone/>
            </a:pPr>
            <a:r>
              <a:rPr lang="ru-RU" sz="2400" dirty="0" smtClean="0"/>
              <a:t>Присваивание:</a:t>
            </a:r>
            <a:endParaRPr lang="ru-RU" sz="2400" dirty="0"/>
          </a:p>
          <a:p>
            <a:pPr>
              <a:buNone/>
            </a:pPr>
            <a:r>
              <a:rPr lang="en-US" sz="2400" dirty="0" err="1" smtClean="0"/>
              <a:t>S.assign</a:t>
            </a:r>
            <a:r>
              <a:rPr lang="en-US" sz="2400" dirty="0"/>
              <a:t>("</a:t>
            </a:r>
            <a:r>
              <a:rPr lang="en-US" sz="2400" dirty="0" err="1"/>
              <a:t>Hellow</a:t>
            </a:r>
            <a:r>
              <a:rPr lang="en-US" sz="2400" dirty="0" smtClean="0"/>
              <a:t>");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Вставка:</a:t>
            </a:r>
            <a:endParaRPr lang="en-US" sz="2400" dirty="0"/>
          </a:p>
          <a:p>
            <a:pPr>
              <a:buNone/>
            </a:pPr>
            <a:r>
              <a:rPr lang="en-US" sz="2400" dirty="0" err="1" smtClean="0"/>
              <a:t>S.insert</a:t>
            </a:r>
            <a:r>
              <a:rPr lang="en-US" sz="2400" dirty="0" smtClean="0"/>
              <a:t>(0</a:t>
            </a:r>
            <a:r>
              <a:rPr lang="en-US" sz="2400" dirty="0"/>
              <a:t>, "</a:t>
            </a:r>
            <a:r>
              <a:rPr lang="ru-RU" sz="2400" dirty="0"/>
              <a:t>Не </a:t>
            </a:r>
            <a:r>
              <a:rPr lang="ru-RU" sz="2400" dirty="0" smtClean="0"/>
              <a:t>");</a:t>
            </a:r>
          </a:p>
          <a:p>
            <a:pPr>
              <a:buNone/>
            </a:pPr>
            <a:r>
              <a:rPr lang="ru-RU" sz="2400" dirty="0" smtClean="0"/>
              <a:t>Удаление:</a:t>
            </a:r>
            <a:endParaRPr lang="ru-RU" sz="2400" dirty="0"/>
          </a:p>
          <a:p>
            <a:pPr>
              <a:buNone/>
            </a:pPr>
            <a:r>
              <a:rPr lang="en-US" sz="2400" dirty="0" err="1" smtClean="0"/>
              <a:t>S.erase</a:t>
            </a:r>
            <a:r>
              <a:rPr lang="en-US" sz="2400" dirty="0" smtClean="0"/>
              <a:t>(3</a:t>
            </a:r>
            <a:r>
              <a:rPr lang="en-US" sz="2400" dirty="0"/>
              <a:t>, 3</a:t>
            </a:r>
            <a:r>
              <a:rPr lang="en-US" sz="2400" dirty="0" smtClean="0"/>
              <a:t>);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Замена:</a:t>
            </a:r>
            <a:endParaRPr lang="en-US" sz="2400" dirty="0"/>
          </a:p>
          <a:p>
            <a:pPr>
              <a:buNone/>
            </a:pPr>
            <a:r>
              <a:rPr lang="en-US" sz="2400" dirty="0" err="1" smtClean="0"/>
              <a:t>S.replace</a:t>
            </a:r>
            <a:r>
              <a:rPr lang="en-US" sz="2400" dirty="0" smtClean="0"/>
              <a:t>(4,S.length</a:t>
            </a:r>
            <a:r>
              <a:rPr lang="en-US" sz="2400" dirty="0"/>
              <a:t>(), "</a:t>
            </a:r>
            <a:r>
              <a:rPr lang="ru-RU" sz="2400" dirty="0" err="1"/>
              <a:t>Бла-бла-бла</a:t>
            </a:r>
            <a:r>
              <a:rPr lang="ru-RU" sz="2400" dirty="0" smtClean="0"/>
              <a:t>");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Некоторые методы </a:t>
            </a: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поиска</a:t>
            </a:r>
            <a:r>
              <a:rPr lang="en-US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для</a:t>
            </a:r>
            <a:r>
              <a:rPr lang="en-US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строк</a:t>
            </a:r>
            <a:endParaRPr lang="ru-RU" sz="3600" dirty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Чтобы успешно редактировать строку, нужно уметь найти точку редактирования: вставки, удаления, замены.</a:t>
            </a:r>
          </a:p>
          <a:p>
            <a:pPr>
              <a:buNone/>
            </a:pPr>
            <a:r>
              <a:rPr lang="ru-RU" sz="2400" dirty="0" smtClean="0"/>
              <a:t>Методы поиска позволяют задать образец поиска и локализовать место вхождения подстроки в строку:</a:t>
            </a:r>
            <a:endParaRPr lang="ru-RU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find</a:t>
            </a:r>
            <a:r>
              <a:rPr lang="ru-RU" sz="2400" dirty="0" smtClean="0">
                <a:solidFill>
                  <a:schemeClr val="tx1"/>
                </a:solidFill>
              </a:rPr>
              <a:t> – первое вхождение в строку;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rfind</a:t>
            </a:r>
            <a:r>
              <a:rPr lang="ru-RU" sz="2400" dirty="0" smtClean="0">
                <a:solidFill>
                  <a:schemeClr val="tx1"/>
                </a:solidFill>
              </a:rPr>
              <a:t> – последнее вхождение в строку;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find-</a:t>
            </a:r>
            <a:r>
              <a:rPr lang="en-US" sz="2400" dirty="0" err="1" smtClean="0">
                <a:solidFill>
                  <a:schemeClr val="tx1"/>
                </a:solidFill>
              </a:rPr>
              <a:t>first_of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первое вхождение символа  в строку; 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find_last_of</a:t>
            </a:r>
            <a:r>
              <a:rPr lang="ru-RU" sz="2400" dirty="0" smtClean="0">
                <a:solidFill>
                  <a:schemeClr val="tx1"/>
                </a:solidFill>
              </a:rPr>
              <a:t> –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последнее вхождение символа  в строку;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и другие.</a:t>
            </a:r>
          </a:p>
          <a:p>
            <a:pPr>
              <a:buNone/>
            </a:pPr>
            <a:r>
              <a:rPr lang="ru-RU" sz="2400" dirty="0" smtClean="0"/>
              <a:t>Возвращают точку: положение  образца поиска в строке.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Извлечение подстроки</a:t>
            </a:r>
            <a:endParaRPr lang="ru-RU" sz="3600" dirty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400" dirty="0" err="1" smtClean="0"/>
              <a:t>str.substr</a:t>
            </a:r>
            <a:r>
              <a:rPr lang="ru-RU" sz="2400" dirty="0" smtClean="0"/>
              <a:t>(</a:t>
            </a:r>
            <a:r>
              <a:rPr lang="ru-RU" sz="2400" dirty="0" err="1" smtClean="0"/>
              <a:t>pos</a:t>
            </a:r>
            <a:r>
              <a:rPr lang="ru-RU" sz="2400" dirty="0" smtClean="0"/>
              <a:t>, </a:t>
            </a:r>
            <a:r>
              <a:rPr lang="ru-RU" sz="2400" dirty="0" err="1" smtClean="0"/>
              <a:t>n</a:t>
            </a:r>
            <a:r>
              <a:rPr lang="ru-RU" sz="2400" dirty="0" smtClean="0"/>
              <a:t>) – функция возвращает подстроку исходной строки, начиная с позиции </a:t>
            </a:r>
            <a:r>
              <a:rPr lang="ru-RU" sz="2400" dirty="0" err="1" smtClean="0"/>
              <a:t>pos</a:t>
            </a:r>
            <a:r>
              <a:rPr lang="ru-RU" sz="2400" dirty="0" smtClean="0"/>
              <a:t> и включая </a:t>
            </a:r>
            <a:r>
              <a:rPr lang="ru-RU" sz="2400" dirty="0" err="1" smtClean="0"/>
              <a:t>n</a:t>
            </a:r>
            <a:r>
              <a:rPr lang="ru-RU" sz="2400" dirty="0" smtClean="0"/>
              <a:t> символов, или до конца строки.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Преобразование числа к строке и обратно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Методы </a:t>
            </a:r>
            <a:r>
              <a:rPr lang="en-US" sz="2400" dirty="0" smtClean="0">
                <a:solidFill>
                  <a:schemeClr val="tx1"/>
                </a:solidFill>
              </a:rPr>
              <a:t>string </a:t>
            </a:r>
            <a:r>
              <a:rPr lang="ru-RU" sz="2400" dirty="0" smtClean="0">
                <a:solidFill>
                  <a:schemeClr val="tx1"/>
                </a:solidFill>
              </a:rPr>
              <a:t>позволяют конвертировать строку в числовое значение, и обратно.</a:t>
            </a: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to_string</a:t>
            </a:r>
            <a:r>
              <a:rPr lang="ru-RU" sz="2400" dirty="0" smtClean="0">
                <a:solidFill>
                  <a:schemeClr val="tx1"/>
                </a:solidFill>
              </a:rPr>
              <a:t> – преобразует число в строку.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stoi</a:t>
            </a:r>
            <a:r>
              <a:rPr lang="ru-RU" sz="2400" dirty="0" smtClean="0">
                <a:solidFill>
                  <a:schemeClr val="tx1"/>
                </a:solidFill>
              </a:rPr>
              <a:t> – преобразует строку в </a:t>
            </a:r>
            <a:r>
              <a:rPr lang="ru-RU" sz="2400" dirty="0" smtClean="0"/>
              <a:t>целое </a:t>
            </a:r>
            <a:r>
              <a:rPr lang="ru-RU" sz="2400" dirty="0" smtClean="0">
                <a:solidFill>
                  <a:schemeClr val="tx1"/>
                </a:solidFill>
              </a:rPr>
              <a:t>число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stof</a:t>
            </a:r>
            <a:r>
              <a:rPr lang="ru-RU" sz="2400" dirty="0" smtClean="0">
                <a:solidFill>
                  <a:schemeClr val="tx1"/>
                </a:solidFill>
              </a:rPr>
              <a:t> – преобразует строку в вещественное число.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и другие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>
            <a:normAutofit/>
          </a:bodyPr>
          <a:lstStyle/>
          <a:p>
            <a:pPr marL="0" indent="365125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В классическом С текстовые данные представлены как:</a:t>
            </a:r>
          </a:p>
          <a:p>
            <a:pPr marL="0" indent="365125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1) символьные константы ( 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cs typeface="Courier New" pitchFamily="49" charset="0"/>
              </a:rPr>
              <a:t>′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  <a:cs typeface="Courier New" pitchFamily="49" charset="0"/>
              </a:rPr>
              <a:t>ф</a:t>
            </a:r>
            <a:r>
              <a:rPr lang="en-US" sz="2400" dirty="0" smtClean="0">
                <a:solidFill>
                  <a:srgbClr val="0D0D0D"/>
                </a:solidFill>
                <a:cs typeface="Times New Roman" pitchFamily="18" charset="0"/>
              </a:rPr>
              <a:t>′</a:t>
            </a: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 );</a:t>
            </a:r>
          </a:p>
          <a:p>
            <a:pPr marL="0" indent="365125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2) символьные переменные 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(</a:t>
            </a:r>
            <a:r>
              <a:rPr lang="ru-RU" sz="2400" dirty="0" err="1" smtClean="0">
                <a:ln>
                  <a:noFill/>
                </a:ln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char</a:t>
            </a:r>
            <a:r>
              <a:rPr lang="ru-RU" sz="2400" b="1" dirty="0" smtClean="0">
                <a:ln>
                  <a:noFill/>
                </a:ln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cs typeface="Courier New" pitchFamily="49" charset="0"/>
              </a:rPr>
              <a:t>Letter</a:t>
            </a: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);</a:t>
            </a:r>
          </a:p>
          <a:p>
            <a:pPr marL="0" indent="365125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3) строки – константы</a:t>
            </a:r>
            <a:r>
              <a:rPr lang="en-US" sz="2400" dirty="0" smtClean="0">
                <a:solidFill>
                  <a:srgbClr val="0D0D0D"/>
                </a:solidFill>
                <a:cs typeface="Times New Roman" pitchFamily="18" charset="0"/>
              </a:rPr>
              <a:t> (</a:t>
            </a: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″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Кот 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Матроскин</a:t>
            </a:r>
            <a:r>
              <a:rPr lang="en-US" sz="24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″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D0D0D"/>
                </a:solidFill>
                <a:cs typeface="Times New Roman" pitchFamily="18" charset="0"/>
              </a:rPr>
              <a:t>)</a:t>
            </a: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;</a:t>
            </a:r>
          </a:p>
          <a:p>
            <a:pPr marL="0" indent="365125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4) строковые переменные (массивы символов </a:t>
            </a:r>
            <a:r>
              <a:rPr lang="ru-RU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*</a:t>
            </a:r>
            <a:r>
              <a:rPr lang="en-US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char</a:t>
            </a: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).</a:t>
            </a: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Текстовые данные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Работа с текстовыми файлами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518457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4000" dirty="0"/>
              <a:t>Для работы с файлами необходимо подключить заголовочный файл &lt;</a:t>
            </a:r>
            <a:r>
              <a:rPr lang="ru-RU" sz="4000" dirty="0" err="1"/>
              <a:t>fstream</a:t>
            </a:r>
            <a:r>
              <a:rPr lang="ru-RU" sz="4000" dirty="0"/>
              <a:t>&gt;, в котором определены классы ввода и вывода,  и подключены заголовочные файлы &lt;</a:t>
            </a:r>
            <a:r>
              <a:rPr lang="ru-RU" sz="4000" dirty="0" err="1"/>
              <a:t>ifstream</a:t>
            </a:r>
            <a:r>
              <a:rPr lang="ru-RU" sz="4000" dirty="0"/>
              <a:t>&gt; — файловый ввод и  &lt;</a:t>
            </a:r>
            <a:r>
              <a:rPr lang="ru-RU" sz="4000" dirty="0" err="1"/>
              <a:t>ofstream</a:t>
            </a:r>
            <a:r>
              <a:rPr lang="ru-RU" sz="4000" dirty="0"/>
              <a:t>&gt;  — файловый вывод.</a:t>
            </a:r>
          </a:p>
          <a:p>
            <a:pPr>
              <a:buNone/>
            </a:pPr>
            <a:r>
              <a:rPr lang="ru-RU" sz="4000" dirty="0"/>
              <a:t>Файловый ввод/вывод полностью аналогичен вводу/выводу на консоль. На  консоль ввод и вывод выполняются с помощью объектов </a:t>
            </a:r>
            <a:r>
              <a:rPr lang="ru-RU" sz="4000" dirty="0" err="1"/>
              <a:t>cin</a:t>
            </a:r>
            <a:r>
              <a:rPr lang="ru-RU" sz="4000" dirty="0"/>
              <a:t> и </a:t>
            </a:r>
            <a:r>
              <a:rPr lang="ru-RU" sz="4000" dirty="0" err="1"/>
              <a:t>cout</a:t>
            </a:r>
            <a:r>
              <a:rPr lang="ru-RU" sz="4000" dirty="0"/>
              <a:t>, а для  файлового ввода/вывода нужно создать объекты, которые используются аналогично  </a:t>
            </a:r>
            <a:r>
              <a:rPr lang="ru-RU" sz="4000" dirty="0" err="1"/>
              <a:t>cin</a:t>
            </a:r>
            <a:r>
              <a:rPr lang="ru-RU" sz="4000" dirty="0"/>
              <a:t> и </a:t>
            </a:r>
            <a:r>
              <a:rPr lang="ru-RU" sz="4000" dirty="0" err="1"/>
              <a:t>cout</a:t>
            </a:r>
            <a:r>
              <a:rPr lang="ru-RU" sz="4000" dirty="0"/>
              <a:t>.</a:t>
            </a:r>
          </a:p>
          <a:p>
            <a:pPr>
              <a:buNone/>
            </a:pPr>
            <a:r>
              <a:rPr lang="ru-RU" sz="4000" dirty="0"/>
              <a:t>Для переназначения ввода/вывода в файл, нужно:</a:t>
            </a:r>
          </a:p>
          <a:p>
            <a:r>
              <a:rPr lang="ru-RU" sz="4000" dirty="0"/>
              <a:t>создать объект класса </a:t>
            </a:r>
            <a:r>
              <a:rPr lang="ru-RU" sz="4000" dirty="0" err="1"/>
              <a:t>ofstream</a:t>
            </a:r>
            <a:r>
              <a:rPr lang="ru-RU" sz="4000" b="1" dirty="0"/>
              <a:t>;</a:t>
            </a:r>
            <a:endParaRPr lang="ru-RU" sz="4000" dirty="0"/>
          </a:p>
          <a:p>
            <a:r>
              <a:rPr lang="ru-RU" sz="4000" dirty="0"/>
              <a:t>связать объект класса с файлом, в который будет производиться запись;</a:t>
            </a:r>
          </a:p>
          <a:p>
            <a:r>
              <a:rPr lang="ru-RU" sz="4000" dirty="0" smtClean="0"/>
              <a:t>записать/прочитать данные в </a:t>
            </a:r>
            <a:r>
              <a:rPr lang="ru-RU" sz="4000" dirty="0"/>
              <a:t>файл;</a:t>
            </a:r>
          </a:p>
          <a:p>
            <a:r>
              <a:rPr lang="ru-RU" sz="4000" dirty="0"/>
              <a:t>закрыть файл.</a:t>
            </a:r>
          </a:p>
          <a:p>
            <a:pPr>
              <a:buNone/>
            </a:pPr>
            <a:r>
              <a:rPr lang="ru-RU" sz="4000" dirty="0"/>
              <a:t>Для записи в файл используется объект </a:t>
            </a:r>
            <a:r>
              <a:rPr lang="ru-RU" sz="4000" dirty="0" err="1"/>
              <a:t>ofstream</a:t>
            </a:r>
            <a:r>
              <a:rPr lang="ru-RU" sz="4000" dirty="0"/>
              <a:t>, для чтения  - объект  </a:t>
            </a:r>
            <a:r>
              <a:rPr lang="ru-RU" sz="4000" dirty="0" err="1"/>
              <a:t>ifstream</a:t>
            </a:r>
            <a:r>
              <a:rPr lang="ru-RU" sz="4000" dirty="0"/>
              <a:t>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Запись в файл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4400" dirty="0" smtClean="0"/>
              <a:t>Для записи в файл к объекту </a:t>
            </a:r>
            <a:r>
              <a:rPr lang="ru-RU" sz="4400" dirty="0" err="1" smtClean="0"/>
              <a:t>fstream</a:t>
            </a:r>
            <a:r>
              <a:rPr lang="ru-RU" sz="4400" dirty="0" smtClean="0"/>
              <a:t> применяется оператор &lt;&lt; , как и при выводе на консоль:</a:t>
            </a:r>
          </a:p>
          <a:p>
            <a:pPr fontAlgn="base">
              <a:buNone/>
            </a:pPr>
            <a:r>
              <a:rPr lang="en-US" sz="4400" dirty="0" smtClean="0"/>
              <a:t>#include &lt;</a:t>
            </a:r>
            <a:r>
              <a:rPr lang="en-US" sz="4400" dirty="0" err="1" smtClean="0"/>
              <a:t>iostream</a:t>
            </a:r>
            <a:r>
              <a:rPr lang="en-US" sz="4400" dirty="0" smtClean="0"/>
              <a:t>&gt;</a:t>
            </a:r>
          </a:p>
          <a:p>
            <a:pPr fontAlgn="base">
              <a:buNone/>
            </a:pPr>
            <a:r>
              <a:rPr lang="en-US" sz="4400" dirty="0" smtClean="0"/>
              <a:t>#include &lt;</a:t>
            </a:r>
            <a:r>
              <a:rPr lang="en-US" sz="4400" dirty="0" err="1" smtClean="0"/>
              <a:t>fstream</a:t>
            </a:r>
            <a:r>
              <a:rPr lang="en-US" sz="4400" dirty="0" smtClean="0"/>
              <a:t>&gt;</a:t>
            </a:r>
          </a:p>
          <a:p>
            <a:pPr fontAlgn="base">
              <a:buNone/>
            </a:pPr>
            <a:r>
              <a:rPr lang="ru-RU" sz="4400" dirty="0" smtClean="0"/>
              <a:t>…</a:t>
            </a:r>
            <a:endParaRPr lang="en-US" sz="4400" dirty="0" smtClean="0"/>
          </a:p>
          <a:p>
            <a:pPr fontAlgn="base">
              <a:buNone/>
            </a:pPr>
            <a:r>
              <a:rPr lang="en-US" sz="4400" dirty="0" smtClean="0"/>
              <a:t>    std::</a:t>
            </a:r>
            <a:r>
              <a:rPr lang="en-US" sz="4400" dirty="0" err="1" smtClean="0"/>
              <a:t>ofstream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n-US" sz="4400" dirty="0" smtClean="0"/>
              <a:t>;         </a:t>
            </a:r>
            <a:r>
              <a:rPr lang="ru-RU" sz="4400" dirty="0" smtClean="0"/>
              <a:t>       </a:t>
            </a:r>
            <a:r>
              <a:rPr lang="en-US" sz="4400" dirty="0" smtClean="0"/>
              <a:t> // out </a:t>
            </a:r>
            <a:r>
              <a:rPr lang="ru-RU" sz="4400" dirty="0" smtClean="0"/>
              <a:t>- </a:t>
            </a:r>
            <a:r>
              <a:rPr lang="ru-RU" sz="4400" dirty="0"/>
              <a:t>п</a:t>
            </a:r>
            <a:r>
              <a:rPr lang="ru-RU" sz="4400" dirty="0" smtClean="0"/>
              <a:t>оток для записи.</a:t>
            </a:r>
          </a:p>
          <a:p>
            <a:pPr fontAlgn="base">
              <a:buNone/>
            </a:pPr>
            <a:r>
              <a:rPr lang="ru-RU" sz="4400" dirty="0" smtClean="0"/>
              <a:t>    </a:t>
            </a:r>
            <a:r>
              <a:rPr lang="en-US" sz="4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n-US" sz="4400" dirty="0" err="1" smtClean="0"/>
              <a:t>.open</a:t>
            </a:r>
            <a:r>
              <a:rPr lang="en-US" sz="4400" dirty="0" smtClean="0"/>
              <a:t>("D:\\hello.txt"); </a:t>
            </a:r>
            <a:r>
              <a:rPr lang="ru-RU" sz="4400" dirty="0" smtClean="0"/>
              <a:t>  </a:t>
            </a:r>
            <a:r>
              <a:rPr lang="en-US" sz="4400" dirty="0" smtClean="0"/>
              <a:t>// </a:t>
            </a:r>
            <a:r>
              <a:rPr lang="ru-RU" sz="4400" dirty="0" smtClean="0"/>
              <a:t>Открыть файл для записи.</a:t>
            </a:r>
          </a:p>
          <a:p>
            <a:pPr fontAlgn="base">
              <a:buNone/>
            </a:pPr>
            <a:r>
              <a:rPr lang="ru-RU" sz="4400" dirty="0" smtClean="0"/>
              <a:t>    </a:t>
            </a:r>
            <a:r>
              <a:rPr lang="en-US" sz="4400" dirty="0" smtClean="0"/>
              <a:t>if (</a:t>
            </a:r>
            <a:r>
              <a:rPr lang="en-US" sz="4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n-US" sz="4400" dirty="0" err="1" smtClean="0"/>
              <a:t>.is_open</a:t>
            </a:r>
            <a:r>
              <a:rPr lang="en-US" sz="4400" dirty="0" smtClean="0"/>
              <a:t>())</a:t>
            </a:r>
          </a:p>
          <a:p>
            <a:pPr fontAlgn="base">
              <a:buNone/>
            </a:pPr>
            <a:r>
              <a:rPr lang="en-US" sz="4400" dirty="0" smtClean="0"/>
              <a:t>    {</a:t>
            </a:r>
          </a:p>
          <a:p>
            <a:pPr fontAlgn="base">
              <a:buNone/>
            </a:pPr>
            <a:r>
              <a:rPr lang="en-US" sz="4400" dirty="0" smtClean="0"/>
              <a:t>        </a:t>
            </a:r>
            <a:r>
              <a:rPr 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</a:t>
            </a:r>
            <a:r>
              <a:rPr lang="en-US" sz="4400" dirty="0" smtClean="0"/>
              <a:t>&lt;&lt; "Hello World!" &lt;&lt; std::</a:t>
            </a:r>
            <a:r>
              <a:rPr lang="en-US" sz="4400" dirty="0" err="1" smtClean="0"/>
              <a:t>endl</a:t>
            </a:r>
            <a:r>
              <a:rPr lang="en-US" sz="4400" dirty="0" smtClean="0"/>
              <a:t>;</a:t>
            </a:r>
            <a:r>
              <a:rPr lang="ru-RU" sz="4400" dirty="0" smtClean="0"/>
              <a:t>	</a:t>
            </a:r>
            <a:r>
              <a:rPr lang="en-US" sz="4400" dirty="0" smtClean="0"/>
              <a:t>// </a:t>
            </a:r>
            <a:r>
              <a:rPr lang="ru-RU" sz="4400" dirty="0" smtClean="0"/>
              <a:t>Или переменные.</a:t>
            </a:r>
            <a:endParaRPr lang="en-US" sz="4400" dirty="0" smtClean="0"/>
          </a:p>
          <a:p>
            <a:pPr fontAlgn="base">
              <a:buNone/>
            </a:pPr>
            <a:r>
              <a:rPr lang="en-US" sz="4400" dirty="0" smtClean="0"/>
              <a:t>    }</a:t>
            </a:r>
            <a:endParaRPr lang="ru-RU" sz="4400" dirty="0" smtClean="0"/>
          </a:p>
          <a:p>
            <a:pPr fontAlgn="base">
              <a:buNone/>
            </a:pPr>
            <a:r>
              <a:rPr lang="en-US" sz="4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n-US" sz="4400" dirty="0" err="1" smtClean="0"/>
              <a:t>.close</a:t>
            </a:r>
            <a:r>
              <a:rPr lang="en-US" sz="4400" dirty="0" smtClean="0"/>
              <a:t>();		</a:t>
            </a:r>
            <a:r>
              <a:rPr lang="ru-RU" sz="4400" dirty="0" smtClean="0"/>
              <a:t>// Чтобы сохранить.</a:t>
            </a:r>
            <a:endParaRPr lang="en-US" sz="4400" dirty="0" smtClean="0"/>
          </a:p>
          <a:p>
            <a:pPr fontAlgn="base">
              <a:buNone/>
            </a:pPr>
            <a:r>
              <a:rPr lang="ru-RU" sz="4400" dirty="0" smtClean="0"/>
              <a:t>Если физически файл с именем </a:t>
            </a:r>
            <a:r>
              <a:rPr lang="en-US" sz="4400" dirty="0" smtClean="0"/>
              <a:t>hello.txt</a:t>
            </a:r>
            <a:r>
              <a:rPr lang="ru-RU" sz="4400" dirty="0" smtClean="0"/>
              <a:t> не существует, он будет создан.</a:t>
            </a:r>
          </a:p>
          <a:p>
            <a:pPr fontAlgn="base">
              <a:buNone/>
            </a:pPr>
            <a:r>
              <a:rPr lang="ru-RU" sz="4400" dirty="0" smtClean="0"/>
              <a:t>Если такой файл есть, данные будут записаны заново.</a:t>
            </a:r>
            <a:endParaRPr lang="en-US" sz="44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Чтение из файла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2514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8400" dirty="0" smtClean="0"/>
              <a:t>Функция</a:t>
            </a:r>
            <a:r>
              <a:rPr lang="ru-RU" sz="8400" dirty="0"/>
              <a:t> </a:t>
            </a:r>
            <a:r>
              <a:rPr lang="ru-RU" sz="8400" b="1" dirty="0" err="1"/>
              <a:t>getline</a:t>
            </a:r>
            <a:r>
              <a:rPr lang="ru-RU" sz="8400" b="1" dirty="0" smtClean="0"/>
              <a:t>()</a:t>
            </a:r>
            <a:r>
              <a:rPr lang="ru-RU" sz="8400" dirty="0"/>
              <a:t> </a:t>
            </a:r>
            <a:r>
              <a:rPr lang="ru-RU" sz="8400" dirty="0" smtClean="0"/>
              <a:t>принимает </a:t>
            </a:r>
            <a:r>
              <a:rPr lang="ru-RU" sz="8400" dirty="0"/>
              <a:t>поток для чтения и переменную, в которую надо считать </a:t>
            </a:r>
            <a:r>
              <a:rPr lang="ru-RU" sz="8400" dirty="0" smtClean="0"/>
              <a:t>текст. Читает одну строку как текст.</a:t>
            </a:r>
          </a:p>
          <a:p>
            <a:pPr fontAlgn="base">
              <a:buNone/>
            </a:pPr>
            <a:r>
              <a:rPr lang="en-US" sz="8400" dirty="0" smtClean="0"/>
              <a:t>#</a:t>
            </a:r>
            <a:r>
              <a:rPr lang="en-US" sz="8400" dirty="0"/>
              <a:t>include &lt;</a:t>
            </a:r>
            <a:r>
              <a:rPr lang="en-US" sz="8400" dirty="0" err="1"/>
              <a:t>iostream</a:t>
            </a:r>
            <a:r>
              <a:rPr lang="en-US" sz="8400" dirty="0"/>
              <a:t>&gt;</a:t>
            </a:r>
          </a:p>
          <a:p>
            <a:pPr fontAlgn="base">
              <a:buNone/>
            </a:pPr>
            <a:r>
              <a:rPr lang="en-US" sz="8400" dirty="0"/>
              <a:t>#include &lt;</a:t>
            </a:r>
            <a:r>
              <a:rPr lang="en-US" sz="8400" dirty="0" err="1"/>
              <a:t>fstream</a:t>
            </a:r>
            <a:r>
              <a:rPr lang="en-US" sz="8400" dirty="0"/>
              <a:t>&gt;</a:t>
            </a:r>
          </a:p>
          <a:p>
            <a:pPr fontAlgn="base">
              <a:buNone/>
            </a:pPr>
            <a:r>
              <a:rPr lang="en-US" sz="8400" dirty="0"/>
              <a:t>#include &lt;string&gt;</a:t>
            </a:r>
          </a:p>
          <a:p>
            <a:pPr fontAlgn="base">
              <a:buNone/>
            </a:pPr>
            <a:r>
              <a:rPr lang="en-US" sz="8400" dirty="0"/>
              <a:t> </a:t>
            </a:r>
            <a:r>
              <a:rPr lang="ru-RU" sz="8400" dirty="0" smtClean="0"/>
              <a:t>…</a:t>
            </a:r>
            <a:endParaRPr lang="en-US" sz="8400" dirty="0"/>
          </a:p>
          <a:p>
            <a:pPr fontAlgn="base">
              <a:buNone/>
            </a:pPr>
            <a:r>
              <a:rPr lang="en-US" sz="8400" dirty="0"/>
              <a:t>    std::string line;</a:t>
            </a:r>
          </a:p>
          <a:p>
            <a:pPr fontAlgn="base">
              <a:buNone/>
            </a:pPr>
            <a:r>
              <a:rPr lang="en-US" sz="8400" dirty="0"/>
              <a:t>    </a:t>
            </a:r>
            <a:r>
              <a:rPr lang="en-US" sz="8400" dirty="0" smtClean="0"/>
              <a:t>std</a:t>
            </a:r>
            <a:r>
              <a:rPr lang="en-US" sz="8400" dirty="0"/>
              <a:t>::</a:t>
            </a:r>
            <a:r>
              <a:rPr lang="en-US" sz="8400" dirty="0" err="1"/>
              <a:t>ifstream</a:t>
            </a:r>
            <a:r>
              <a:rPr lang="en-US" sz="8400" dirty="0"/>
              <a:t> </a:t>
            </a:r>
            <a:r>
              <a:rPr lang="en-US" sz="8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8400" dirty="0"/>
              <a:t>("D:\\hello.txt"); </a:t>
            </a:r>
            <a:r>
              <a:rPr lang="ru-RU" sz="8400" dirty="0" smtClean="0"/>
              <a:t>      </a:t>
            </a:r>
            <a:r>
              <a:rPr lang="en-US" sz="8400" dirty="0" smtClean="0"/>
              <a:t>// </a:t>
            </a:r>
            <a:r>
              <a:rPr lang="ru-RU" sz="8400" dirty="0" smtClean="0"/>
              <a:t>Открыть </a:t>
            </a:r>
            <a:r>
              <a:rPr lang="ru-RU" sz="8400" dirty="0"/>
              <a:t>файл для чтения</a:t>
            </a:r>
          </a:p>
          <a:p>
            <a:pPr fontAlgn="base">
              <a:buNone/>
            </a:pPr>
            <a:r>
              <a:rPr lang="ru-RU" sz="8400" dirty="0"/>
              <a:t>    </a:t>
            </a:r>
            <a:r>
              <a:rPr lang="en-US" sz="8400" dirty="0"/>
              <a:t>if (</a:t>
            </a:r>
            <a:r>
              <a:rPr lang="en-US" sz="8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8400" dirty="0" err="1"/>
              <a:t>.is_open</a:t>
            </a:r>
            <a:r>
              <a:rPr lang="en-US" sz="8400" dirty="0" smtClean="0"/>
              <a:t>())</a:t>
            </a:r>
            <a:r>
              <a:rPr lang="ru-RU" sz="8400" dirty="0" smtClean="0"/>
              <a:t> </a:t>
            </a:r>
            <a:r>
              <a:rPr lang="en-US" sz="8400" dirty="0"/>
              <a:t>    {</a:t>
            </a:r>
          </a:p>
          <a:p>
            <a:pPr fontAlgn="base">
              <a:buNone/>
            </a:pPr>
            <a:r>
              <a:rPr lang="en-US" sz="8400" dirty="0"/>
              <a:t>        while (</a:t>
            </a:r>
            <a:r>
              <a:rPr lang="en-US" sz="8400" dirty="0" err="1"/>
              <a:t>getline</a:t>
            </a:r>
            <a:r>
              <a:rPr lang="en-US" sz="8400" dirty="0"/>
              <a:t>(</a:t>
            </a:r>
            <a:r>
              <a:rPr lang="en-US" sz="8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8400" dirty="0"/>
              <a:t>, line</a:t>
            </a:r>
            <a:r>
              <a:rPr lang="en-US" sz="8400" dirty="0" smtClean="0"/>
              <a:t>))</a:t>
            </a:r>
            <a:r>
              <a:rPr lang="ru-RU" sz="8400" dirty="0" smtClean="0"/>
              <a:t>		// Прочитать строку.</a:t>
            </a:r>
            <a:endParaRPr lang="en-US" sz="8400" dirty="0"/>
          </a:p>
          <a:p>
            <a:pPr fontAlgn="base">
              <a:buNone/>
            </a:pPr>
            <a:r>
              <a:rPr lang="en-US" sz="8400" dirty="0"/>
              <a:t>        {</a:t>
            </a:r>
          </a:p>
          <a:p>
            <a:pPr fontAlgn="base">
              <a:buNone/>
            </a:pPr>
            <a:r>
              <a:rPr lang="en-US" sz="8400" dirty="0"/>
              <a:t>            std::</a:t>
            </a:r>
            <a:r>
              <a:rPr lang="en-US" sz="8400" dirty="0" err="1"/>
              <a:t>cout</a:t>
            </a:r>
            <a:r>
              <a:rPr lang="en-US" sz="8400" dirty="0"/>
              <a:t> &lt;&lt; line &lt;&lt; std::</a:t>
            </a:r>
            <a:r>
              <a:rPr lang="en-US" sz="8400" dirty="0" err="1"/>
              <a:t>endl</a:t>
            </a:r>
            <a:r>
              <a:rPr lang="en-US" sz="8400" dirty="0"/>
              <a:t>;</a:t>
            </a:r>
          </a:p>
          <a:p>
            <a:pPr fontAlgn="base">
              <a:buNone/>
            </a:pPr>
            <a:r>
              <a:rPr lang="en-US" sz="8400" dirty="0"/>
              <a:t>        }</a:t>
            </a:r>
          </a:p>
          <a:p>
            <a:pPr fontAlgn="base">
              <a:buNone/>
            </a:pPr>
            <a:r>
              <a:rPr lang="en-US" sz="8400" dirty="0"/>
              <a:t>    }</a:t>
            </a:r>
          </a:p>
          <a:p>
            <a:pPr fontAlgn="base">
              <a:buNone/>
            </a:pPr>
            <a:r>
              <a:rPr lang="en-US" sz="8400" dirty="0"/>
              <a:t>    </a:t>
            </a:r>
            <a:r>
              <a:rPr lang="en-US" sz="8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8400" dirty="0" err="1"/>
              <a:t>.close</a:t>
            </a:r>
            <a:r>
              <a:rPr lang="en-US" sz="8400" dirty="0"/>
              <a:t>();    </a:t>
            </a:r>
            <a:r>
              <a:rPr lang="ru-RU" sz="8400" dirty="0" smtClean="0"/>
              <a:t>			</a:t>
            </a:r>
            <a:r>
              <a:rPr lang="en-US" sz="8400" dirty="0" smtClean="0"/>
              <a:t> </a:t>
            </a:r>
            <a:r>
              <a:rPr lang="en-US" sz="8400" dirty="0"/>
              <a:t>// </a:t>
            </a:r>
            <a:r>
              <a:rPr lang="ru-RU" sz="8400" dirty="0" smtClean="0"/>
              <a:t>Закрыть файл.</a:t>
            </a:r>
            <a:endParaRPr lang="ru-RU" sz="8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Чтение из файла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200" dirty="0" smtClean="0"/>
              <a:t>Для </a:t>
            </a:r>
            <a:r>
              <a:rPr lang="ru-RU" sz="2200" dirty="0"/>
              <a:t>чтения данных из файла для объектов </a:t>
            </a:r>
            <a:r>
              <a:rPr lang="ru-RU" sz="2200" dirty="0" err="1"/>
              <a:t>ifstream</a:t>
            </a:r>
            <a:r>
              <a:rPr lang="ru-RU" sz="2200" dirty="0"/>
              <a:t> </a:t>
            </a:r>
            <a:r>
              <a:rPr lang="ru-RU" sz="2200" dirty="0" smtClean="0"/>
              <a:t>может </a:t>
            </a:r>
            <a:r>
              <a:rPr lang="ru-RU" sz="2200" dirty="0"/>
              <a:t>применяться оператор </a:t>
            </a:r>
            <a:r>
              <a:rPr lang="ru-RU" sz="2200" b="1" dirty="0"/>
              <a:t>&gt;&gt;</a:t>
            </a:r>
            <a:r>
              <a:rPr lang="ru-RU" sz="2200" dirty="0"/>
              <a:t> </a:t>
            </a:r>
            <a:r>
              <a:rPr lang="ru-RU" sz="2200" dirty="0" smtClean="0"/>
              <a:t>, как </a:t>
            </a:r>
            <a:r>
              <a:rPr lang="ru-RU" sz="2200" dirty="0"/>
              <a:t>и при чтении с </a:t>
            </a:r>
            <a:r>
              <a:rPr lang="ru-RU" sz="2200" dirty="0" smtClean="0"/>
              <a:t>консоли:</a:t>
            </a:r>
          </a:p>
          <a:p>
            <a:pPr fontAlgn="base">
              <a:buNone/>
            </a:pPr>
            <a:r>
              <a:rPr lang="en-US" sz="2200" dirty="0"/>
              <a:t>std</a:t>
            </a:r>
            <a:r>
              <a:rPr lang="en-US" sz="2200" dirty="0" smtClean="0"/>
              <a:t>::</a:t>
            </a:r>
            <a:r>
              <a:rPr lang="en-US" sz="2200" dirty="0" err="1" smtClean="0"/>
              <a:t>ifstream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2200" dirty="0" smtClean="0"/>
              <a:t>("</a:t>
            </a:r>
            <a:r>
              <a:rPr lang="en-US" sz="2200" dirty="0"/>
              <a:t>D:\\operations.txt");</a:t>
            </a:r>
          </a:p>
          <a:p>
            <a:pPr fontAlgn="base">
              <a:buNone/>
            </a:pPr>
            <a:r>
              <a:rPr lang="en-US" sz="2200" dirty="0"/>
              <a:t>   </a:t>
            </a:r>
            <a:r>
              <a:rPr lang="ru-RU" sz="2200" dirty="0" smtClean="0"/>
              <a:t>…</a:t>
            </a:r>
            <a:r>
              <a:rPr lang="en-US" sz="2200" dirty="0"/>
              <a:t>  </a:t>
            </a:r>
          </a:p>
          <a:p>
            <a:pPr fontAlgn="base">
              <a:buNone/>
            </a:pPr>
            <a:r>
              <a:rPr lang="en-US" sz="2200" dirty="0"/>
              <a:t>    if </a:t>
            </a:r>
            <a:r>
              <a:rPr lang="en-US" sz="2200" dirty="0" smtClean="0"/>
              <a:t>(</a:t>
            </a:r>
            <a:r>
              <a:rPr lang="en-US" sz="2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2200" dirty="0" err="1" smtClean="0"/>
              <a:t>.is_open</a:t>
            </a:r>
            <a:r>
              <a:rPr lang="en-US" sz="2200" dirty="0"/>
              <a:t>())</a:t>
            </a:r>
          </a:p>
          <a:p>
            <a:pPr fontAlgn="base">
              <a:buNone/>
            </a:pPr>
            <a:r>
              <a:rPr lang="en-US" sz="2200" dirty="0"/>
              <a:t>    {</a:t>
            </a:r>
          </a:p>
          <a:p>
            <a:pPr fontAlgn="base">
              <a:buNone/>
            </a:pPr>
            <a:r>
              <a:rPr lang="en-US" sz="2200" dirty="0"/>
              <a:t>        for 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= 0;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smtClean="0"/>
              <a:t>&lt;Count ;</a:t>
            </a:r>
            <a:r>
              <a:rPr lang="en-US" sz="2200" dirty="0" err="1" smtClean="0"/>
              <a:t>i</a:t>
            </a:r>
            <a:r>
              <a:rPr lang="en-US" sz="2200" dirty="0"/>
              <a:t>++)</a:t>
            </a:r>
          </a:p>
          <a:p>
            <a:pPr fontAlgn="base">
              <a:buNone/>
            </a:pPr>
            <a:r>
              <a:rPr lang="en-US" sz="2200" dirty="0"/>
              <a:t>        {</a:t>
            </a:r>
          </a:p>
          <a:p>
            <a:pPr fontAlgn="base">
              <a:buNone/>
            </a:pPr>
            <a:r>
              <a:rPr lang="en-US" sz="2200" dirty="0"/>
              <a:t>            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2200" dirty="0" smtClean="0"/>
              <a:t>  &gt;&gt; </a:t>
            </a:r>
            <a:r>
              <a:rPr lang="en-US" sz="2200" dirty="0" err="1" smtClean="0"/>
              <a:t>Arr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];  </a:t>
            </a:r>
            <a:endParaRPr lang="en-US" sz="2200" dirty="0"/>
          </a:p>
          <a:p>
            <a:pPr fontAlgn="base">
              <a:buNone/>
            </a:pPr>
            <a:r>
              <a:rPr lang="en-US" sz="2200" dirty="0"/>
              <a:t>        }</a:t>
            </a:r>
          </a:p>
          <a:p>
            <a:pPr fontAlgn="base">
              <a:buNone/>
            </a:pPr>
            <a:r>
              <a:rPr lang="en-US" sz="2200" dirty="0"/>
              <a:t>    }</a:t>
            </a:r>
          </a:p>
          <a:p>
            <a:pPr fontAlgn="base">
              <a:buNone/>
            </a:pPr>
            <a:r>
              <a:rPr lang="en-US" sz="2200" dirty="0"/>
              <a:t>    </a:t>
            </a:r>
            <a:r>
              <a:rPr lang="en-US" sz="2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2200" dirty="0" err="1" smtClean="0"/>
              <a:t>.close</a:t>
            </a:r>
            <a:r>
              <a:rPr lang="en-US" sz="2200" dirty="0"/>
              <a:t>();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CBAB-4A7B-4E32-8EE5-7FC3C7301A18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3600" dirty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sz="2400" dirty="0" smtClean="0"/>
              <a:t>1. Каков механизм хранения и выделения памяти для статических массивов, для динамических?</a:t>
            </a:r>
          </a:p>
          <a:p>
            <a:pPr marL="514350" indent="-514350">
              <a:buNone/>
            </a:pPr>
            <a:r>
              <a:rPr lang="ru-RU" sz="2400" dirty="0" smtClean="0"/>
              <a:t>2. Каков общий принцип перегрузки функции? Какие есть способы перегрузки?</a:t>
            </a:r>
          </a:p>
          <a:p>
            <a:pPr>
              <a:buNone/>
            </a:pPr>
            <a:r>
              <a:rPr lang="ru-RU" sz="2400" dirty="0" smtClean="0"/>
              <a:t>3.  В каких случаях функция должна вернуть указатель?</a:t>
            </a:r>
          </a:p>
          <a:p>
            <a:pPr marL="514350" indent="-514350">
              <a:buNone/>
            </a:pPr>
            <a:r>
              <a:rPr lang="ru-RU" sz="2400" dirty="0" smtClean="0"/>
              <a:t>4. Что отличает тип </a:t>
            </a:r>
            <a:r>
              <a:rPr lang="en-US" sz="2400" dirty="0" smtClean="0"/>
              <a:t>string </a:t>
            </a:r>
            <a:r>
              <a:rPr lang="ru-RU" sz="2400" dirty="0" smtClean="0"/>
              <a:t>от массива символов?</a:t>
            </a:r>
          </a:p>
          <a:p>
            <a:pPr marL="514350" indent="-514350">
              <a:buNone/>
            </a:pPr>
            <a:r>
              <a:rPr lang="ru-RU" sz="2400" dirty="0" smtClean="0"/>
              <a:t>5. Чем методы </a:t>
            </a:r>
            <a:r>
              <a:rPr lang="en-US" sz="2400" dirty="0" smtClean="0"/>
              <a:t>string </a:t>
            </a:r>
            <a:r>
              <a:rPr lang="ru-RU" sz="2400" dirty="0" smtClean="0"/>
              <a:t>отличаются от простых функций?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27F60-E3D6-4CEE-82F2-31E91F7077F8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 bwMode="auto">
          <a:xfrm>
            <a:off x="468313" y="1582738"/>
            <a:ext cx="8456612" cy="5038725"/>
          </a:xfrm>
          <a:noFill/>
        </p:spPr>
        <p:txBody>
          <a:bodyPr>
            <a:normAutofit/>
          </a:bodyPr>
          <a:lstStyle/>
          <a:p>
            <a:pPr marL="0" indent="365125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В процессе эволюции  в С++ появляются новые инструменты для работы с текстом:</a:t>
            </a:r>
          </a:p>
          <a:p>
            <a:pPr marL="0" indent="365125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1) тип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400" b="1" dirty="0">
                <a:solidFill>
                  <a:srgbClr val="0000CC"/>
                </a:solidFill>
                <a:cs typeface="Courier New" pitchFamily="49" charset="0"/>
              </a:rPr>
              <a:t> </a:t>
            </a: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в пространстве имен </a:t>
            </a:r>
            <a:r>
              <a:rPr lang="en-US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std</a:t>
            </a:r>
            <a:r>
              <a:rPr lang="en-US" sz="26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0D0D0D"/>
                </a:solidFill>
                <a:cs typeface="Times New Roman" pitchFamily="18" charset="0"/>
              </a:rPr>
              <a:t>– </a:t>
            </a: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объектный тип для представления строк;</a:t>
            </a:r>
          </a:p>
          <a:p>
            <a:pPr marL="0" indent="365125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2) тип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String</a:t>
            </a:r>
            <a:r>
              <a:rPr lang="en-US" sz="2600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в пространстве имен </a:t>
            </a:r>
            <a:r>
              <a:rPr lang="en-US" sz="2400" dirty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Sy</a:t>
            </a:r>
            <a:r>
              <a:rPr lang="en-US" sz="2400" dirty="0" err="1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s</a:t>
            </a:r>
            <a:r>
              <a:rPr lang="en-US" sz="2400" dirty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tem</a:t>
            </a:r>
            <a:r>
              <a:rPr lang="en-US" sz="2600" b="1" dirty="0" smtClean="0">
                <a:ln>
                  <a:noFill/>
                </a:ln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rgbClr val="0D0D0D"/>
                </a:solidFill>
                <a:cs typeface="Times New Roman" pitchFamily="18" charset="0"/>
              </a:rPr>
              <a:t>– объектный тип для представления строк в кодировке </a:t>
            </a:r>
            <a:r>
              <a:rPr lang="en-US" sz="2400" dirty="0">
                <a:solidFill>
                  <a:srgbClr val="0000CC"/>
                </a:solidFill>
                <a:latin typeface="Consolas" pitchFamily="49" charset="0"/>
                <a:cs typeface="Courier New" pitchFamily="49" charset="0"/>
              </a:rPr>
              <a:t>Unicode</a:t>
            </a:r>
            <a:r>
              <a:rPr lang="ru-RU" sz="2600" dirty="0" smtClean="0">
                <a:ln>
                  <a:noFill/>
                </a:ln>
                <a:solidFill>
                  <a:schemeClr val="tx1"/>
                </a:solidFill>
              </a:rPr>
              <a:t> .</a:t>
            </a:r>
          </a:p>
          <a:p>
            <a:pPr marL="0" indent="365125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ru-RU" sz="2600" dirty="0" smtClean="0">
              <a:ln>
                <a:noFill/>
              </a:ln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 smtClean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Текстовые данные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>
            <a:normAutofit/>
          </a:bodyPr>
          <a:lstStyle/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600" dirty="0">
                <a:solidFill>
                  <a:schemeClr val="tx1"/>
                </a:solidFill>
              </a:rPr>
              <a:t>Это данные типа </a:t>
            </a:r>
            <a:r>
              <a:rPr lang="ru-RU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600" dirty="0" smtClean="0">
                <a:ln>
                  <a:noFill/>
                </a:ln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– 1-байтовые данные целого </a:t>
            </a:r>
            <a:r>
              <a:rPr lang="ru-RU" sz="2600" dirty="0" smtClean="0">
                <a:solidFill>
                  <a:schemeClr val="tx1"/>
                </a:solidFill>
              </a:rPr>
              <a:t>типа (</a:t>
            </a:r>
            <a:r>
              <a:rPr lang="ru-RU" sz="2600" dirty="0">
                <a:solidFill>
                  <a:schemeClr val="tx1"/>
                </a:solidFill>
              </a:rPr>
              <a:t>2 байта в Юникод).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600" dirty="0">
                <a:solidFill>
                  <a:schemeClr val="tx1"/>
                </a:solidFill>
              </a:rPr>
              <a:t>Символьная константа, это лексема ‒ состоит из изображения символа в одинарных кавычках '':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'*'  '?'  '</a:t>
            </a:r>
            <a:r>
              <a:rPr lang="ru-RU" sz="2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ru-RU" sz="2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  'Я'  '~'  '#'  '1'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600" dirty="0">
                <a:solidFill>
                  <a:schemeClr val="tx1"/>
                </a:solidFill>
              </a:rPr>
              <a:t>Объявление символьной переменной: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ru-RU" sz="24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  <a:tabLst>
                <a:tab pos="622300" algn="l"/>
              </a:tabLst>
            </a:pPr>
            <a:r>
              <a:rPr lang="ru-RU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ru-RU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ru-RU" sz="24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Символьные константы и переменные</a:t>
            </a:r>
            <a:endParaRPr lang="en-US" sz="3600" dirty="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/>
          </p:cNvSpPr>
          <p:nvPr>
            <p:ph type="subTitle" idx="1"/>
          </p:nvPr>
        </p:nvSpPr>
        <p:spPr bwMode="auto">
          <a:xfrm>
            <a:off x="466725" y="1582738"/>
            <a:ext cx="8456613" cy="5038725"/>
          </a:xfrm>
          <a:extLst/>
        </p:spPr>
        <p:txBody>
          <a:bodyPr/>
          <a:lstStyle/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600" dirty="0">
                <a:solidFill>
                  <a:schemeClr val="tx1"/>
                </a:solidFill>
              </a:rPr>
              <a:t>Внутреннее представление данных </a:t>
            </a:r>
            <a:r>
              <a:rPr lang="en-US" sz="2200" b="1" dirty="0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</a:rPr>
              <a:t> – </a:t>
            </a:r>
            <a:r>
              <a:rPr lang="ru-RU" sz="2600" dirty="0">
                <a:solidFill>
                  <a:schemeClr val="tx1"/>
                </a:solidFill>
              </a:rPr>
              <a:t>целочисленный код </a:t>
            </a:r>
            <a:r>
              <a:rPr lang="ru-RU" sz="2600" dirty="0" smtClean="0">
                <a:solidFill>
                  <a:schemeClr val="tx1"/>
                </a:solidFill>
              </a:rPr>
              <a:t>символа: согласно </a:t>
            </a:r>
            <a:r>
              <a:rPr lang="ru-RU" sz="2600" dirty="0">
                <a:solidFill>
                  <a:schemeClr val="tx1"/>
                </a:solidFill>
              </a:rPr>
              <a:t>кодовой таблице имеет значения от 1 до </a:t>
            </a:r>
            <a:r>
              <a:rPr lang="ru-RU" sz="2600" dirty="0" smtClean="0">
                <a:solidFill>
                  <a:schemeClr val="tx1"/>
                </a:solidFill>
              </a:rPr>
              <a:t>127. Первые </a:t>
            </a:r>
            <a:r>
              <a:rPr lang="ru-RU" sz="2600" dirty="0">
                <a:solidFill>
                  <a:schemeClr val="tx1"/>
                </a:solidFill>
              </a:rPr>
              <a:t>32 – управляющие.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600" dirty="0">
                <a:solidFill>
                  <a:schemeClr val="tx1"/>
                </a:solidFill>
              </a:rPr>
              <a:t>Для кодирования используется кодовая таблица </a:t>
            </a:r>
            <a:r>
              <a:rPr lang="ru-RU" sz="2600" dirty="0" err="1">
                <a:solidFill>
                  <a:schemeClr val="tx1"/>
                </a:solidFill>
              </a:rPr>
              <a:t>Windows</a:t>
            </a:r>
            <a:r>
              <a:rPr lang="ru-RU" sz="2600" dirty="0">
                <a:solidFill>
                  <a:schemeClr val="tx1"/>
                </a:solidFill>
              </a:rPr>
              <a:t> – Win1251.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600" dirty="0">
                <a:solidFill>
                  <a:schemeClr val="tx1"/>
                </a:solidFill>
              </a:rPr>
              <a:t>Управляющие символы (ESC-последовательности) в коде программы требуют двух символов для представления, первый символ – </a:t>
            </a:r>
            <a:r>
              <a:rPr lang="ru-RU" sz="2600" dirty="0" err="1">
                <a:solidFill>
                  <a:schemeClr val="tx1"/>
                </a:solidFill>
              </a:rPr>
              <a:t>слэш</a:t>
            </a:r>
            <a:r>
              <a:rPr lang="ru-RU" sz="2600" dirty="0">
                <a:solidFill>
                  <a:schemeClr val="tx1"/>
                </a:solidFill>
              </a:rPr>
              <a:t> '\':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600" dirty="0" err="1" smtClean="0">
                <a:solidFill>
                  <a:schemeClr val="tx1"/>
                </a:solidFill>
              </a:rPr>
              <a:t>слэш</a:t>
            </a: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'\' 	</a:t>
            </a:r>
            <a:r>
              <a:rPr lang="ru-RU" sz="2600" dirty="0" smtClean="0">
                <a:solidFill>
                  <a:schemeClr val="tx1"/>
                </a:solidFill>
              </a:rPr>
              <a:t>	– </a:t>
            </a:r>
            <a:r>
              <a:rPr lang="ru-RU" sz="2600" dirty="0">
                <a:solidFill>
                  <a:schemeClr val="tx1"/>
                </a:solidFill>
              </a:rPr>
              <a:t>'\\'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600" dirty="0">
                <a:solidFill>
                  <a:schemeClr val="tx1"/>
                </a:solidFill>
              </a:rPr>
              <a:t>новая строка 	– '\</a:t>
            </a:r>
            <a:r>
              <a:rPr lang="ru-RU" sz="2600" dirty="0" err="1">
                <a:solidFill>
                  <a:schemeClr val="tx1"/>
                </a:solidFill>
              </a:rPr>
              <a:t>n</a:t>
            </a:r>
            <a:r>
              <a:rPr lang="ru-RU" sz="2600" dirty="0">
                <a:solidFill>
                  <a:schemeClr val="tx1"/>
                </a:solidFill>
              </a:rPr>
              <a:t>'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600" dirty="0" smtClean="0">
                <a:solidFill>
                  <a:schemeClr val="tx1"/>
                </a:solidFill>
              </a:rPr>
              <a:t>табуляция </a:t>
            </a:r>
            <a:r>
              <a:rPr lang="ru-RU" sz="2600" dirty="0">
                <a:solidFill>
                  <a:schemeClr val="tx1"/>
                </a:solidFill>
              </a:rPr>
              <a:t>	– '\</a:t>
            </a:r>
            <a:r>
              <a:rPr lang="ru-RU" sz="2600" dirty="0" err="1">
                <a:solidFill>
                  <a:schemeClr val="tx1"/>
                </a:solidFill>
              </a:rPr>
              <a:t>t</a:t>
            </a:r>
            <a:r>
              <a:rPr lang="ru-RU" sz="2600" dirty="0">
                <a:solidFill>
                  <a:schemeClr val="tx1"/>
                </a:solidFill>
              </a:rPr>
              <a:t>'</a:t>
            </a:r>
          </a:p>
          <a:p>
            <a:pPr marL="0" indent="363538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600" dirty="0">
                <a:solidFill>
                  <a:schemeClr val="tx1"/>
                </a:solidFill>
              </a:rPr>
              <a:t>апостроф '' 	– </a:t>
            </a:r>
            <a:r>
              <a:rPr lang="ru-RU" sz="2600" dirty="0" smtClean="0">
                <a:solidFill>
                  <a:schemeClr val="tx1"/>
                </a:solidFill>
              </a:rPr>
              <a:t>'\''</a:t>
            </a:r>
            <a:endParaRPr lang="ru-RU" sz="2600" dirty="0">
              <a:solidFill>
                <a:schemeClr val="tx1"/>
              </a:solidFill>
            </a:endParaRPr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Внутреннее представление символов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/>
          </p:cNvSpPr>
          <p:nvPr>
            <p:ph type="subTitle" idx="1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54013" algn="l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Преимущество представления символов, это возможность обращения к ним как к числовым величинам.</a:t>
            </a:r>
          </a:p>
          <a:p>
            <a:pPr marL="0" indent="354013" algn="l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1. Можно использовать операции отношения, чтобы сравнивать символьные значения. </a:t>
            </a:r>
          </a:p>
          <a:p>
            <a:pPr marL="0" indent="354013" algn="l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2. Можно использовать символьные переменные для управления при организации циклов обработки. </a:t>
            </a:r>
          </a:p>
          <a:p>
            <a:pPr marL="0" indent="354013" algn="l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3. Можно использовать арифметические операции (+, -, ++, --), которые выполняются над значениями кодов.</a:t>
            </a:r>
          </a:p>
          <a:p>
            <a:pPr marL="0" indent="354013"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en-US" sz="2200" dirty="0" smtClean="0">
              <a:ln>
                <a:noFill/>
              </a:ln>
              <a:latin typeface="Courier New" pitchFamily="49" charset="0"/>
            </a:endParaRPr>
          </a:p>
        </p:txBody>
      </p:sp>
      <p:sp>
        <p:nvSpPr>
          <p:cNvPr id="64516" name="Rectangle 4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Возможности символьного представления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/>
          </p:cNvSpPr>
          <p:nvPr>
            <p:ph type="subTitle" idx="1"/>
          </p:nvPr>
        </p:nvSpPr>
        <p:spPr bwMode="auto">
          <a:xfrm>
            <a:off x="466725" y="1582738"/>
            <a:ext cx="8456613" cy="5038725"/>
          </a:xfrm>
          <a:extLst/>
        </p:spPr>
        <p:txBody>
          <a:bodyPr>
            <a:noAutofit/>
          </a:bodyPr>
          <a:lstStyle/>
          <a:p>
            <a:pPr marL="0" indent="354013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При сравнении символьных объектов друг с другом используется порядок следования кодов в кодовой таблице.</a:t>
            </a:r>
          </a:p>
          <a:p>
            <a:pPr marL="0" indent="354013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 c1, c2;</a:t>
            </a:r>
          </a:p>
          <a:p>
            <a:pPr marL="0" indent="354013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</a:rPr>
              <a:t>...</a:t>
            </a:r>
          </a:p>
          <a:p>
            <a:pPr marL="0" indent="354013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Примеры операций над символами.</a:t>
            </a:r>
          </a:p>
          <a:p>
            <a:pPr marL="0" indent="354013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 (c1==c2) 	</a:t>
            </a:r>
            <a:r>
              <a:rPr lang="ru-RU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Равны ли два символа.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 </a:t>
            </a:r>
          </a:p>
          <a:p>
            <a:pPr marL="0" indent="354013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 (c1&lt;c2)	</a:t>
            </a:r>
            <a:r>
              <a:rPr lang="ru-RU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В лексикографическом порядке.</a:t>
            </a:r>
          </a:p>
          <a:p>
            <a:pPr marL="0" indent="354013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 (c1&gt;='0' &amp;&amp; c1&lt;='9')	</a:t>
            </a:r>
            <a:r>
              <a:rPr lang="ru-RU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Является цифрой.</a:t>
            </a:r>
          </a:p>
          <a:p>
            <a:pPr marL="0" indent="354013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</a:t>
            </a:r>
            <a:r>
              <a:rPr lang="en-US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</a:t>
            </a:r>
            <a:r>
              <a:rPr lang="ru-RU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 Является буквой.</a:t>
            </a:r>
          </a:p>
          <a:p>
            <a:pPr marL="0" indent="354013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 (c2&gt;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='а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' &amp;&amp; 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c2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&lt;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='я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' || </a:t>
            </a:r>
            <a:r>
              <a:rPr lang="ru-RU" sz="2400" dirty="0" err="1" smtClean="0">
                <a:ln>
                  <a:noFill/>
                </a:ln>
                <a:latin typeface="Courier New" pitchFamily="49" charset="0"/>
              </a:rPr>
              <a:t>c2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&gt;='А' &amp;&amp; c2&lt;='Я' )</a:t>
            </a:r>
          </a:p>
          <a:p>
            <a:pPr marL="0" indent="354013" algn="l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ru-RU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</a:t>
            </a:r>
            <a:r>
              <a:rPr lang="en-US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</a:t>
            </a:r>
            <a:r>
              <a:rPr lang="ru-RU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 Является знаком.</a:t>
            </a:r>
          </a:p>
          <a:p>
            <a:pPr marL="0" indent="354013" algn="l"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ru-RU" sz="24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 (c2=='.' || c2==',' || c2=='!')	</a:t>
            </a:r>
          </a:p>
        </p:txBody>
      </p:sp>
      <p:sp>
        <p:nvSpPr>
          <p:cNvPr id="8198" name="Rectangle 6"/>
          <p:cNvSpPr>
            <a:spLocks/>
          </p:cNvSpPr>
          <p:nvPr/>
        </p:nvSpPr>
        <p:spPr bwMode="auto">
          <a:xfrm>
            <a:off x="457200" y="274638"/>
            <a:ext cx="85074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ru-RU" sz="360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Операции отношения для символов</a:t>
            </a:r>
            <a:endParaRPr lang="en-US" sz="3600">
              <a:solidFill>
                <a:srgbClr val="57201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ctrTitle"/>
          </p:nvPr>
        </p:nvSpPr>
        <p:spPr bwMode="auto">
          <a:xfrm>
            <a:off x="457200" y="274638"/>
            <a:ext cx="8507413" cy="1143000"/>
          </a:xfrm>
          <a:noFill/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57201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Управление с использованием символов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subTitle" idx="1"/>
          </p:nvPr>
        </p:nvSpPr>
        <p:spPr bwMode="auto">
          <a:xfrm>
            <a:off x="466725" y="1582738"/>
            <a:ext cx="8456613" cy="5038725"/>
          </a:xfrm>
          <a:noFill/>
        </p:spPr>
        <p:txBody>
          <a:bodyPr/>
          <a:lstStyle/>
          <a:p>
            <a:pPr marL="0" indent="365125" algn="l">
              <a:spcBef>
                <a:spcPct val="10000"/>
              </a:spcBef>
              <a:buFontTx/>
              <a:buNone/>
            </a:pPr>
            <a:r>
              <a:rPr lang="ru-RU" sz="2400" dirty="0">
                <a:solidFill>
                  <a:schemeClr val="tx1"/>
                </a:solidFill>
              </a:rPr>
              <a:t>Использование символьных переменных для управления при организации циклов обработки :</a:t>
            </a:r>
          </a:p>
          <a:p>
            <a:pPr marL="0" indent="365125" algn="l">
              <a:spcBef>
                <a:spcPct val="10000"/>
              </a:spcBef>
              <a:buFontTx/>
              <a:buNone/>
            </a:pPr>
            <a:r>
              <a:rPr lang="ru-RU" sz="24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for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ru-RU" sz="2400" b="1" dirty="0" err="1" smtClean="0">
                <a:ln>
                  <a:noFill/>
                </a:ln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 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= '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a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'; 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 &lt;= '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z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'; 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</a:t>
            </a:r>
            <a:r>
              <a:rPr lang="ru-RU" sz="2400" dirty="0" err="1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++</a:t>
            </a:r>
            <a:r>
              <a:rPr lang="ru-RU" sz="2400" dirty="0" smtClean="0">
                <a:ln>
                  <a:noFill/>
                </a:ln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indent="365125" algn="l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{</a:t>
            </a:r>
          </a:p>
          <a:p>
            <a:pPr marL="0" indent="365125" algn="l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	</a:t>
            </a:r>
            <a:r>
              <a:rPr lang="ru-RU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// например, сравнение</a:t>
            </a:r>
            <a:r>
              <a:rPr lang="en-US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 </a:t>
            </a:r>
            <a:r>
              <a:rPr lang="ru-RU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с </a:t>
            </a:r>
            <a:r>
              <a:rPr lang="en-US" sz="2400" b="1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c</a:t>
            </a:r>
            <a:r>
              <a:rPr lang="ru-RU" sz="2400" dirty="0" smtClean="0">
                <a:ln>
                  <a:noFill/>
                </a:ln>
                <a:solidFill>
                  <a:srgbClr val="07592E"/>
                </a:solidFill>
                <a:latin typeface="Courier New" pitchFamily="49" charset="0"/>
              </a:rPr>
              <a:t>.</a:t>
            </a:r>
          </a:p>
          <a:p>
            <a:pPr marL="0" indent="365125" algn="l">
              <a:spcBef>
                <a:spcPct val="10000"/>
              </a:spcBef>
              <a:buFontTx/>
              <a:buNone/>
            </a:pPr>
            <a:r>
              <a:rPr lang="ru-RU" sz="2400" dirty="0" smtClean="0">
                <a:ln>
                  <a:noFill/>
                </a:ln>
                <a:latin typeface="Courier New" pitchFamily="49" charset="0"/>
              </a:rPr>
              <a:t>}</a:t>
            </a:r>
          </a:p>
          <a:p>
            <a:pPr marL="0" indent="365125">
              <a:spcBef>
                <a:spcPct val="10000"/>
              </a:spcBef>
              <a:buFontTx/>
              <a:buNone/>
            </a:pPr>
            <a:endParaRPr lang="ru-RU" sz="2200" dirty="0" smtClean="0">
              <a:ln>
                <a:noFill/>
              </a:ln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0000000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1431</Words>
  <Application>Microsoft Office PowerPoint</Application>
  <PresentationFormat>Экран (4:3)</PresentationFormat>
  <Paragraphs>293</Paragraphs>
  <Slides>34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44" baseType="lpstr">
      <vt:lpstr>Arial Unicode MS</vt:lpstr>
      <vt:lpstr>Arial</vt:lpstr>
      <vt:lpstr>Calibri</vt:lpstr>
      <vt:lpstr>Candara</vt:lpstr>
      <vt:lpstr>Consolas</vt:lpstr>
      <vt:lpstr>Courier New</vt:lpstr>
      <vt:lpstr>Times New Roman</vt:lpstr>
      <vt:lpstr>Verdana</vt:lpstr>
      <vt:lpstr>Тема Office</vt:lpstr>
      <vt:lpstr>Ppt0000000</vt:lpstr>
      <vt:lpstr>Основы программирования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с использованием символов</vt:lpstr>
      <vt:lpstr>Презентация PowerPoint</vt:lpstr>
      <vt:lpstr>Объектный тип string </vt:lpstr>
      <vt:lpstr>Объектный тип string </vt:lpstr>
      <vt:lpstr>Объектный тип string </vt:lpstr>
      <vt:lpstr>Пример использования</vt:lpstr>
      <vt:lpstr>Данные строк</vt:lpstr>
      <vt:lpstr>Конструктор строк</vt:lpstr>
      <vt:lpstr>Синтаксис обращения к методам строк</vt:lpstr>
      <vt:lpstr>Свойства строк</vt:lpstr>
      <vt:lpstr>Классификация  методов строк</vt:lpstr>
      <vt:lpstr>Присваивание и сцепление строк</vt:lpstr>
      <vt:lpstr>Сравнение строк</vt:lpstr>
      <vt:lpstr>Сравнение строк</vt:lpstr>
      <vt:lpstr>Доступ к символам строки</vt:lpstr>
      <vt:lpstr>Доступ к содержимому строк</vt:lpstr>
      <vt:lpstr>Редактирование строк</vt:lpstr>
      <vt:lpstr>Пример</vt:lpstr>
      <vt:lpstr>Некоторые методы поиска для строк</vt:lpstr>
      <vt:lpstr>Извлечение подстроки</vt:lpstr>
      <vt:lpstr>Преобразование числа к строке и обратно</vt:lpstr>
      <vt:lpstr>Работа с текстовыми файлами</vt:lpstr>
      <vt:lpstr>Запись в файл</vt:lpstr>
      <vt:lpstr>Чтение из файла</vt:lpstr>
      <vt:lpstr>Чтение из файла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/>
  <cp:lastModifiedBy/>
  <cp:revision>335</cp:revision>
  <dcterms:created xsi:type="dcterms:W3CDTF">2012-01-31T12:23:47Z</dcterms:created>
  <dcterms:modified xsi:type="dcterms:W3CDTF">2019-12-16T05:09:53Z</dcterms:modified>
  <cp:version/>
</cp:coreProperties>
</file>