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Override5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312" r:id="rId3"/>
    <p:sldId id="284" r:id="rId4"/>
    <p:sldId id="257" r:id="rId5"/>
    <p:sldId id="328" r:id="rId6"/>
    <p:sldId id="345" r:id="rId7"/>
    <p:sldId id="325" r:id="rId8"/>
    <p:sldId id="308" r:id="rId9"/>
    <p:sldId id="344" r:id="rId10"/>
    <p:sldId id="291" r:id="rId11"/>
    <p:sldId id="340" r:id="rId12"/>
    <p:sldId id="329" r:id="rId13"/>
    <p:sldId id="289" r:id="rId14"/>
    <p:sldId id="341" r:id="rId15"/>
    <p:sldId id="293" r:id="rId16"/>
    <p:sldId id="294" r:id="rId17"/>
    <p:sldId id="313" r:id="rId18"/>
    <p:sldId id="295" r:id="rId19"/>
    <p:sldId id="322" r:id="rId20"/>
    <p:sldId id="296" r:id="rId21"/>
    <p:sldId id="346" r:id="rId22"/>
    <p:sldId id="342" r:id="rId23"/>
    <p:sldId id="297" r:id="rId24"/>
    <p:sldId id="298" r:id="rId25"/>
    <p:sldId id="299" r:id="rId26"/>
    <p:sldId id="330" r:id="rId27"/>
    <p:sldId id="300" r:id="rId28"/>
    <p:sldId id="309" r:id="rId29"/>
    <p:sldId id="302" r:id="rId30"/>
    <p:sldId id="334" r:id="rId31"/>
    <p:sldId id="335" r:id="rId32"/>
    <p:sldId id="343" r:id="rId33"/>
    <p:sldId id="336" r:id="rId34"/>
    <p:sldId id="337" r:id="rId35"/>
    <p:sldId id="338" r:id="rId36"/>
    <p:sldId id="339" r:id="rId37"/>
    <p:sldId id="347" r:id="rId38"/>
    <p:sldId id="348" r:id="rId39"/>
    <p:sldId id="349" r:id="rId40"/>
    <p:sldId id="350" r:id="rId41"/>
    <p:sldId id="351" r:id="rId4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8000"/>
    <a:srgbClr val="07592E"/>
    <a:srgbClr val="0000CC"/>
    <a:srgbClr val="FF3300"/>
    <a:srgbClr val="57201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39" autoAdjust="0"/>
    <p:restoredTop sz="94660"/>
  </p:normalViewPr>
  <p:slideViewPr>
    <p:cSldViewPr>
      <p:cViewPr varScale="1">
        <p:scale>
          <a:sx n="86" d="100"/>
          <a:sy n="86" d="100"/>
        </p:scale>
        <p:origin x="-1434" y="-90"/>
      </p:cViewPr>
      <p:guideLst>
        <p:guide orient="horz" pos="4319"/>
        <p:guide pos="573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199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1B76BF1-B1FF-4729-855C-E12C36B6FA9D}" type="datetimeFigureOut">
              <a:rPr lang="ru-RU"/>
              <a:pPr>
                <a:defRPr/>
              </a:pPr>
              <a:t>28.11.2019</a:t>
            </a:fld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56E3852-5081-4C59-95AC-D474FFEF94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047A48-7981-4C00-83AD-9A8B5960C825}" type="datetimeFigureOut">
              <a:rPr lang="ru-RU"/>
              <a:pPr>
                <a:defRPr/>
              </a:pPr>
              <a:t>28.11.2019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CD64748-BA68-4B04-B50A-4F994B1EB9D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56E321-B78F-446D-8B87-04AA06E19E2A}" type="slidenum">
              <a:rPr lang="ru-RU"/>
              <a:pPr>
                <a:defRPr/>
              </a:pPr>
              <a:t>1</a:t>
            </a:fld>
            <a:endParaRPr lang="ru-RU"/>
          </a:p>
        </p:txBody>
      </p:sp>
      <p:sp>
        <p:nvSpPr>
          <p:cNvPr id="4608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608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4A36642-3A2E-4D63-BD8B-F7FBFBB40AB2}" type="slidenum">
              <a:rPr lang="ru-RU" sz="1200">
                <a:latin typeface="Calibri" pitchFamily="34" charset="0"/>
              </a:rPr>
              <a:pPr algn="r"/>
              <a:t>1</a:t>
            </a:fld>
            <a:endParaRPr lang="ru-RU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AC937C-10DA-425B-A7D9-F7E13D500BAA}" type="slidenum">
              <a:rPr lang="ru-RU"/>
              <a:pPr>
                <a:defRPr/>
              </a:pPr>
              <a:t>3</a:t>
            </a:fld>
            <a:endParaRPr lang="ru-RU"/>
          </a:p>
        </p:txBody>
      </p:sp>
      <p:sp>
        <p:nvSpPr>
          <p:cNvPr id="4710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674D5C-77C3-4877-B7BF-AD6B079DDBBF}" type="slidenum">
              <a:rPr lang="ru-RU"/>
              <a:pPr>
                <a:defRPr/>
              </a:pPr>
              <a:t>4</a:t>
            </a:fld>
            <a:endParaRPr lang="ru-RU"/>
          </a:p>
        </p:txBody>
      </p:sp>
      <p:sp>
        <p:nvSpPr>
          <p:cNvPr id="4813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96FC1D-E93C-4D2B-B4BF-BE08198721A2}" type="slidenum">
              <a:rPr lang="ru-RU"/>
              <a:pPr>
                <a:defRPr/>
              </a:pPr>
              <a:t>8</a:t>
            </a:fld>
            <a:endParaRPr lang="ru-RU"/>
          </a:p>
        </p:txBody>
      </p:sp>
      <p:sp>
        <p:nvSpPr>
          <p:cNvPr id="4915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2EC29CA-A4DE-4243-90D5-3C09374F9196}" type="slidenum">
              <a:rPr lang="ru-RU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ru-RU" sz="1200">
              <a:latin typeface="+mn-lt"/>
              <a:cs typeface="+mn-cs"/>
            </a:endParaRPr>
          </a:p>
        </p:txBody>
      </p:sp>
      <p:sp>
        <p:nvSpPr>
          <p:cNvPr id="5017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306481-CC22-4325-8A77-BA5108C73227}" type="slidenum">
              <a:rPr lang="ru-RU"/>
              <a:pPr>
                <a:defRPr/>
              </a:pPr>
              <a:t>10</a:t>
            </a:fld>
            <a:endParaRPr lang="ru-RU"/>
          </a:p>
        </p:txBody>
      </p:sp>
      <p:sp>
        <p:nvSpPr>
          <p:cNvPr id="5120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57201F"/>
                </a:solidFill>
              </a:defRPr>
            </a:lvl1pPr>
          </a:lstStyle>
          <a:p>
            <a:r>
              <a:rPr lang="ru-RU" dirty="0" smtClean="0"/>
              <a:t>Click to edit Master title style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andar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Click to edit Master subtitle style</a:t>
            </a:r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65724-5309-4A37-BEE0-DE3886280107}" type="datetime1">
              <a:rPr lang="ru-RU"/>
              <a:pPr>
                <a:defRPr/>
              </a:pPr>
              <a:t>28.11.2019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17F90-B9B2-4580-9BAF-FD85A036C7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6CBAF-921B-4331-82C4-1149998B0F6F}" type="datetime1">
              <a:rPr lang="ru-RU"/>
              <a:pPr>
                <a:defRPr/>
              </a:pPr>
              <a:t>28.11.2019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95493-FBC5-4D6C-AB6B-B2D34209B21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ru-RU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46521-1EAB-4DE3-92CC-C65270F3792A}" type="datetime1">
              <a:rPr lang="ru-RU"/>
              <a:pPr>
                <a:defRPr/>
              </a:pPr>
              <a:t>28.11.2019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957E1-2051-4E89-A03D-6334985E6E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18288-18A7-42C4-AEE1-E97DD6D99C4D}" type="datetime1">
              <a:rPr lang="ru-RU"/>
              <a:pPr>
                <a:defRPr/>
              </a:pPr>
              <a:t>28.11.2019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B4C2F-234C-4B5B-81DC-61EE4300344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A6BA2-4EEC-4EB8-88A6-9D689221DBFA}" type="datetime1">
              <a:rPr lang="ru-RU"/>
              <a:pPr>
                <a:defRPr/>
              </a:pPr>
              <a:t>28.11.2019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33187-C428-4204-945A-1C9B5B02FC1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i="0" cap="none" spc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4221F-AB91-4089-8B95-AABA38E40967}" type="datetime1">
              <a:rPr lang="ru-RU"/>
              <a:pPr>
                <a:defRPr/>
              </a:pPr>
              <a:t>28.11.2019</a:t>
            </a:fld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10B68-318A-48AB-889E-B3A8F026726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58883-B7DA-4827-A85D-512CDC367C81}" type="datetime1">
              <a:rPr lang="ru-RU"/>
              <a:pPr>
                <a:defRPr/>
              </a:pPr>
              <a:t>28.11.2019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270588-A9EC-4DE1-9CB9-92AE55A6DDB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7432E-CD43-4EAF-9780-11D839C47198}" type="datetime1">
              <a:rPr lang="ru-RU"/>
              <a:pPr>
                <a:defRPr/>
              </a:pPr>
              <a:t>28.11.2019</a:t>
            </a:fld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ACF54-D29A-4178-A368-8E63EF2AA1C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FFC06-30C8-453E-80A3-3B22778DE088}" type="datetime1">
              <a:rPr lang="ru-RU"/>
              <a:pPr>
                <a:defRPr/>
              </a:pPr>
              <a:t>28.11.2019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601D3-1C90-4870-8915-22D07FC1E69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5B83-C26F-4A5F-A1DA-3862D3397C76}" type="datetime1">
              <a:rPr lang="ru-RU"/>
              <a:pPr>
                <a:defRPr/>
              </a:pPr>
              <a:t>28.11.2019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5EB33-8D0E-48DA-BD55-331EA46A822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57201F"/>
                </a:solidFill>
              </a:defRPr>
            </a:lvl1pPr>
          </a:lstStyle>
          <a:p>
            <a:pPr>
              <a:defRPr/>
            </a:pPr>
            <a:fld id="{2447FB6D-00B3-4013-B8B6-B6A19FFB5CB5}" type="datetime1">
              <a:rPr lang="ru-RU"/>
              <a:pPr>
                <a:defRPr/>
              </a:pPr>
              <a:t>28.11.2019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57201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57201F"/>
                </a:solidFill>
              </a:defRPr>
            </a:lvl1pPr>
          </a:lstStyle>
          <a:p>
            <a:pPr>
              <a:defRPr/>
            </a:pPr>
            <a:fld id="{D97444F5-D1AF-4ED0-AB39-81CCDB07150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ln w="50800"/>
          <a:solidFill>
            <a:srgbClr val="57201F"/>
          </a:solidFill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  <a:latin typeface="Times New Roman" pitchFamily="18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 kern="1200">
          <a:ln>
            <a:solidFill>
              <a:schemeClr val="bg1">
                <a:lumMod val="50000"/>
              </a:schemeClr>
            </a:solidFill>
          </a:ln>
          <a:solidFill>
            <a:srgbClr val="0D0D0D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800" kern="1200">
          <a:ln>
            <a:solidFill>
              <a:schemeClr val="bg1">
                <a:lumMod val="50000"/>
              </a:schemeClr>
            </a:solidFill>
          </a:ln>
          <a:solidFill>
            <a:srgbClr val="0D0D0D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400" kern="1200">
          <a:ln>
            <a:solidFill>
              <a:schemeClr val="bg1">
                <a:lumMod val="50000"/>
              </a:schemeClr>
            </a:solidFill>
          </a:ln>
          <a:solidFill>
            <a:srgbClr val="0D0D0D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000" kern="1200">
          <a:ln>
            <a:solidFill>
              <a:schemeClr val="bg1">
                <a:lumMod val="50000"/>
              </a:schemeClr>
            </a:solidFill>
          </a:ln>
          <a:solidFill>
            <a:srgbClr val="0D0D0D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000" kern="1200">
          <a:ln>
            <a:solidFill>
              <a:schemeClr val="bg1">
                <a:lumMod val="50000"/>
              </a:schemeClr>
            </a:solidFill>
          </a:ln>
          <a:solidFill>
            <a:srgbClr val="0D0D0D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4213" y="1379538"/>
            <a:ext cx="7772400" cy="1470024"/>
          </a:xfrm>
        </p:spPr>
        <p:txBody>
          <a:bodyPr>
            <a:sp3d extrusionH="57150" prstMaterial="metal">
              <a:bevelT w="0" h="0"/>
              <a:contourClr>
                <a:schemeClr val="bg2"/>
              </a:contourClr>
            </a:sp3d>
          </a:bodyPr>
          <a:lstStyle/>
          <a:p>
            <a:pPr eaLnBrk="1" hangingPunct="1">
              <a:defRPr/>
            </a:pPr>
            <a:r>
              <a:rPr lang="ru-RU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</a:rPr>
              <a:t>Основы программирования</a:t>
            </a:r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</a:rPr>
              <a:t> </a:t>
            </a:r>
            <a:endParaRPr lang="en-US" sz="3600" b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ea typeface="+mj-ea"/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 bwMode="auto">
          <a:xfrm>
            <a:off x="250825" y="3213100"/>
            <a:ext cx="8713788" cy="1963738"/>
          </a:xfrm>
        </p:spPr>
        <p:txBody>
          <a:bodyPr/>
          <a:lstStyle/>
          <a:p>
            <a:pPr eaLnBrk="1" hangingPunct="1"/>
            <a:r>
              <a:rPr lang="ru-RU" b="0" smtClean="0">
                <a:solidFill>
                  <a:srgbClr val="262626"/>
                </a:solidFill>
                <a:latin typeface="Times New Roman" pitchFamily="18" charset="0"/>
              </a:rPr>
              <a:t>Лекция </a:t>
            </a:r>
            <a:r>
              <a:rPr lang="en-US" b="0" smtClean="0">
                <a:solidFill>
                  <a:srgbClr val="262626"/>
                </a:solidFill>
                <a:latin typeface="Times New Roman" pitchFamily="18" charset="0"/>
              </a:rPr>
              <a:t>10.</a:t>
            </a:r>
            <a:r>
              <a:rPr lang="ru-RU" b="0" smtClean="0">
                <a:solidFill>
                  <a:srgbClr val="262626"/>
                </a:solidFill>
                <a:latin typeface="Times New Roman" pitchFamily="18" charset="0"/>
              </a:rPr>
              <a:t> Ввод-вывод </a:t>
            </a:r>
            <a:br>
              <a:rPr lang="ru-RU" b="0" smtClean="0">
                <a:solidFill>
                  <a:srgbClr val="262626"/>
                </a:solidFill>
                <a:latin typeface="Times New Roman" pitchFamily="18" charset="0"/>
              </a:rPr>
            </a:br>
            <a:r>
              <a:rPr lang="ru-RU" b="0" smtClean="0">
                <a:solidFill>
                  <a:srgbClr val="262626"/>
                </a:solidFill>
                <a:latin typeface="Times New Roman" pitchFamily="18" charset="0"/>
              </a:rPr>
              <a:t>в консольных приложениях.</a:t>
            </a:r>
            <a:br>
              <a:rPr lang="ru-RU" b="0" smtClean="0">
                <a:solidFill>
                  <a:srgbClr val="262626"/>
                </a:solidFill>
                <a:latin typeface="Times New Roman" pitchFamily="18" charset="0"/>
              </a:rPr>
            </a:br>
            <a:r>
              <a:rPr lang="ru-RU" b="0" smtClean="0">
                <a:solidFill>
                  <a:srgbClr val="262626"/>
                </a:solidFill>
                <a:latin typeface="Times New Roman" pitchFamily="18" charset="0"/>
              </a:rPr>
              <a:t>Работа с файлами </a:t>
            </a:r>
            <a:endParaRPr lang="en-US" b="0" smtClean="0">
              <a:solidFill>
                <a:srgbClr val="262626"/>
              </a:solidFill>
              <a:latin typeface="Times New Roman" pitchFamily="18" charset="0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539750" y="5805488"/>
            <a:ext cx="7777163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ru-RU">
                <a:latin typeface="Arial Unicode MS" pitchFamily="34" charset="-128"/>
              </a:rPr>
              <a:t>Конова Елена Александровна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>
                <a:latin typeface="Arial Unicode MS" pitchFamily="34" charset="-128"/>
              </a:rPr>
              <a:t>E_Konova@mail.ru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5600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2509838" algn="l"/>
              </a:tabLst>
            </a:pPr>
            <a:r>
              <a:rPr lang="ru-RU" sz="2400" smtClean="0">
                <a:ln>
                  <a:noFill/>
                </a:ln>
              </a:rPr>
              <a:t>По механизму хранения данных и обращения к ним файлы разделяются на две группы.</a:t>
            </a:r>
          </a:p>
          <a:p>
            <a:pPr marL="0" indent="355600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2509838" algn="l"/>
              </a:tabLst>
            </a:pPr>
            <a:r>
              <a:rPr lang="ru-RU" sz="2400" smtClean="0">
                <a:ln>
                  <a:noFill/>
                </a:ln>
              </a:rPr>
              <a:t>   1. Файлы последовательного доступа.</a:t>
            </a:r>
          </a:p>
          <a:p>
            <a:pPr marL="0" indent="355600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2509838" algn="l"/>
              </a:tabLst>
            </a:pPr>
            <a:r>
              <a:rPr lang="ru-RU" sz="2400" smtClean="0">
                <a:ln>
                  <a:noFill/>
                </a:ln>
              </a:rPr>
              <a:t>   2. Файлы прямого доступа.</a:t>
            </a:r>
          </a:p>
        </p:txBody>
      </p:sp>
      <p:sp>
        <p:nvSpPr>
          <p:cNvPr id="10245" name="Rectangle 5"/>
          <p:cNvSpPr>
            <a:spLocks/>
          </p:cNvSpPr>
          <p:nvPr/>
        </p:nvSpPr>
        <p:spPr bwMode="auto">
          <a:xfrm>
            <a:off x="71438" y="274638"/>
            <a:ext cx="8964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 anchor="ctr"/>
          <a:lstStyle/>
          <a:p>
            <a:pPr algn="ctr" eaLnBrk="0" hangingPunct="0">
              <a:defRPr/>
            </a:pP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Типы файлов</a:t>
            </a:r>
            <a:endParaRPr lang="en-US" sz="360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 bwMode="auto"/>
        <p:txBody>
          <a:bodyPr/>
          <a:lstStyle/>
          <a:p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Файлы последовательного доступа</a:t>
            </a:r>
            <a:endParaRPr lang="en-US" sz="3600" b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15" name="Rectangle 3"/>
          <p:cNvSpPr>
            <a:spLocks noChangeArrowheads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Файлами последовательного доступа являются текстовые файлы. Такие файлы подготавливаются в текстовом редакторе и хранят данные в символьном представлении. Их можно легко просматривать и редактировать.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Последовательный доступ означает, что любую порцию данных можно получить, только прочтя всю информацию перед этими данными.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Смещение указателя ‒ последовательное.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274638"/>
            <a:ext cx="9144000" cy="1143000"/>
          </a:xfrm>
        </p:spPr>
        <p:txBody>
          <a:bodyPr/>
          <a:lstStyle/>
          <a:p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Файлы прямого доступа</a:t>
            </a:r>
            <a:endParaRPr lang="en-US" sz="3600" b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9" name="Rectangle 3"/>
          <p:cNvSpPr>
            <a:spLocks noChangeArrowheads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Файлы прямого доступа, это двоичные файлы. Хранят данные одного типа, не обязательно базового. 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Каждое данное хранится во внутреннем представлении, размер определен типом данного. 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Прямой доступ означает, что для получения какого-нибудь данного, можно переместить указатель файла непосредственно на это данное, и выполнить операцию обмена.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endParaRPr lang="ru-RU" sz="2400" smtClean="0">
              <a:ln>
                <a:noFill/>
              </a:ln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31800" y="1582738"/>
            <a:ext cx="8456613" cy="5038725"/>
          </a:xfrm>
          <a:noFill/>
        </p:spPr>
        <p:txBody>
          <a:bodyPr/>
          <a:lstStyle/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Программа, использующая файл данных, выполняет следующие действия.</a:t>
            </a:r>
          </a:p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1. </a:t>
            </a:r>
            <a:r>
              <a:rPr lang="ru-RU" sz="2400" b="1" smtClean="0">
                <a:ln>
                  <a:noFill/>
                </a:ln>
                <a:solidFill>
                  <a:schemeClr val="tx1"/>
                </a:solidFill>
              </a:rPr>
              <a:t>Открыть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 (</a:t>
            </a:r>
            <a:r>
              <a:rPr lang="ru-RU" sz="2400" b="1" smtClean="0">
                <a:ln>
                  <a:noFill/>
                </a:ln>
                <a:solidFill>
                  <a:schemeClr val="tx1"/>
                </a:solidFill>
              </a:rPr>
              <a:t>закрыть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) поток: объявленный указатель на поток связать с физически существующим файлом.</a:t>
            </a:r>
          </a:p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2. </a:t>
            </a:r>
            <a:r>
              <a:rPr lang="ru-RU" sz="2400" b="1" smtClean="0">
                <a:ln>
                  <a:noFill/>
                </a:ln>
                <a:solidFill>
                  <a:schemeClr val="tx1"/>
                </a:solidFill>
              </a:rPr>
              <a:t>Передать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 данные в файл (из файла): функции ввода- вывода.</a:t>
            </a:r>
          </a:p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Кроме того, можно (и нужно)</a:t>
            </a:r>
          </a:p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3. </a:t>
            </a:r>
            <a:r>
              <a:rPr lang="ru-RU" sz="2400" b="1" smtClean="0">
                <a:ln>
                  <a:noFill/>
                </a:ln>
                <a:solidFill>
                  <a:schemeClr val="tx1"/>
                </a:solidFill>
              </a:rPr>
              <a:t>Отсекать ошибки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 обмена данными: функции обработки ошибок.</a:t>
            </a:r>
          </a:p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4. </a:t>
            </a:r>
            <a:r>
              <a:rPr lang="ru-RU" sz="2400" b="1" smtClean="0">
                <a:ln>
                  <a:noFill/>
                </a:ln>
                <a:solidFill>
                  <a:schemeClr val="tx1"/>
                </a:solidFill>
              </a:rPr>
              <a:t>Управлять буфером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 обмена: функции буферизации потока, определения размера, проталкивания буфера.</a:t>
            </a:r>
          </a:p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5. </a:t>
            </a:r>
            <a:r>
              <a:rPr lang="ru-RU" sz="2400" b="1" smtClean="0">
                <a:ln>
                  <a:noFill/>
                </a:ln>
                <a:solidFill>
                  <a:schemeClr val="tx1"/>
                </a:solidFill>
              </a:rPr>
              <a:t>Указать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 на позицию в потоке: функции перемещения указателя потока.</a:t>
            </a:r>
          </a:p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6. И многое другое.</a:t>
            </a:r>
          </a:p>
        </p:txBody>
      </p:sp>
      <p:sp>
        <p:nvSpPr>
          <p:cNvPr id="11269" name="Rectangle 5"/>
          <p:cNvSpPr>
            <a:spLocks/>
          </p:cNvSpPr>
          <p:nvPr/>
        </p:nvSpPr>
        <p:spPr bwMode="auto">
          <a:xfrm>
            <a:off x="457200" y="274638"/>
            <a:ext cx="85074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endParaRPr lang="en-US" sz="360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70" name="Rectangle 6"/>
          <p:cNvSpPr>
            <a:spLocks/>
          </p:cNvSpPr>
          <p:nvPr/>
        </p:nvSpPr>
        <p:spPr bwMode="auto">
          <a:xfrm>
            <a:off x="0" y="274638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Действия с потоками</a:t>
            </a:r>
            <a:endParaRPr lang="en-US" sz="360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 bwMode="auto"/>
        <p:txBody>
          <a:bodyPr/>
          <a:lstStyle/>
          <a:p>
            <a:pPr>
              <a:lnSpc>
                <a:spcPct val="80000"/>
              </a:lnSpc>
            </a:pPr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Инструменты для работы </a:t>
            </a:r>
            <a:b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 с текстовыми и двоичными файлами</a:t>
            </a:r>
            <a:endParaRPr lang="en-US" sz="3600" b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7" name="Rectangle 3"/>
          <p:cNvSpPr>
            <a:spLocks noChangeArrowheads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61950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В любом случае, чтобы работать с потоками, необходимо использовать следующие инструменты.</a:t>
            </a:r>
          </a:p>
          <a:p>
            <a:pPr marL="0" indent="361950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1. Объявление файла. </a:t>
            </a:r>
          </a:p>
          <a:p>
            <a:pPr marL="0" indent="361950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2. Открытие файла.</a:t>
            </a:r>
          </a:p>
          <a:p>
            <a:pPr marL="0" indent="361950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3. Закрытие файла.</a:t>
            </a:r>
          </a:p>
          <a:p>
            <a:pPr marL="0" indent="361950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4. Конец файла.</a:t>
            </a:r>
          </a:p>
          <a:p>
            <a:pPr marL="0" indent="361950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5. Чтение и запись данных из (в) файла.</a:t>
            </a:r>
          </a:p>
          <a:p>
            <a:pPr marL="0" indent="361950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Как для текстовых, так и для двоичных файлов необходимо объявить файл, затем открыть (закрыть) файл, затем читать или писать данные в файл.</a:t>
            </a:r>
          </a:p>
          <a:p>
            <a:pPr marL="0" indent="361950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Существенно различие в представлении данных, поэтому  процедуры чтения/записи различны.</a:t>
            </a:r>
            <a:endParaRPr lang="en-US" sz="2400" smtClean="0">
              <a:ln>
                <a:noFill/>
              </a:ln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4841875" algn="l"/>
              </a:tabLst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Для объявления текстового файла используется тип 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FILE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, описание которого есть в библиотеке 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&lt;stdio.h&gt;.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 </a:t>
            </a:r>
          </a:p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4841875" algn="l"/>
              </a:tabLst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Это структура, которая хранит данные о файле (размер буфера, указатель потока и прочие).</a:t>
            </a:r>
          </a:p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4841875" algn="l"/>
              </a:tabLst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Синтаксис:</a:t>
            </a:r>
          </a:p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4841875" algn="l"/>
              </a:tabLst>
            </a:pP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FILE  *Имя_файла;</a:t>
            </a:r>
          </a:p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4841875" algn="l"/>
              </a:tabLst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Здесь 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Имя_файла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 ‒ имя переменной: указатель на структуру типа</a:t>
            </a:r>
            <a:r>
              <a:rPr lang="ru-RU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 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FILE</a:t>
            </a:r>
            <a:r>
              <a:rPr lang="ru-RU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. </a:t>
            </a:r>
          </a:p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4841875" algn="l"/>
              </a:tabLst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Например:</a:t>
            </a:r>
          </a:p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4841875" algn="l"/>
              </a:tabLst>
            </a:pP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FILE   *</a:t>
            </a:r>
            <a:r>
              <a:rPr lang="en-US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n, *</a:t>
            </a:r>
            <a:r>
              <a:rPr lang="en-US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O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ut;   </a:t>
            </a:r>
            <a:r>
              <a:rPr lang="ru-RU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// </a:t>
            </a:r>
            <a:r>
              <a:rPr lang="en-US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I</a:t>
            </a:r>
            <a:r>
              <a:rPr lang="ru-RU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n </a:t>
            </a:r>
            <a:r>
              <a:rPr lang="ru-RU" sz="2200" smtClean="0">
                <a:ln>
                  <a:noFill/>
                </a:ln>
                <a:solidFill>
                  <a:srgbClr val="07592E"/>
                </a:solidFill>
              </a:rPr>
              <a:t>– </a:t>
            </a:r>
            <a:r>
              <a:rPr lang="ru-RU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ввод, </a:t>
            </a:r>
            <a:r>
              <a:rPr lang="en-US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O</a:t>
            </a:r>
            <a:r>
              <a:rPr lang="ru-RU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ut </a:t>
            </a:r>
            <a:r>
              <a:rPr lang="ru-RU" sz="2200" smtClean="0">
                <a:ln>
                  <a:noFill/>
                </a:ln>
                <a:solidFill>
                  <a:srgbClr val="07592E"/>
                </a:solidFill>
              </a:rPr>
              <a:t>– </a:t>
            </a:r>
            <a:r>
              <a:rPr lang="ru-RU" sz="220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вывод.</a:t>
            </a:r>
          </a:p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4841875" algn="l"/>
              </a:tabLst>
            </a:pP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FILE   *</a:t>
            </a:r>
            <a:r>
              <a:rPr lang="en-US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M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y_file,  *</a:t>
            </a:r>
            <a:r>
              <a:rPr lang="en-US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M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y_other_file;</a:t>
            </a:r>
          </a:p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4841875" algn="l"/>
              </a:tabLst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Этот указатель является логическим именем файла, под которым файл будет известен программе.</a:t>
            </a:r>
          </a:p>
        </p:txBody>
      </p:sp>
      <p:sp>
        <p:nvSpPr>
          <p:cNvPr id="12293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Работа с текстовыми файлами.</a:t>
            </a:r>
            <a:b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1. Объявление файла</a:t>
            </a:r>
            <a:endParaRPr lang="en-US" sz="360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Смысл операции – связать логическое имя файла с именем файла, физически существующим на диске. </a:t>
            </a:r>
            <a:endParaRPr lang="en-US" sz="2400" smtClean="0">
              <a:ln>
                <a:noFill/>
              </a:ln>
            </a:endParaRP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Указателю имени файла присваивается значение, возвращаемое функцией 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fopen</a:t>
            </a:r>
            <a:r>
              <a:rPr lang="en-US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ru-RU" sz="2400" smtClean="0">
                <a:ln>
                  <a:noFill/>
                </a:ln>
              </a:rPr>
              <a:t>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Синтаксис: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Имя_файла = fopen("Имя_файла","Тип файла");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Параметры 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fopen</a:t>
            </a:r>
            <a:r>
              <a:rPr lang="ru-RU" sz="2400" smtClean="0">
                <a:ln>
                  <a:noFill/>
                </a:ln>
              </a:rPr>
              <a:t>: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1-й параметр (строка) – имя_физического_файла,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2-й параметр (строка) – тип файла и режим открытия.</a:t>
            </a:r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0" y="274638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Работа с текстовыми файлами</a:t>
            </a:r>
            <a:r>
              <a:rPr lang="en-US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br>
              <a:rPr lang="en-US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Открытие файла</a:t>
            </a:r>
            <a:endParaRPr lang="en-US" sz="360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1073150" algn="l"/>
              </a:tabLst>
            </a:pPr>
            <a:r>
              <a:rPr lang="en-US" sz="2200" b="1" smtClean="0">
                <a:ln>
                  <a:noFill/>
                </a:ln>
                <a:latin typeface="Courier New" pitchFamily="49" charset="0"/>
              </a:rPr>
              <a:t>"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r</a:t>
            </a:r>
            <a:r>
              <a:rPr lang="en-US" sz="2200" b="1" smtClean="0">
                <a:ln>
                  <a:noFill/>
                </a:ln>
                <a:latin typeface="Courier New" pitchFamily="49" charset="0"/>
              </a:rPr>
              <a:t>"</a:t>
            </a:r>
            <a:r>
              <a:rPr lang="ru-RU" sz="2400" smtClean="0">
                <a:ln>
                  <a:noFill/>
                </a:ln>
              </a:rPr>
              <a:t>	– открыть для чтения (только существующий файл).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1073150" algn="l"/>
              </a:tabLst>
            </a:pPr>
            <a:r>
              <a:rPr lang="en-US" sz="2200" b="1" smtClean="0">
                <a:ln>
                  <a:noFill/>
                </a:ln>
                <a:latin typeface="Courier New" pitchFamily="49" charset="0"/>
              </a:rPr>
              <a:t>"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w</a:t>
            </a:r>
            <a:r>
              <a:rPr lang="en-US" sz="2200" b="1" smtClean="0">
                <a:ln>
                  <a:noFill/>
                </a:ln>
                <a:latin typeface="Courier New" pitchFamily="49" charset="0"/>
              </a:rPr>
              <a:t>"</a:t>
            </a:r>
            <a:r>
              <a:rPr lang="ru-RU" sz="2400" smtClean="0">
                <a:ln>
                  <a:noFill/>
                </a:ln>
              </a:rPr>
              <a:t> 	– открыть для записи (существующий), или создать новый файл.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1073150" algn="l"/>
              </a:tabLst>
            </a:pPr>
            <a:r>
              <a:rPr lang="en-US" sz="2200" b="1" smtClean="0">
                <a:ln>
                  <a:noFill/>
                </a:ln>
                <a:latin typeface="Courier New" pitchFamily="49" charset="0"/>
              </a:rPr>
              <a:t>"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a</a:t>
            </a:r>
            <a:r>
              <a:rPr lang="en-US" sz="2200" b="1" smtClean="0">
                <a:ln>
                  <a:noFill/>
                </a:ln>
                <a:latin typeface="Courier New" pitchFamily="49" charset="0"/>
              </a:rPr>
              <a:t>"</a:t>
            </a:r>
            <a:r>
              <a:rPr lang="ru-RU" sz="2400" smtClean="0">
                <a:ln>
                  <a:noFill/>
                </a:ln>
              </a:rPr>
              <a:t> 	– открыть файл для добавления в конец.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1073150" algn="l"/>
              </a:tabLst>
            </a:pP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"t</a:t>
            </a:r>
            <a:r>
              <a:rPr lang="en-US" sz="2200" b="1" smtClean="0">
                <a:ln>
                  <a:noFill/>
                </a:ln>
                <a:latin typeface="Courier New" pitchFamily="49" charset="0"/>
              </a:rPr>
              <a:t>"</a:t>
            </a:r>
            <a:r>
              <a:rPr lang="ru-RU" sz="2400" smtClean="0">
                <a:ln>
                  <a:noFill/>
                </a:ln>
              </a:rPr>
              <a:t> 	– текстовый файл (по умолчанию).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1073150" algn="l"/>
              </a:tabLst>
            </a:pPr>
            <a:r>
              <a:rPr lang="en-US" sz="2200" b="1" smtClean="0">
                <a:ln>
                  <a:noFill/>
                </a:ln>
                <a:latin typeface="Courier New" pitchFamily="49" charset="0"/>
              </a:rPr>
              <a:t>"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b</a:t>
            </a:r>
            <a:r>
              <a:rPr lang="en-US" sz="2200" b="1" smtClean="0">
                <a:ln>
                  <a:noFill/>
                </a:ln>
                <a:latin typeface="Courier New" pitchFamily="49" charset="0"/>
              </a:rPr>
              <a:t>"</a:t>
            </a:r>
            <a:r>
              <a:rPr lang="ru-RU" sz="2400" smtClean="0">
                <a:ln>
                  <a:noFill/>
                </a:ln>
              </a:rPr>
              <a:t> 	– двоичный файл.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1073150" algn="l"/>
              </a:tabLst>
            </a:pPr>
            <a:r>
              <a:rPr lang="ru-RU" sz="2400" smtClean="0">
                <a:ln>
                  <a:noFill/>
                </a:ln>
              </a:rPr>
              <a:t>Допустимы модификации знаком "+":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1073150" algn="l"/>
              </a:tabLst>
            </a:pPr>
            <a:r>
              <a:rPr lang="en-US" sz="2200" b="1" smtClean="0">
                <a:ln>
                  <a:noFill/>
                </a:ln>
                <a:latin typeface="Courier New" pitchFamily="49" charset="0"/>
              </a:rPr>
              <a:t>"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r+</a:t>
            </a:r>
            <a:r>
              <a:rPr lang="en-US" sz="2200" b="1" smtClean="0">
                <a:ln>
                  <a:noFill/>
                </a:ln>
                <a:latin typeface="Courier New" pitchFamily="49" charset="0"/>
              </a:rPr>
              <a:t>"</a:t>
            </a:r>
            <a:r>
              <a:rPr lang="en-US" sz="2400" smtClean="0">
                <a:ln>
                  <a:noFill/>
                </a:ln>
              </a:rPr>
              <a:t> </a:t>
            </a:r>
            <a:r>
              <a:rPr lang="ru-RU" sz="2400" smtClean="0">
                <a:ln>
                  <a:noFill/>
                </a:ln>
              </a:rPr>
              <a:t>– как для чтения, так и для записи.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1073150" algn="l"/>
              </a:tabLst>
            </a:pPr>
            <a:r>
              <a:rPr lang="en-US" sz="2200" b="1" smtClean="0">
                <a:ln>
                  <a:noFill/>
                </a:ln>
                <a:latin typeface="Courier New" pitchFamily="49" charset="0"/>
              </a:rPr>
              <a:t>"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w+</a:t>
            </a:r>
            <a:r>
              <a:rPr lang="en-US" sz="2200" b="1" smtClean="0">
                <a:ln>
                  <a:noFill/>
                </a:ln>
                <a:latin typeface="Courier New" pitchFamily="49" charset="0"/>
              </a:rPr>
              <a:t>"</a:t>
            </a:r>
            <a:r>
              <a:rPr lang="ru-RU" sz="2400" smtClean="0">
                <a:ln>
                  <a:noFill/>
                </a:ln>
              </a:rPr>
              <a:t> – как для чтения, так и для записи.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1073150" algn="l"/>
              </a:tabLst>
            </a:pPr>
            <a:r>
              <a:rPr lang="en-US" sz="2200" b="1" smtClean="0">
                <a:ln>
                  <a:noFill/>
                </a:ln>
                <a:latin typeface="Courier New" pitchFamily="49" charset="0"/>
              </a:rPr>
              <a:t>"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a+</a:t>
            </a:r>
            <a:r>
              <a:rPr lang="en-US" sz="2200" b="1" smtClean="0">
                <a:ln>
                  <a:noFill/>
                </a:ln>
                <a:latin typeface="Courier New" pitchFamily="49" charset="0"/>
              </a:rPr>
              <a:t>"</a:t>
            </a:r>
            <a:r>
              <a:rPr lang="ru-RU" sz="2400" smtClean="0">
                <a:ln>
                  <a:noFill/>
                </a:ln>
              </a:rPr>
              <a:t> – как для чтения, так и для добавления.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1073150" algn="l"/>
              </a:tabLst>
            </a:pPr>
            <a:r>
              <a:rPr lang="ru-RU" sz="2400" smtClean="0">
                <a:ln>
                  <a:noFill/>
                </a:ln>
              </a:rPr>
              <a:t>Примеры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1073150" algn="l"/>
              </a:tabLst>
            </a:pPr>
            <a:r>
              <a:rPr lang="en-US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FILE *I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n  = fopen("</a:t>
            </a:r>
            <a:r>
              <a:rPr lang="en-US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nput.txt",  "r");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1073150" algn="l"/>
              </a:tabLst>
            </a:pPr>
            <a:r>
              <a:rPr lang="en-US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FILE * O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ut = fopen("</a:t>
            </a:r>
            <a:r>
              <a:rPr lang="en-US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O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utput.txt", "wb");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1073150" algn="l"/>
              </a:tabLst>
            </a:pPr>
            <a:endParaRPr lang="en-US" sz="2400" smtClean="0">
              <a:ln>
                <a:noFill/>
              </a:ln>
            </a:endParaRPr>
          </a:p>
        </p:txBody>
      </p:sp>
      <p:sp>
        <p:nvSpPr>
          <p:cNvPr id="14341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Параметры</a:t>
            </a:r>
            <a:r>
              <a:rPr lang="en-US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fopen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438275"/>
            <a:ext cx="8456613" cy="5181600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При отсутствии файла или ошибке открытия функция 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fopen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 возвращает NULL.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if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((</a:t>
            </a:r>
            <a:r>
              <a:rPr lang="en-US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M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y_file = fopen("</a:t>
            </a:r>
            <a:r>
              <a:rPr lang="en-US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F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.txt","wt")) == NULL) {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    perror ("</a:t>
            </a:r>
            <a:r>
              <a:rPr lang="ru-RU" sz="2200" smtClean="0">
                <a:ln>
                  <a:noFill/>
                </a:ln>
                <a:solidFill>
                  <a:srgbClr val="CC3300"/>
                </a:solidFill>
                <a:latin typeface="Courier New" pitchFamily="49" charset="0"/>
              </a:rPr>
              <a:t>Ошибка открытия файла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");          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return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0; 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Ошибки ввода-вывода имеют номера 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errno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, функция 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perror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 выводит на экран текстовую строку (свой аргумент)</a:t>
            </a:r>
            <a:r>
              <a:rPr lang="en-US" sz="2400" smtClean="0">
                <a:ln>
                  <a:noFill/>
                </a:ln>
                <a:solidFill>
                  <a:schemeClr val="tx1"/>
                </a:solidFill>
              </a:rPr>
              <a:t>,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 и сообщение об ошибке, содержимое и формат которого определены реализацией. 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Если файл не найден, а ошибка не анализируется, поток ввода перенаправляется на стандартный поток ввода-вывода (консоль), с попыткой чтения из буфера обмена.</a:t>
            </a:r>
          </a:p>
        </p:txBody>
      </p:sp>
      <p:sp>
        <p:nvSpPr>
          <p:cNvPr id="15365" name="Rectangle 5"/>
          <p:cNvSpPr>
            <a:spLocks/>
          </p:cNvSpPr>
          <p:nvPr/>
        </p:nvSpPr>
        <p:spPr bwMode="auto">
          <a:xfrm>
            <a:off x="107950" y="274638"/>
            <a:ext cx="8928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Ошибки открытия потока </a:t>
            </a:r>
            <a:endParaRPr lang="en-US" sz="360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 bwMode="auto"/>
        <p:txBody>
          <a:bodyPr/>
          <a:lstStyle/>
          <a:p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Некоторые замечания</a:t>
            </a:r>
          </a:p>
        </p:txBody>
      </p:sp>
      <p:sp>
        <p:nvSpPr>
          <p:cNvPr id="21507" name="Rectangle 3"/>
          <p:cNvSpPr>
            <a:spLocks noChangeArrowheads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1. Файл данных должен находиться в папке проекта, иначе имя файла указывается с </a:t>
            </a: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path</a:t>
            </a:r>
            <a:r>
              <a:rPr lang="en-US" sz="2400" smtClean="0">
                <a:ln>
                  <a:noFill/>
                </a:ln>
                <a:solidFill>
                  <a:schemeClr val="tx1"/>
                </a:solidFill>
              </a:rPr>
              <a:t>'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ем: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fopen ("</a:t>
            </a:r>
            <a:r>
              <a:rPr lang="en-US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D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:\\work\\</a:t>
            </a:r>
            <a:r>
              <a:rPr lang="en-US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F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.txt","wt")</a:t>
            </a:r>
            <a:r>
              <a:rPr lang="en-US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	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// </a:t>
            </a:r>
            <a:r>
              <a:rPr lang="ru-RU" sz="220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Cлэш удваивается.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2.</a:t>
            </a: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Имя физического файла может изменяться, тогда параметром функции может быть переменная-строка, имя физического файла.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char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*</a:t>
            </a:r>
            <a:r>
              <a:rPr lang="en-US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N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ame_of_file = "</a:t>
            </a:r>
            <a:r>
              <a:rPr lang="en-US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M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y_file.txt";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fopen (</a:t>
            </a:r>
            <a:r>
              <a:rPr lang="en-US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N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ame_of_file,"wt");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smtClean="0">
                <a:ln>
                  <a:noFill/>
                </a:ln>
                <a:solidFill>
                  <a:schemeClr val="tx1"/>
                </a:solidFill>
              </a:rPr>
              <a:t>3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. Имя может быть именем стандартного потока.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fopen (stdin,"wt");</a:t>
            </a:r>
          </a:p>
          <a:p>
            <a:pPr marL="0" indent="365125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endParaRPr lang="ru-RU" sz="2200" b="1" smtClean="0">
              <a:ln>
                <a:noFill/>
              </a:ln>
              <a:solidFill>
                <a:schemeClr val="tx1"/>
              </a:solidFill>
              <a:latin typeface="Courier New" pitchFamily="49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8313" y="1582738"/>
            <a:ext cx="8456612" cy="5038725"/>
          </a:xfrm>
          <a:noFill/>
        </p:spPr>
        <p:txBody>
          <a:bodyPr/>
          <a:lstStyle/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В классическом языке С нет средств ввода-вывода. Этим обеспечивается аппаратная независимость языка. Ввод-вывод реализуется посредством библиотек. 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Одна из них – стандартная библиотека функций языка С и С++ (стандарт ANSI C) </a:t>
            </a:r>
            <a:r>
              <a:rPr lang="ru-RU" sz="2400" b="1" smtClean="0">
                <a:ln>
                  <a:noFill/>
                </a:ln>
              </a:rPr>
              <a:t>&lt;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stdio.h</a:t>
            </a:r>
            <a:r>
              <a:rPr lang="ru-RU" sz="2400" b="1" smtClean="0">
                <a:ln>
                  <a:noFill/>
                </a:ln>
              </a:rPr>
              <a:t>&gt;.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Библиотека содержит средства обмена с устройствами, в том числе, с файлами на диске. 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endParaRPr lang="ru-RU" sz="2400" smtClean="0">
              <a:ln>
                <a:noFill/>
              </a:ln>
            </a:endParaRPr>
          </a:p>
        </p:txBody>
      </p:sp>
      <p:sp>
        <p:nvSpPr>
          <p:cNvPr id="4101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Инструменты ввода-вывода </a:t>
            </a:r>
            <a:r>
              <a:rPr lang="ru-RU" sz="3600" b="1"/>
              <a:t> </a:t>
            </a:r>
            <a:endParaRPr 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/>
          </p:cNvSpPr>
          <p:nvPr>
            <p:ph type="body" sz="half" idx="4294967295"/>
          </p:nvPr>
        </p:nvSpPr>
        <p:spPr bwMode="auto">
          <a:xfrm>
            <a:off x="468313" y="1582738"/>
            <a:ext cx="8456612" cy="5038725"/>
          </a:xfrm>
          <a:noFill/>
        </p:spPr>
        <p:txBody>
          <a:bodyPr/>
          <a:lstStyle/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Это отсоединение логического имени от физического файла. Логическое имя не перестает существовать и может быть использовано повторно.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Синтаксис: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fclose(Имя_файла);</a:t>
            </a:r>
            <a:r>
              <a:rPr lang="ru-RU" sz="22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	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Например,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fclose (</a:t>
            </a:r>
            <a:r>
              <a:rPr lang="en-US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Файл нужно закрыть: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1) при переопределении ввода-вывода (чтобы данные не были потеряны),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2) при завершении работы.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Для дописывания данных в файл используется</a:t>
            </a:r>
            <a:r>
              <a:rPr lang="en-US" sz="2400" smtClean="0">
                <a:ln>
                  <a:noFill/>
                </a:ln>
                <a:solidFill>
                  <a:schemeClr val="tx1"/>
                </a:solidFill>
              </a:rPr>
              <a:t> 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функция  </a:t>
            </a:r>
            <a:r>
              <a:rPr lang="en-US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f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flush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, которая проталкивает содержимое буфера в файл.</a:t>
            </a:r>
            <a:endParaRPr lang="ru-RU" sz="2400" smtClean="0">
              <a:ln>
                <a:noFill/>
              </a:ln>
            </a:endParaRPr>
          </a:p>
        </p:txBody>
      </p:sp>
      <p:sp>
        <p:nvSpPr>
          <p:cNvPr id="16389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Работа с текстовыми файлами</a:t>
            </a:r>
            <a:r>
              <a:rPr lang="en-US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b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Закрытие файла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/>
          </p:cNvSpPr>
          <p:nvPr>
            <p:ph type="body" sz="half" idx="4294967295"/>
          </p:nvPr>
        </p:nvSpPr>
        <p:spPr bwMode="auto">
          <a:xfrm>
            <a:off x="468313" y="1582738"/>
            <a:ext cx="8456612" cy="5038725"/>
          </a:xfrm>
          <a:noFill/>
        </p:spPr>
        <p:txBody>
          <a:bodyPr/>
          <a:lstStyle/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Макроопределение 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feof(Имя_файла)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 используется для проверки состояния потока. 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feof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 проверяет, найден ли в текущем положении указателя потока признак конца файла  (физически 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Ctrl/Z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), в том числе и для стандартного потока 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stdin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.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Прототип:  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int feof (FILE *stream);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Возвращает целое (логическое) значение: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1 – при выполнении последнего оператора обмена для потока встречен конец файла.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0 – конец файла не обнаружен в текущей позиции.</a:t>
            </a:r>
          </a:p>
        </p:txBody>
      </p:sp>
      <p:sp>
        <p:nvSpPr>
          <p:cNvPr id="91139" name="Rectangle 3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Работа с текстовыми файлами</a:t>
            </a:r>
            <a:r>
              <a:rPr lang="en-US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b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Признак конца файла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 bwMode="auto"/>
        <p:txBody>
          <a:bodyPr/>
          <a:lstStyle/>
          <a:p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Признак конца файла</a:t>
            </a:r>
            <a:endParaRPr lang="en-US" sz="3600" b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79" name="Rectangle 3"/>
          <p:cNvSpPr>
            <a:spLocks noChangeArrowheads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Где может быть обнаружен признак </a:t>
            </a:r>
            <a:r>
              <a:rPr lang="en-US" sz="2200" b="1" smtClean="0">
                <a:ln>
                  <a:noFill/>
                </a:ln>
                <a:latin typeface="Courier New" pitchFamily="49" charset="0"/>
              </a:rPr>
              <a:t>end_of_file</a:t>
            </a:r>
            <a:r>
              <a:rPr lang="ru-RU" sz="2400" smtClean="0">
                <a:ln>
                  <a:noFill/>
                </a:ln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При открытии файла для чтения (записи) указатель потока показывает на первый байт потока, при открытии для добавления на тот, что стоит за последним байтом.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При чтении позиция указателя установлена на очередную порцию считываемых данных, оператор чтения возвращает текущее значение указателя (и значение прочитанного данного).</a:t>
            </a:r>
            <a:endParaRPr lang="en-US" sz="2400" smtClean="0">
              <a:ln>
                <a:noFill/>
              </a:ln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0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97888" cy="5038725"/>
          </a:xfrm>
          <a:noFill/>
        </p:spPr>
        <p:txBody>
          <a:bodyPr/>
          <a:lstStyle/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Для текстовых файлов используется форматированный обмен, как при работе со стандартными потоками.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Используются функции библиотеки </a:t>
            </a:r>
            <a:r>
              <a:rPr lang="ru-RU" sz="2400" b="1" smtClean="0">
                <a:ln>
                  <a:noFill/>
                </a:ln>
              </a:rPr>
              <a:t>&lt;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stdio.h</a:t>
            </a:r>
            <a:r>
              <a:rPr lang="ru-RU" sz="2400" b="1" smtClean="0">
                <a:ln>
                  <a:noFill/>
                </a:ln>
              </a:rPr>
              <a:t>&gt;,</a:t>
            </a:r>
            <a:r>
              <a:rPr lang="ru-RU" sz="2400" smtClean="0">
                <a:ln>
                  <a:noFill/>
                </a:ln>
              </a:rPr>
              <a:t> отличительным признаком которых является буква 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f</a:t>
            </a:r>
            <a:r>
              <a:rPr lang="ru-RU" sz="2400" smtClean="0">
                <a:ln>
                  <a:noFill/>
                </a:ln>
              </a:rPr>
              <a:t> в начале имени функции. Каждая из них имеет параметр – логическое имя файла, для которого выполняется данная операция. Остальные механизмы остаются неизменными.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fprintf(Имя_файла,"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форматная_строка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",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список_вывода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);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 </a:t>
            </a:r>
            <a:r>
              <a:rPr lang="ru-RU" sz="220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// форматированный ввод.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fscanf (Имя_файла,"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форматная_строка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",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список_ввода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);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  </a:t>
            </a:r>
            <a:r>
              <a:rPr lang="ru-RU" sz="220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// форматированный вывод.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Здесь Имя_файла – логическое.</a:t>
            </a:r>
            <a:endParaRPr lang="ru-RU" sz="2200" smtClean="0">
              <a:ln>
                <a:noFill/>
              </a:ln>
              <a:solidFill>
                <a:srgbClr val="07592E"/>
              </a:solidFill>
              <a:latin typeface="Courier New" pitchFamily="49" charset="0"/>
            </a:endParaRP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endParaRPr lang="ru-RU" sz="2200" smtClean="0">
              <a:ln>
                <a:noFill/>
              </a:ln>
              <a:latin typeface="Courier New" pitchFamily="49" charset="0"/>
            </a:endParaRP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Работа с текстовыми файлами</a:t>
            </a:r>
            <a:r>
              <a:rPr lang="en-US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b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5. Чтение и запись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Данные хранятся в двоичном представлении. Данные могут быть произвольного типа, не обязательно базового. Все они имеют одинаковый размер, определенный типом данного, пересылаемого в файл.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Достоинства: 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1) плотное хранение (данные занимают меньше места), 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2) возможность просмотра по положению данного (каждое данное одинаковой длины),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3) обмен выполняется крупными порциями.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Недостаток: 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не создать в текстовом редакторе и не увидеть.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Отличия механизмов обмена – не может быть никакого форматирования, так как обмен происходит блоками.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Работа с двоичными файлами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2332038" algn="l"/>
              </a:tabLst>
            </a:pPr>
            <a:r>
              <a:rPr lang="ru-RU" sz="2400" smtClean="0">
                <a:ln>
                  <a:noFill/>
                </a:ln>
              </a:rPr>
              <a:t>Для обмена с двоичными файлами используются функции 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fread</a:t>
            </a:r>
            <a:r>
              <a:rPr lang="ru-RU" sz="2400" smtClean="0">
                <a:ln>
                  <a:noFill/>
                </a:ln>
              </a:rPr>
              <a:t> и 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fwrite</a:t>
            </a:r>
            <a:r>
              <a:rPr lang="ru-RU" sz="2400" smtClean="0">
                <a:ln>
                  <a:noFill/>
                </a:ln>
              </a:rPr>
              <a:t>, получающие указатель на </a:t>
            </a: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void</a:t>
            </a:r>
            <a:r>
              <a:rPr lang="ru-RU" sz="2400" smtClean="0">
                <a:ln>
                  <a:noFill/>
                </a:ln>
              </a:rPr>
              <a:t> область памяти, и размер порции данных, которые должны быть переданы за одну операцию обмена.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2332038" algn="l"/>
              </a:tabLst>
            </a:pPr>
            <a:r>
              <a:rPr lang="ru-RU" sz="2400" smtClean="0">
                <a:ln>
                  <a:noFill/>
                </a:ln>
              </a:rPr>
              <a:t>Синтаксис: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2332038" algn="l"/>
              </a:tabLst>
            </a:pP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fread(</a:t>
            </a: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void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 *ptr, </a:t>
            </a: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int 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len, </a:t>
            </a: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 n, FILE * Имя_файла);  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2332038" algn="l"/>
              </a:tabLst>
            </a:pP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fwrite(const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void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 *ptr, </a:t>
            </a: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 len, </a:t>
            </a: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 n, FILE * Имя_файла);</a:t>
            </a:r>
            <a:r>
              <a:rPr lang="ru-RU" sz="2400" smtClean="0">
                <a:ln>
                  <a:noFill/>
                </a:ln>
              </a:rPr>
              <a:t>  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2332038" algn="l"/>
              </a:tabLst>
            </a:pPr>
            <a:r>
              <a:rPr lang="ru-RU" sz="2400" smtClean="0">
                <a:ln>
                  <a:noFill/>
                </a:ln>
              </a:rPr>
              <a:t>где:                                  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2332038" algn="l"/>
              </a:tabLst>
            </a:pP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void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 *ptr;</a:t>
            </a:r>
            <a:r>
              <a:rPr lang="ru-RU" sz="2400" smtClean="0">
                <a:ln>
                  <a:noFill/>
                </a:ln>
              </a:rPr>
              <a:t> 	– указатель на область ввода или вывода,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2332038" algn="l"/>
              </a:tabLst>
            </a:pP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  len;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	</a:t>
            </a:r>
            <a:r>
              <a:rPr lang="ru-RU" sz="2400" smtClean="0">
                <a:ln>
                  <a:noFill/>
                </a:ln>
              </a:rPr>
              <a:t>– размер блока данных,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2332038" algn="l"/>
              </a:tabLst>
            </a:pP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  n;</a:t>
            </a:r>
            <a:r>
              <a:rPr lang="ru-RU" sz="2400" smtClean="0">
                <a:ln>
                  <a:noFill/>
                </a:ln>
              </a:rPr>
              <a:t> 	– число блоков данных.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2332038" algn="l"/>
              </a:tabLst>
            </a:pPr>
            <a:endParaRPr lang="ru-RU" sz="2400" smtClean="0">
              <a:ln>
                <a:noFill/>
              </a:ln>
            </a:endParaRP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2332038" algn="l"/>
              </a:tabLst>
            </a:pPr>
            <a:endParaRPr lang="ru-RU" sz="2400" smtClean="0">
              <a:ln>
                <a:noFill/>
              </a:ln>
            </a:endParaRP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Функции обмена для двоичных файлов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 bwMode="auto"/>
        <p:txBody>
          <a:bodyPr/>
          <a:lstStyle/>
          <a:p>
            <a:pPr>
              <a:lnSpc>
                <a:spcPct val="80000"/>
              </a:lnSpc>
            </a:pPr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Семантика функций обмена для двоичных файлов</a:t>
            </a:r>
            <a:endParaRPr lang="en-US" sz="3600" b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5" name="Rectangle 3"/>
          <p:cNvSpPr>
            <a:spLocks noChangeArrowheads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Функция 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fread</a:t>
            </a:r>
            <a:r>
              <a:rPr lang="ru-RU" sz="2400" smtClean="0">
                <a:ln>
                  <a:noFill/>
                </a:ln>
              </a:rPr>
              <a:t> прочитывает 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n</a:t>
            </a:r>
            <a:r>
              <a:rPr lang="ru-RU" sz="2400" smtClean="0">
                <a:ln>
                  <a:noFill/>
                </a:ln>
              </a:rPr>
              <a:t> элементов размером 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len</a:t>
            </a:r>
            <a:r>
              <a:rPr lang="ru-RU" sz="2400" smtClean="0">
                <a:ln>
                  <a:noFill/>
                </a:ln>
              </a:rPr>
              <a:t> байт каждый, в область памяти, адрес которой определен указателем 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ptr</a:t>
            </a:r>
            <a:r>
              <a:rPr lang="ru-RU" sz="2400" smtClean="0">
                <a:ln>
                  <a:noFill/>
                </a:ln>
              </a:rPr>
              <a:t>, из файла, определенного указателем "Имя_файла". 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Возвращает количество прочитанных элементов, которое может быть меньше, чем заданное 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n</a:t>
            </a:r>
            <a:r>
              <a:rPr lang="ru-RU" sz="2400" smtClean="0">
                <a:ln>
                  <a:noFill/>
                </a:ln>
              </a:rPr>
              <a:t>, если произошла ошибка ввода или встречен конец файла.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Функция 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fwrite</a:t>
            </a:r>
            <a:r>
              <a:rPr lang="ru-RU" sz="2400" smtClean="0">
                <a:ln>
                  <a:noFill/>
                </a:ln>
              </a:rPr>
              <a:t> записывает 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n</a:t>
            </a:r>
            <a:r>
              <a:rPr lang="ru-RU" sz="2400" smtClean="0">
                <a:ln>
                  <a:noFill/>
                </a:ln>
              </a:rPr>
              <a:t> элементов размером 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len</a:t>
            </a:r>
            <a:r>
              <a:rPr lang="ru-RU" sz="2400" smtClean="0">
                <a:ln>
                  <a:noFill/>
                </a:ln>
              </a:rPr>
              <a:t> байт каждый из области памяти, адрес которой определен указателем 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ptr</a:t>
            </a:r>
            <a:r>
              <a:rPr lang="ru-RU" sz="2400" smtClean="0">
                <a:ln>
                  <a:noFill/>
                </a:ln>
              </a:rPr>
              <a:t>, в файл, определенный указателем "Имя_файла". 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Возвращает количество записанных элементов.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46225"/>
            <a:ext cx="8456613" cy="5038725"/>
          </a:xfrm>
          <a:noFill/>
        </p:spPr>
        <p:txBody>
          <a:bodyPr/>
          <a:lstStyle/>
          <a:p>
            <a:pPr marL="0" indent="363538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r>
              <a:rPr lang="ru-RU" sz="2400" smtClean="0">
                <a:ln>
                  <a:noFill/>
                </a:ln>
              </a:rPr>
              <a:t>Упрощенно можно записать синтаксис этих функций так:</a:t>
            </a:r>
          </a:p>
          <a:p>
            <a:pPr marL="0" indent="363538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fread</a:t>
            </a:r>
            <a:r>
              <a:rPr lang="ru-RU" sz="2400" smtClean="0">
                <a:ln>
                  <a:noFill/>
                </a:ln>
              </a:rPr>
              <a:t> (Адрес_области_ввода, Размер_объекта, Количество_объектов, Имя_файла);</a:t>
            </a:r>
          </a:p>
          <a:p>
            <a:pPr marL="0" indent="363538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fwrite</a:t>
            </a:r>
            <a:r>
              <a:rPr lang="ru-RU" sz="2400" smtClean="0">
                <a:ln>
                  <a:noFill/>
                </a:ln>
              </a:rPr>
              <a:t> (Адрес_области_вывода, Размер_объекта, Количество_объектов, Имя_файла);</a:t>
            </a:r>
          </a:p>
          <a:p>
            <a:pPr marL="0" indent="363538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r>
              <a:rPr lang="ru-RU" sz="2400" smtClean="0">
                <a:ln>
                  <a:noFill/>
                </a:ln>
              </a:rPr>
              <a:t>Пример:                             </a:t>
            </a:r>
          </a:p>
          <a:p>
            <a:pPr marL="0" indent="363538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float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 a[10][10];</a:t>
            </a:r>
          </a:p>
          <a:p>
            <a:pPr marL="0" indent="363538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r>
              <a:rPr lang="ru-RU" sz="220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// Объявлена матрица.</a:t>
            </a:r>
          </a:p>
          <a:p>
            <a:pPr marL="0" indent="363538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fread (a, sizeof(float), 10*10, </a:t>
            </a:r>
            <a:r>
              <a:rPr lang="en-US" sz="2200" b="1" smtClean="0">
                <a:ln>
                  <a:noFill/>
                </a:ln>
                <a:latin typeface="Courier New" pitchFamily="49" charset="0"/>
              </a:rPr>
              <a:t>I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n);  </a:t>
            </a:r>
          </a:p>
          <a:p>
            <a:pPr marL="0" indent="363538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fwrite(a, sizeof(float), 10*10, </a:t>
            </a:r>
            <a:r>
              <a:rPr lang="en-US" sz="2200" b="1" smtClean="0">
                <a:ln>
                  <a:noFill/>
                </a:ln>
                <a:latin typeface="Courier New" pitchFamily="49" charset="0"/>
              </a:rPr>
              <a:t>O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ut); </a:t>
            </a:r>
          </a:p>
          <a:p>
            <a:pPr marL="0" indent="363538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endParaRPr lang="ru-RU" sz="2200" b="1" smtClean="0">
              <a:ln>
                <a:noFill/>
              </a:ln>
              <a:latin typeface="Courier New" pitchFamily="49" charset="0"/>
            </a:endParaRPr>
          </a:p>
          <a:p>
            <a:pPr marL="0" indent="363538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5475" algn="l"/>
              </a:tabLst>
            </a:pPr>
            <a:endParaRPr lang="ru-RU" sz="2200" smtClean="0">
              <a:ln>
                <a:noFill/>
              </a:ln>
              <a:latin typeface="Courier New" pitchFamily="49" charset="0"/>
            </a:endParaRPr>
          </a:p>
        </p:txBody>
      </p:sp>
      <p:sp>
        <p:nvSpPr>
          <p:cNvPr id="20485" name="Rectangle 5"/>
          <p:cNvSpPr>
            <a:spLocks/>
          </p:cNvSpPr>
          <p:nvPr/>
        </p:nvSpPr>
        <p:spPr bwMode="auto">
          <a:xfrm>
            <a:off x="457200" y="274638"/>
            <a:ext cx="85074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Пояснения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В файлах прямого доступа все записи одного размера, поэтому есть возможность ввода-вывода произвольной записи. 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b="1" smtClean="0">
                <a:ln>
                  <a:noFill/>
                </a:ln>
              </a:rPr>
              <a:t>Вводные замечания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1. Любая операция чтения (записи) для потока всегда производится, начиная с текущей позиции. 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2. Начальная позиция чтения/записи в потоке устанавливается при открытии потока, и может соответствовать начальному или конечному байту потока, в зависимости от режима открытия. При открытии потока в режимах 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"r"</a:t>
            </a:r>
            <a:r>
              <a:rPr lang="ru-RU" sz="2400" smtClean="0">
                <a:ln>
                  <a:noFill/>
                </a:ln>
              </a:rPr>
              <a:t> и 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"w"</a:t>
            </a:r>
            <a:r>
              <a:rPr lang="ru-RU" sz="2400" smtClean="0">
                <a:ln>
                  <a:noFill/>
                </a:ln>
              </a:rPr>
              <a:t> указатель текущей позиции чтения/записи устанавливается на начальный байт потока, а при открытии в режиме 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"а"</a:t>
            </a:r>
            <a:r>
              <a:rPr lang="ru-RU" sz="2400" smtClean="0">
                <a:ln>
                  <a:noFill/>
                </a:ln>
              </a:rPr>
              <a:t> в конец файла (за последним байтом). 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   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Позиционирование в потоке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438275"/>
            <a:ext cx="8456613" cy="5038725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3. При выполнении каждой операции ввода-вывода указатель текущей позиции перемещается на новую текущую позицию в соответствии с числом прочитанных (записанных) байтов.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4. Средства позиционирования в потоке позволяют перемещать указатель потока непосредственно на нужный байт, что позволяет работать с файлом на диске, как с обычным массивом, осуществляя доступ к содержимому файла в произвольном порядке.</a:t>
            </a:r>
          </a:p>
        </p:txBody>
      </p:sp>
      <p:sp>
        <p:nvSpPr>
          <p:cNvPr id="22533" name="Rectangle 5"/>
          <p:cNvSpPr>
            <a:spLocks/>
          </p:cNvSpPr>
          <p:nvPr/>
        </p:nvSpPr>
        <p:spPr bwMode="auto">
          <a:xfrm>
            <a:off x="179388" y="274638"/>
            <a:ext cx="87852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Позиционирование в потоке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2300" algn="l"/>
              </a:tabLst>
            </a:pPr>
            <a:r>
              <a:rPr lang="ru-RU" sz="2400" smtClean="0">
                <a:ln>
                  <a:noFill/>
                </a:ln>
              </a:rPr>
              <a:t>Существует три уровня.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2300" algn="l"/>
              </a:tabLst>
            </a:pPr>
            <a:r>
              <a:rPr lang="ru-RU" sz="2400" smtClean="0">
                <a:ln>
                  <a:noFill/>
                </a:ln>
              </a:rPr>
              <a:t>   1. Верхнего уровня – потоковый.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2300" algn="l"/>
              </a:tabLst>
            </a:pPr>
            <a:r>
              <a:rPr lang="ru-RU" sz="2400" smtClean="0">
                <a:ln>
                  <a:noFill/>
                </a:ln>
              </a:rPr>
              <a:t>   2. Низкого уровня – записями.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2300" algn="l"/>
              </a:tabLst>
            </a:pPr>
            <a:r>
              <a:rPr lang="ru-RU" sz="2400" smtClean="0">
                <a:ln>
                  <a:noFill/>
                </a:ln>
              </a:rPr>
              <a:t>   3. Для консоли и портов – минуя средства операционной системы, это системно зависимый обмен.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2300" algn="l"/>
              </a:tabLst>
            </a:pPr>
            <a:endParaRPr lang="ru-RU" sz="2200" b="1" smtClean="0">
              <a:ln>
                <a:noFill/>
              </a:ln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5125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Три уровня ввода-вывода</a:t>
            </a:r>
            <a:endParaRPr lang="en-US" sz="360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 bwMode="auto"/>
        <p:txBody>
          <a:bodyPr/>
          <a:lstStyle/>
          <a:p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Перемещение указателя потока</a:t>
            </a:r>
            <a:endParaRPr lang="en-US" sz="3600" b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771" name="Rectangle 3"/>
          <p:cNvSpPr>
            <a:spLocks noChangeArrowheads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Используется функция 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fseek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():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 fseek(FILE *Имя_файла, </a:t>
            </a: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long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Смещение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, </a:t>
            </a: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Начало_отсчета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);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Смещение задается переменной или выражением типа </a:t>
            </a: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long</a:t>
            </a:r>
            <a:r>
              <a:rPr lang="ru-RU" sz="2400" smtClean="0">
                <a:ln>
                  <a:noFill/>
                </a:ln>
              </a:rPr>
              <a:t> и может быть отрицательным, значит, возможно перемещение по файлу в прямом и обратном направлениях. 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Начало отсчета задается одной из предопределенных констант: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 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SEEK_SET</a:t>
            </a:r>
            <a:r>
              <a:rPr lang="ru-RU" sz="2400" smtClean="0">
                <a:ln>
                  <a:noFill/>
                </a:ln>
              </a:rPr>
              <a:t> (имеет значение 0) – начало файла;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 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SEEK_CUR</a:t>
            </a:r>
            <a:r>
              <a:rPr lang="ru-RU" sz="2400" smtClean="0">
                <a:ln>
                  <a:noFill/>
                </a:ln>
              </a:rPr>
              <a:t> (имеет значение 1) –текущая позиция;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 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SEEK_END</a:t>
            </a:r>
            <a:r>
              <a:rPr lang="ru-RU" sz="2400" smtClean="0">
                <a:ln>
                  <a:noFill/>
                </a:ln>
              </a:rPr>
              <a:t> (имеет значение 2) – конец файла.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Функция 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fseek()</a:t>
            </a:r>
            <a:r>
              <a:rPr lang="ru-RU" sz="2400" smtClean="0">
                <a:ln>
                  <a:noFill/>
                </a:ln>
              </a:rPr>
              <a:t> возвращает 0, если перемещение в потоке (файле) выполнено успешно, иначе возвращается ненулевое значение.</a:t>
            </a:r>
            <a:endParaRPr lang="en-US" sz="2400" smtClean="0">
              <a:ln>
                <a:noFill/>
              </a:ln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 bwMode="auto"/>
        <p:txBody>
          <a:bodyPr/>
          <a:lstStyle/>
          <a:p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Примеры перемещения</a:t>
            </a:r>
            <a:endParaRPr lang="en-US" sz="3600" b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795" name="Rectangle 3"/>
          <p:cNvSpPr>
            <a:spLocks noChangeArrowheads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latin typeface="Courier New" pitchFamily="49" charset="0"/>
              </a:rPr>
              <a:t>Перемещение к началу потока (файла) из произвольной позиции: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fseek(fp, 0L, SEEK_SET);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latin typeface="Courier New" pitchFamily="49" charset="0"/>
              </a:rPr>
              <a:t>Перемещение к концу потока (файла) из произвольной позиции: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fseek(fp, 0L, SEEK_END);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 bwMode="auto"/>
        <p:txBody>
          <a:bodyPr/>
          <a:lstStyle/>
          <a:p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Примеры перемещения</a:t>
            </a:r>
            <a:endParaRPr lang="en-US" sz="3600" b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819" name="Rectangle 3"/>
          <p:cNvSpPr>
            <a:spLocks noChangeArrowheads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При использовании производных типов данных, например, структур или массивов, можно перемещаться в потоке на то количество байтов, которое занимает этот тип данных.</a:t>
            </a:r>
            <a:r>
              <a:rPr lang="ru-RU" sz="2400" smtClean="0">
                <a:ln>
                  <a:noFill/>
                </a:ln>
                <a:latin typeface="Courier New" pitchFamily="49" charset="0"/>
              </a:rPr>
              <a:t> 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latin typeface="Courier New" pitchFamily="49" charset="0"/>
              </a:rPr>
              <a:t>Так</a:t>
            </a:r>
            <a:r>
              <a:rPr lang="ru-RU" sz="2400" smtClean="0">
                <a:ln>
                  <a:noFill/>
                </a:ln>
              </a:rPr>
              <a:t>, </a:t>
            </a:r>
            <a:r>
              <a:rPr lang="ru-RU" sz="2400" smtClean="0">
                <a:ln>
                  <a:noFill/>
                </a:ln>
                <a:latin typeface="Courier New" pitchFamily="49" charset="0"/>
              </a:rPr>
              <a:t>если определена структура: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struct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 str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   {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   ...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smtClean="0">
                <a:ln>
                  <a:noFill/>
                </a:ln>
                <a:latin typeface="Courier New" pitchFamily="49" charset="0"/>
              </a:rPr>
              <a:t>   } St;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latin typeface="Courier New" pitchFamily="49" charset="0"/>
              </a:rPr>
              <a:t>то при следующем обращении к функции </a:t>
            </a:r>
            <a:r>
              <a:rPr lang="ru-RU" sz="2400" b="1" smtClean="0">
                <a:ln>
                  <a:noFill/>
                </a:ln>
                <a:latin typeface="Courier New" pitchFamily="49" charset="0"/>
              </a:rPr>
              <a:t>fseek()</a:t>
            </a:r>
            <a:r>
              <a:rPr lang="ru-RU" sz="2400" smtClean="0">
                <a:ln>
                  <a:noFill/>
                </a:ln>
                <a:latin typeface="Courier New" pitchFamily="49" charset="0"/>
              </a:rPr>
              <a:t> указатель текущей позиции в потоке будет перемещен на одну структуру назад относительно текущей позиции: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fseek(</a:t>
            </a:r>
            <a:r>
              <a:rPr lang="en-US" sz="2200" b="1" smtClean="0">
                <a:ln>
                  <a:noFill/>
                </a:ln>
                <a:latin typeface="Courier New" pitchFamily="49" charset="0"/>
              </a:rPr>
              <a:t>F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p, </a:t>
            </a:r>
            <a:r>
              <a:rPr lang="ru-RU" sz="2200" b="1" smtClean="0">
                <a:ln>
                  <a:noFill/>
                </a:ln>
              </a:rPr>
              <a:t>–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(</a:t>
            </a: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long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) sizeof (St), SEEK_CUR);</a:t>
            </a:r>
            <a:endParaRPr lang="en-US" sz="2200" b="1" smtClean="0">
              <a:ln>
                <a:noFill/>
              </a:ln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 bwMode="auto"/>
        <p:txBody>
          <a:bodyPr/>
          <a:lstStyle/>
          <a:p>
            <a:pPr>
              <a:lnSpc>
                <a:spcPct val="80000"/>
              </a:lnSpc>
            </a:pPr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Другие функции для работы с указателем потока</a:t>
            </a:r>
            <a:endParaRPr lang="en-US" sz="3600" b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843" name="Rectangle 3"/>
          <p:cNvSpPr>
            <a:spLocks noChangeArrowheads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long int ftell(FILE *f)</a:t>
            </a:r>
            <a:r>
              <a:rPr lang="en-US" sz="2200" b="1" smtClean="0">
                <a:ln>
                  <a:noFill/>
                </a:ln>
                <a:latin typeface="Courier New" pitchFamily="49" charset="0"/>
              </a:rPr>
              <a:t>; </a:t>
            </a:r>
            <a:r>
              <a:rPr lang="en-US" sz="2200" b="1" smtClean="0">
                <a:ln>
                  <a:noFill/>
                </a:ln>
                <a:cs typeface="Courier New" pitchFamily="49" charset="0"/>
              </a:rPr>
              <a:t>–</a:t>
            </a:r>
            <a:r>
              <a:rPr lang="en-US" sz="2200" b="1" smtClean="0">
                <a:ln>
                  <a:noFill/>
                </a:ln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smtClean="0">
                <a:ln>
                  <a:noFill/>
                </a:ln>
              </a:rPr>
              <a:t>возвращает значение указателя текущей позиции в файле, связанном с потоком 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f.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void rewind(FILE *f)</a:t>
            </a:r>
            <a:r>
              <a:rPr lang="en-US" sz="2200" b="1" smtClean="0">
                <a:ln>
                  <a:noFill/>
                </a:ln>
                <a:latin typeface="Courier New" pitchFamily="49" charset="0"/>
              </a:rPr>
              <a:t>; </a:t>
            </a:r>
            <a:r>
              <a:rPr lang="en-US" sz="2200" b="1" smtClean="0">
                <a:ln>
                  <a:noFill/>
                </a:ln>
                <a:cs typeface="Courier New" pitchFamily="49" charset="0"/>
              </a:rPr>
              <a:t>–</a:t>
            </a:r>
            <a:r>
              <a:rPr lang="en-US" sz="2200" b="1" smtClean="0">
                <a:ln>
                  <a:noFill/>
                </a:ln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smtClean="0">
                <a:ln>
                  <a:noFill/>
                </a:ln>
              </a:rPr>
              <a:t>	перемотка: очищает флаги ошибок в потоке 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f</a:t>
            </a:r>
            <a:r>
              <a:rPr lang="ru-RU" sz="2400" smtClean="0">
                <a:ln>
                  <a:noFill/>
                </a:ln>
              </a:rPr>
              <a:t> и устанавливает указатель текущей позиции на начало файла.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int fgetpos(FILE *f, fpos_t *pos)</a:t>
            </a:r>
            <a:r>
              <a:rPr lang="en-US" sz="2200" b="1" smtClean="0">
                <a:ln>
                  <a:noFill/>
                </a:ln>
                <a:latin typeface="Courier New" pitchFamily="49" charset="0"/>
              </a:rPr>
              <a:t>; </a:t>
            </a:r>
            <a:r>
              <a:rPr lang="en-US" sz="2200" b="1" smtClean="0">
                <a:ln>
                  <a:noFill/>
                </a:ln>
                <a:cs typeface="Courier New" pitchFamily="49" charset="0"/>
              </a:rPr>
              <a:t>–</a:t>
            </a:r>
            <a:r>
              <a:rPr lang="en-US" sz="2200" b="1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ru-RU" sz="2400" smtClean="0">
                <a:ln>
                  <a:noFill/>
                </a:ln>
              </a:rPr>
              <a:t>возвращает указатель текущей позиции в файле, связанном с потоком 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f</a:t>
            </a:r>
            <a:r>
              <a:rPr lang="ru-RU" sz="2400" smtClean="0">
                <a:ln>
                  <a:noFill/>
                </a:ln>
              </a:rPr>
              <a:t>, и копирует значение по адресу 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pos</a:t>
            </a:r>
            <a:r>
              <a:rPr lang="ru-RU" sz="2400" smtClean="0">
                <a:ln>
                  <a:noFill/>
                </a:ln>
              </a:rPr>
              <a:t>. Возвращаемое значение имеет тип 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fpos_t</a:t>
            </a:r>
            <a:r>
              <a:rPr lang="ru-RU" sz="2400" smtClean="0">
                <a:ln>
                  <a:noFill/>
                </a:ln>
              </a:rPr>
              <a:t>. Значение после может использоваться функцией 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fsetpos</a:t>
            </a:r>
            <a:r>
              <a:rPr lang="ru-RU" sz="2400" smtClean="0">
                <a:ln>
                  <a:noFill/>
                </a:ln>
              </a:rPr>
              <a:t>.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int fsetpos(FILE *f, const fops_t *pos)</a:t>
            </a:r>
            <a:r>
              <a:rPr lang="en-US" sz="2200" b="1" smtClean="0">
                <a:ln>
                  <a:noFill/>
                </a:ln>
                <a:latin typeface="Courier New" pitchFamily="49" charset="0"/>
              </a:rPr>
              <a:t>; </a:t>
            </a:r>
            <a:r>
              <a:rPr lang="en-US" sz="2200" b="1" smtClean="0">
                <a:ln>
                  <a:noFill/>
                </a:ln>
                <a:cs typeface="Courier New" pitchFamily="49" charset="0"/>
              </a:rPr>
              <a:t>–</a:t>
            </a:r>
            <a:r>
              <a:rPr lang="en-US" sz="2200" b="1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ru-RU" sz="2400" smtClean="0">
                <a:ln>
                  <a:noFill/>
                </a:ln>
              </a:rPr>
              <a:t>перемещает указатель текущей позиции в файле, связанном с потоком 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f</a:t>
            </a:r>
            <a:r>
              <a:rPr lang="ru-RU" sz="2400" smtClean="0">
                <a:ln>
                  <a:noFill/>
                </a:ln>
              </a:rPr>
              <a:t>, относительно его начала, на позицию 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*pos</a:t>
            </a:r>
            <a:r>
              <a:rPr lang="ru-RU" sz="2400" smtClean="0">
                <a:ln>
                  <a:noFill/>
                </a:ln>
              </a:rPr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 bwMode="auto"/>
        <p:txBody>
          <a:bodyPr/>
          <a:lstStyle/>
          <a:p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Замечание</a:t>
            </a:r>
            <a:r>
              <a:rPr lang="en-US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36867" name="Rectangle 3"/>
          <p:cNvSpPr>
            <a:spLocks noChangeArrowheads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Недопустимо использовать функции работы с указателем текущей позиции в потоке для потока, связанного не с файлом, а с устройством. Поэтому применение описанных выше функций с любым из стандартных потоков приводит к неопределенным результатам.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 bwMode="auto"/>
        <p:txBody>
          <a:bodyPr/>
          <a:lstStyle/>
          <a:p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Другие функции работы с потоком</a:t>
            </a:r>
            <a:endParaRPr lang="en-US" sz="3600" b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891" name="Rectangle 3"/>
          <p:cNvSpPr>
            <a:spLocks noChangeArrowheads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int ferror(FILE *f)</a:t>
            </a:r>
            <a:r>
              <a:rPr lang="en-US" sz="2200" b="1" smtClean="0">
                <a:ln>
                  <a:noFill/>
                </a:ln>
                <a:latin typeface="Courier New" pitchFamily="49" charset="0"/>
              </a:rPr>
              <a:t>;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ru-RU" sz="2400" smtClean="0">
                <a:ln>
                  <a:noFill/>
                </a:ln>
              </a:rPr>
              <a:t>– возвращает код ошибки при работе с потоком: целое число, означающее код ошибки, равно 0, если ошибки нет.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int fflush(FILE *f)</a:t>
            </a:r>
            <a:r>
              <a:rPr lang="en-US" sz="2200" b="1" smtClean="0">
                <a:ln>
                  <a:noFill/>
                </a:ln>
                <a:latin typeface="Courier New" pitchFamily="49" charset="0"/>
              </a:rPr>
              <a:t>;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ru-RU" sz="2400" smtClean="0">
                <a:ln>
                  <a:noFill/>
                </a:ln>
              </a:rPr>
              <a:t>–  проталкивание буфера: посылает данные из буфера вывода для немедленной записи в файл. Возвращает 0 при успешном завершении, иначе 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eof</a:t>
            </a:r>
            <a:r>
              <a:rPr lang="ru-RU" sz="2400" smtClean="0">
                <a:ln>
                  <a:noFill/>
                </a:ln>
              </a:rPr>
              <a:t>.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FILE * freopen(const char *fname, const char *mode, FILE *f)</a:t>
            </a:r>
            <a:r>
              <a:rPr lang="en-US" sz="2200" b="1" smtClean="0">
                <a:ln>
                  <a:noFill/>
                </a:ln>
                <a:latin typeface="Courier New" pitchFamily="49" charset="0"/>
              </a:rPr>
              <a:t>;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ru-RU" sz="2400" smtClean="0">
                <a:ln>
                  <a:noFill/>
                </a:ln>
              </a:rPr>
              <a:t>–  открывает поток ввода-вывода  аналогично 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fopen</a:t>
            </a:r>
            <a:r>
              <a:rPr lang="ru-RU" sz="2400" smtClean="0">
                <a:ln>
                  <a:noFill/>
                </a:ln>
              </a:rPr>
              <a:t>, но предварительно закрывает поток 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f</a:t>
            </a:r>
            <a:r>
              <a:rPr lang="ru-RU" sz="2400" smtClean="0">
                <a:ln>
                  <a:noFill/>
                </a:ln>
              </a:rPr>
              <a:t>, если тот был открыт.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int remove(const *char fname)</a:t>
            </a:r>
            <a:r>
              <a:rPr lang="en-US" sz="2200" b="1" smtClean="0">
                <a:ln>
                  <a:noFill/>
                </a:ln>
                <a:latin typeface="Courier New" pitchFamily="49" charset="0"/>
              </a:rPr>
              <a:t>;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ru-RU" sz="2400" smtClean="0">
                <a:ln>
                  <a:noFill/>
                </a:ln>
              </a:rPr>
              <a:t>– удаляет существующий файл. Предварительно файл должен быть закрыт. При успехе возвращает 0, иначе ненулевое значение.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 bwMode="auto"/>
        <p:txBody>
          <a:bodyPr/>
          <a:lstStyle/>
          <a:p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Другие функции работы с потоком</a:t>
            </a:r>
            <a:endParaRPr lang="en-US" sz="3600" b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15" name="Rectangle 3"/>
          <p:cNvSpPr>
            <a:spLocks noChangeArrowheads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int rename(const *char Old_name, const *char New_name)</a:t>
            </a:r>
            <a:r>
              <a:rPr lang="en-US" sz="2200" b="1" smtClean="0">
                <a:ln>
                  <a:noFill/>
                </a:ln>
                <a:latin typeface="Courier New" pitchFamily="49" charset="0"/>
              </a:rPr>
              <a:t>;</a:t>
            </a:r>
            <a:r>
              <a:rPr lang="ru-RU" sz="2800" smtClean="0">
                <a:ln>
                  <a:noFill/>
                </a:ln>
              </a:rPr>
              <a:t> </a:t>
            </a:r>
            <a:r>
              <a:rPr lang="ru-RU" sz="2400" smtClean="0">
                <a:ln>
                  <a:noFill/>
                </a:ln>
              </a:rPr>
              <a:t>– переименовывает существующий файл или каталог. Предварительно файл должен быть закрыт. При успехе возвращает 0, иначе ненулевое значение.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void setbuf (FILE *f, char *p)</a:t>
            </a:r>
            <a:r>
              <a:rPr lang="en-US" sz="2200" b="1" smtClean="0">
                <a:ln>
                  <a:noFill/>
                </a:ln>
                <a:latin typeface="Courier New" pitchFamily="49" charset="0"/>
              </a:rPr>
              <a:t>;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ru-RU" sz="2400" smtClean="0">
                <a:ln>
                  <a:noFill/>
                </a:ln>
              </a:rPr>
              <a:t>–  управляет буфером ввода-вывода: может установить буфер ввода-вывода, заданный указателем 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p</a:t>
            </a:r>
            <a:r>
              <a:rPr lang="ru-RU" sz="2400" smtClean="0">
                <a:ln>
                  <a:noFill/>
                </a:ln>
              </a:rPr>
              <a:t>.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FILE *tmpfile (void)</a:t>
            </a:r>
            <a:r>
              <a:rPr lang="en-US" sz="2200" b="1" smtClean="0">
                <a:ln>
                  <a:noFill/>
                </a:ln>
                <a:latin typeface="Courier New" pitchFamily="49" charset="0"/>
              </a:rPr>
              <a:t>;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ru-RU" sz="2400" smtClean="0">
                <a:ln>
                  <a:noFill/>
                </a:ln>
              </a:rPr>
              <a:t>–  открывает поток двоичного ввода-вывода во временный файл, возвращает указатель на поток.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char *tmpnam (char *S)</a:t>
            </a:r>
            <a:r>
              <a:rPr lang="en-US" sz="2200" b="1" smtClean="0">
                <a:ln>
                  <a:noFill/>
                </a:ln>
                <a:latin typeface="Courier New" pitchFamily="49" charset="0"/>
              </a:rPr>
              <a:t>;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ru-RU" sz="2400" smtClean="0">
                <a:ln>
                  <a:noFill/>
                </a:ln>
              </a:rPr>
              <a:t>– создает уникальное имя файла, которое может быть использовано как имя временного файла. </a:t>
            </a:r>
            <a:endParaRPr lang="en-US" sz="2400" smtClean="0">
              <a:ln>
                <a:noFill/>
              </a:ln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2950" cy="1143000"/>
          </a:xfrm>
        </p:spPr>
        <p:txBody>
          <a:bodyPr/>
          <a:lstStyle/>
          <a:p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Библиотека </a:t>
            </a:r>
            <a:r>
              <a:rPr lang="en-US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fstream</a:t>
            </a:r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 для работы с файлами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ru-RU" sz="2400" dirty="0" smtClean="0"/>
              <a:t>Файл, это поток  данных, называется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поток ввода-вывода</a:t>
            </a:r>
            <a:r>
              <a:rPr lang="ru-RU" sz="2400" dirty="0" smtClean="0"/>
              <a:t>.</a:t>
            </a:r>
          </a:p>
          <a:p>
            <a:pPr>
              <a:buFontTx/>
              <a:buNone/>
              <a:defRPr/>
            </a:pPr>
            <a:r>
              <a:rPr lang="ru-RU" sz="2400" dirty="0" smtClean="0"/>
              <a:t>Файловый ввод-вывод аналогичен стандартному вводу-выводу, единственное отличие – это то, что ввод-вывод выполнятся не на стандартное устройство консоль, а в файл.</a:t>
            </a:r>
          </a:p>
          <a:p>
            <a:pPr>
              <a:buFontTx/>
              <a:buNone/>
              <a:defRPr/>
            </a:pPr>
            <a:r>
              <a:rPr lang="ru-RU" sz="2400" dirty="0" smtClean="0"/>
              <a:t>Поток данных связывается с файлом при открытии файла. </a:t>
            </a:r>
          </a:p>
          <a:p>
            <a:pPr>
              <a:buFontTx/>
              <a:buNone/>
              <a:defRPr/>
            </a:pPr>
            <a:r>
              <a:rPr lang="ru-RU" sz="2400" dirty="0" smtClean="0"/>
              <a:t>Выводимая информация записывается в поток, вводимая информация считывается из потока.</a:t>
            </a:r>
            <a:br>
              <a:rPr lang="ru-RU" sz="2400" dirty="0" smtClean="0"/>
            </a:br>
            <a:r>
              <a:rPr lang="ru-RU" sz="2400" dirty="0" smtClean="0"/>
              <a:t>Для работы с файлами необходимо подключить заголовочный файл &lt;</a:t>
            </a:r>
            <a:r>
              <a:rPr lang="ru-RU" sz="2400" dirty="0" err="1" smtClean="0"/>
              <a:t>fstream</a:t>
            </a:r>
            <a:r>
              <a:rPr lang="ru-RU" sz="2400" dirty="0" smtClean="0"/>
              <a:t>&gt;.</a:t>
            </a:r>
          </a:p>
          <a:p>
            <a:pPr>
              <a:buFontTx/>
              <a:buNone/>
              <a:defRPr/>
            </a:pPr>
            <a:r>
              <a:rPr lang="ru-RU" sz="2400" dirty="0" smtClean="0"/>
              <a:t> В нем определены несколько классов и подключены заголовочные файлы</a:t>
            </a:r>
          </a:p>
          <a:p>
            <a:pPr>
              <a:buFontTx/>
              <a:buNone/>
              <a:defRPr/>
            </a:pPr>
            <a:r>
              <a:rPr lang="ru-RU" sz="2400" dirty="0" smtClean="0"/>
              <a:t>&lt;</a:t>
            </a:r>
            <a:r>
              <a:rPr lang="ru-RU" sz="2400" dirty="0" err="1" smtClean="0"/>
              <a:t>ifstream</a:t>
            </a:r>
            <a:r>
              <a:rPr lang="ru-RU" sz="2400" dirty="0" smtClean="0"/>
              <a:t>&gt; — файловый ввод;</a:t>
            </a:r>
          </a:p>
          <a:p>
            <a:pPr>
              <a:buFontTx/>
              <a:buNone/>
              <a:defRPr/>
            </a:pPr>
            <a:r>
              <a:rPr lang="ru-RU" sz="2400" dirty="0" smtClean="0"/>
              <a:t>&lt;</a:t>
            </a:r>
            <a:r>
              <a:rPr lang="ru-RU" sz="2400" dirty="0" err="1" smtClean="0"/>
              <a:t>ofstream</a:t>
            </a:r>
            <a:r>
              <a:rPr lang="ru-RU" sz="2400" dirty="0" smtClean="0"/>
              <a:t>&gt; — файловый вывод.</a:t>
            </a:r>
          </a:p>
          <a:p>
            <a:pPr>
              <a:defRPr/>
            </a:pPr>
            <a:endParaRPr lang="ru-RU" sz="2400" dirty="0" smtClean="0">
              <a:ln>
                <a:noFill/>
              </a:ln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B57F66-8FB8-4E57-B8E9-BA4EF629C069}" type="slidenum">
              <a:rPr lang="ru-RU" smtClean="0"/>
              <a:pPr/>
              <a:t>37</a:t>
            </a:fld>
            <a:endParaRPr lang="ru-RU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Объекты библиотеки fstream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ru-RU" sz="2400" dirty="0" smtClean="0"/>
              <a:t>Ввод-вывод на консоль выполняется с помощью объектов </a:t>
            </a:r>
            <a:r>
              <a:rPr lang="ru-RU" sz="2400" dirty="0" err="1" smtClean="0"/>
              <a:t>cin</a:t>
            </a:r>
            <a:r>
              <a:rPr lang="ru-RU" sz="2400" dirty="0" smtClean="0"/>
              <a:t> и </a:t>
            </a:r>
            <a:r>
              <a:rPr lang="ru-RU" sz="2400" dirty="0" err="1" smtClean="0"/>
              <a:t>cout</a:t>
            </a:r>
            <a:r>
              <a:rPr lang="ru-RU" sz="2400" dirty="0" smtClean="0"/>
              <a:t>.</a:t>
            </a:r>
          </a:p>
          <a:p>
            <a:pPr>
              <a:buFontTx/>
              <a:buNone/>
              <a:defRPr/>
            </a:pPr>
            <a:r>
              <a:rPr lang="ru-RU" sz="2400" dirty="0" smtClean="0"/>
              <a:t>Для выполнения операций ввода-вывода переопределены две операции (так-то это поразрядный сдвиг):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ru-RU" sz="2400" dirty="0" smtClean="0"/>
              <a:t>&gt;&gt;  получить из входного потока;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ru-RU" sz="2400" dirty="0" smtClean="0"/>
              <a:t>&lt;&lt;  поместить в выходной поток.</a:t>
            </a:r>
          </a:p>
          <a:p>
            <a:pPr>
              <a:buFontTx/>
              <a:buNone/>
              <a:defRPr/>
            </a:pPr>
            <a:r>
              <a:rPr lang="ru-RU" sz="2400" dirty="0" smtClean="0"/>
              <a:t>Для работы с файлом нужно: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ru-RU" sz="2400" dirty="0" smtClean="0"/>
              <a:t>создать объект класса </a:t>
            </a:r>
            <a:r>
              <a:rPr lang="ru-RU" sz="2400" dirty="0" err="1" smtClean="0"/>
              <a:t>fstream</a:t>
            </a:r>
            <a:r>
              <a:rPr lang="ru-RU" sz="2400" dirty="0" smtClean="0"/>
              <a:t> (возможно, </a:t>
            </a:r>
            <a:r>
              <a:rPr lang="ru-RU" sz="2400" dirty="0" err="1" smtClean="0"/>
              <a:t>ofstream</a:t>
            </a:r>
            <a:r>
              <a:rPr lang="ru-RU" sz="2400" dirty="0" smtClean="0"/>
              <a:t> или </a:t>
            </a:r>
            <a:r>
              <a:rPr lang="ru-RU" sz="2400" dirty="0" err="1" smtClean="0"/>
              <a:t>ifstream</a:t>
            </a:r>
            <a:r>
              <a:rPr lang="ru-RU" sz="2400" dirty="0" smtClean="0"/>
              <a:t>);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ru-RU" sz="2400" dirty="0" smtClean="0"/>
              <a:t>связать объект класса </a:t>
            </a:r>
            <a:r>
              <a:rPr lang="ru-RU" sz="2400" dirty="0" err="1" smtClean="0"/>
              <a:t>fstream</a:t>
            </a:r>
            <a:r>
              <a:rPr lang="ru-RU" sz="2400" dirty="0" smtClean="0"/>
              <a:t> с файлом, который будет использоваться для операций ввода-вывода;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ru-RU" sz="2400" dirty="0" smtClean="0"/>
              <a:t>выполнить операции ввода-вывода в файл;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ru-RU" sz="2400" dirty="0" smtClean="0"/>
              <a:t>закрыть файл.</a:t>
            </a:r>
          </a:p>
          <a:p>
            <a:pPr>
              <a:buFontTx/>
              <a:buNone/>
              <a:defRPr/>
            </a:pPr>
            <a:endParaRPr lang="ru-RU" sz="2400" dirty="0" smtClean="0">
              <a:ln>
                <a:noFill/>
              </a:ln>
            </a:endParaRPr>
          </a:p>
        </p:txBody>
      </p:sp>
      <p:sp>
        <p:nvSpPr>
          <p:cNvPr id="40964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66F3D1C-5953-4B71-850D-902B840057E0}" type="slidenum">
              <a:rPr lang="ru-RU" smtClean="0"/>
              <a:pPr/>
              <a:t>38</a:t>
            </a:fld>
            <a:endParaRPr lang="ru-RU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sz="2400" dirty="0" smtClean="0">
                <a:solidFill>
                  <a:srgbClr val="959595"/>
                </a:solidFill>
                <a:latin typeface="Consolas"/>
              </a:rPr>
              <a:t>#include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 &lt;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fstream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 std;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 main()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ofstream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F_out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// </a:t>
            </a:r>
            <a:r>
              <a:rPr lang="ru-RU" sz="2400" dirty="0" smtClean="0">
                <a:solidFill>
                  <a:srgbClr val="000000"/>
                </a:solidFill>
                <a:latin typeface="Consolas"/>
              </a:rPr>
              <a:t>Имя объекта потока.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F_out.open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dirty="0" smtClean="0">
                <a:solidFill>
                  <a:srgbClr val="800000"/>
                </a:solidFill>
                <a:latin typeface="Consolas"/>
              </a:rPr>
              <a:t>"file.txt"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ru-RU" sz="2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//</a:t>
            </a:r>
            <a:r>
              <a:rPr lang="ru-RU" sz="2400" dirty="0" smtClean="0">
                <a:solidFill>
                  <a:srgbClr val="000000"/>
                </a:solidFill>
                <a:latin typeface="Consolas"/>
              </a:rPr>
              <a:t> Открытие файла.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F_out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smtClean="0">
                <a:solidFill>
                  <a:srgbClr val="4A91B2"/>
                </a:solidFill>
                <a:latin typeface="Consolas"/>
              </a:rPr>
              <a:t>&lt;&lt;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ru-RU" sz="2400" dirty="0" smtClean="0">
                <a:solidFill>
                  <a:srgbClr val="800000"/>
                </a:solidFill>
                <a:latin typeface="Consolas"/>
              </a:rPr>
              <a:t>Привет, мир!"</a:t>
            </a:r>
            <a:r>
              <a:rPr lang="ru-RU" sz="2400" dirty="0" smtClean="0">
                <a:solidFill>
                  <a:srgbClr val="000000"/>
                </a:solidFill>
                <a:latin typeface="Consolas"/>
              </a:rPr>
              <a:t>;	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// </a:t>
            </a:r>
            <a:r>
              <a:rPr lang="ru-RU" sz="2400" dirty="0" smtClean="0">
                <a:solidFill>
                  <a:srgbClr val="000000"/>
                </a:solidFill>
                <a:latin typeface="Consolas"/>
              </a:rPr>
              <a:t>Вывод.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F_out.close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();</a:t>
            </a:r>
            <a:r>
              <a:rPr lang="ru-RU" sz="24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// </a:t>
            </a:r>
            <a:r>
              <a:rPr lang="ru-RU" sz="2400" dirty="0" smtClean="0">
                <a:solidFill>
                  <a:srgbClr val="000000"/>
                </a:solidFill>
                <a:latin typeface="Consolas"/>
              </a:rPr>
              <a:t>Закрытие файла.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 0;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ru-RU" sz="2400" dirty="0" smtClean="0">
              <a:ln>
                <a:noFill/>
              </a:ln>
            </a:endParaRPr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C708C06-9C10-417E-AB2A-D5FE045FF5B1}" type="slidenum">
              <a:rPr lang="ru-RU" smtClean="0"/>
              <a:pPr/>
              <a:t>39</a:t>
            </a:fld>
            <a:endParaRPr lang="ru-RU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b="1" smtClean="0">
                <a:ln>
                  <a:noFill/>
                </a:ln>
                <a:solidFill>
                  <a:srgbClr val="FF3300"/>
                </a:solidFill>
              </a:rPr>
              <a:t>Поток</a:t>
            </a:r>
            <a:r>
              <a:rPr lang="ru-RU" sz="2400" smtClean="0">
                <a:ln>
                  <a:noFill/>
                </a:ln>
              </a:rPr>
              <a:t> – последовательность байтов (символов), не зависящая от устройства обмена данными (файл, консоль, принтер и прочие).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b="1" smtClean="0">
                <a:ln>
                  <a:noFill/>
                </a:ln>
                <a:solidFill>
                  <a:srgbClr val="FF3300"/>
                </a:solidFill>
              </a:rPr>
              <a:t>Буфер</a:t>
            </a:r>
            <a:r>
              <a:rPr lang="ru-RU" sz="2400" smtClean="0">
                <a:ln>
                  <a:noFill/>
                </a:ln>
              </a:rPr>
              <a:t> – фрагмент оперативной памяти, через которую выполняется обмен с устройством.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Буфер выполняет роль промежуточной ступени при передаче информации с (на) внешнее устройство. Увеличивает скорость обмена, т.к. реальная передача данных выполняется при заполнении буфера.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   Размер буфера при обмене с диском, это </a:t>
            </a:r>
            <a:r>
              <a:rPr lang="ru-RU" sz="2400" b="1" smtClean="0">
                <a:ln>
                  <a:noFill/>
                </a:ln>
                <a:solidFill>
                  <a:srgbClr val="FF3300"/>
                </a:solidFill>
              </a:rPr>
              <a:t>кластер</a:t>
            </a:r>
            <a:r>
              <a:rPr lang="ru-RU" sz="2400" smtClean="0">
                <a:ln>
                  <a:noFill/>
                </a:ln>
              </a:rPr>
              <a:t> = 512 б. или 1024 б.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Одна операция обращения передает блок из (в) буфера обмена.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endParaRPr lang="ru-RU" sz="2200" smtClean="0">
              <a:ln>
                <a:noFill/>
              </a:ln>
              <a:latin typeface="Courier New" pitchFamily="49" charset="0"/>
            </a:endParaRPr>
          </a:p>
        </p:txBody>
      </p:sp>
      <p:sp>
        <p:nvSpPr>
          <p:cNvPr id="6149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Потоковый ввод-вывод</a:t>
            </a:r>
            <a:endParaRPr lang="en-US" sz="360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Режимы доступа к файлу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ru-RU" sz="2400" dirty="0" err="1" smtClean="0">
                <a:solidFill>
                  <a:srgbClr val="000000"/>
                </a:solidFill>
                <a:latin typeface="Consolas"/>
              </a:rPr>
              <a:t>ios::in</a:t>
            </a:r>
            <a:r>
              <a:rPr lang="ru-RU" sz="2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2400" dirty="0" smtClean="0"/>
              <a:t>	открыть файл для чтения.</a:t>
            </a:r>
          </a:p>
          <a:p>
            <a:pPr>
              <a:buFontTx/>
              <a:buNone/>
              <a:defRPr/>
            </a:pPr>
            <a:r>
              <a:rPr lang="ru-RU" sz="2400" dirty="0" err="1" smtClean="0">
                <a:solidFill>
                  <a:srgbClr val="000000"/>
                </a:solidFill>
                <a:latin typeface="Consolas"/>
              </a:rPr>
              <a:t>ios::out</a:t>
            </a:r>
            <a:r>
              <a:rPr lang="ru-RU" sz="2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ru-RU" sz="2400" dirty="0" smtClean="0"/>
              <a:t>	открыть файл для записи.</a:t>
            </a:r>
          </a:p>
          <a:p>
            <a:pPr>
              <a:buFontTx/>
              <a:buNone/>
              <a:defRPr/>
            </a:pPr>
            <a:r>
              <a:rPr lang="ru-RU" sz="2400" dirty="0" err="1" smtClean="0">
                <a:solidFill>
                  <a:srgbClr val="000000"/>
                </a:solidFill>
                <a:latin typeface="Consolas"/>
              </a:rPr>
              <a:t>ios::app</a:t>
            </a:r>
            <a:r>
              <a:rPr lang="ru-RU" sz="2400" dirty="0" smtClean="0"/>
              <a:t>	открыть файл для записи в конец файла.</a:t>
            </a:r>
          </a:p>
          <a:p>
            <a:pPr>
              <a:buFontTx/>
              <a:buNone/>
              <a:defRPr/>
            </a:pPr>
            <a:r>
              <a:rPr lang="ru-RU" sz="2400" dirty="0" smtClean="0"/>
              <a:t>Режимы открытия файлов можно устанавливать непосредственно при создании объекта или при вызове метода </a:t>
            </a:r>
            <a:r>
              <a:rPr lang="ru-RU" sz="2400" dirty="0" err="1" smtClean="0"/>
              <a:t>open</a:t>
            </a:r>
            <a:r>
              <a:rPr lang="ru-RU" sz="2400" dirty="0" smtClean="0"/>
              <a:t>().</a:t>
            </a:r>
          </a:p>
          <a:p>
            <a:pPr>
              <a:buFontTx/>
              <a:buNone/>
              <a:defRPr/>
            </a:pPr>
            <a:r>
              <a:rPr lang="ru-RU" sz="2400" dirty="0" err="1" smtClean="0">
                <a:solidFill>
                  <a:srgbClr val="000000"/>
                </a:solidFill>
                <a:latin typeface="Consolas"/>
              </a:rPr>
              <a:t>ofstream</a:t>
            </a:r>
            <a:r>
              <a:rPr lang="ru-RU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Consolas"/>
              </a:rPr>
              <a:t>fout</a:t>
            </a:r>
            <a:r>
              <a:rPr lang="ru-RU" sz="2400" dirty="0" smtClean="0">
                <a:solidFill>
                  <a:srgbClr val="000000"/>
                </a:solidFill>
                <a:latin typeface="Consolas"/>
              </a:rPr>
              <a:t> ("</a:t>
            </a:r>
            <a:r>
              <a:rPr lang="ru-RU" sz="2400" dirty="0" err="1" smtClean="0">
                <a:solidFill>
                  <a:srgbClr val="000000"/>
                </a:solidFill>
                <a:latin typeface="Consolas"/>
              </a:rPr>
              <a:t>file.txt</a:t>
            </a:r>
            <a:r>
              <a:rPr lang="ru-RU" sz="2400" dirty="0" smtClean="0">
                <a:solidFill>
                  <a:srgbClr val="000000"/>
                </a:solidFill>
                <a:latin typeface="Consolas"/>
              </a:rPr>
              <a:t>", </a:t>
            </a:r>
            <a:r>
              <a:rPr lang="ru-RU" sz="2400" dirty="0" err="1" smtClean="0">
                <a:solidFill>
                  <a:srgbClr val="000000"/>
                </a:solidFill>
                <a:latin typeface="Consolas"/>
              </a:rPr>
              <a:t>ios::app</a:t>
            </a:r>
            <a:r>
              <a:rPr lang="ru-RU" sz="2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FontTx/>
              <a:buNone/>
              <a:defRPr/>
            </a:pPr>
            <a:r>
              <a:rPr lang="ru-RU" sz="2400" dirty="0" err="1" smtClean="0">
                <a:solidFill>
                  <a:srgbClr val="000000"/>
                </a:solidFill>
                <a:latin typeface="Consolas"/>
              </a:rPr>
              <a:t>fout.open</a:t>
            </a:r>
            <a:r>
              <a:rPr lang="ru-RU" sz="2400" dirty="0" smtClean="0">
                <a:solidFill>
                  <a:srgbClr val="000000"/>
                </a:solidFill>
                <a:latin typeface="Consolas"/>
              </a:rPr>
              <a:t>("</a:t>
            </a:r>
            <a:r>
              <a:rPr lang="ru-RU" sz="2400" dirty="0" err="1" smtClean="0">
                <a:solidFill>
                  <a:srgbClr val="000000"/>
                </a:solidFill>
                <a:latin typeface="Consolas"/>
              </a:rPr>
              <a:t>file.txt</a:t>
            </a:r>
            <a:r>
              <a:rPr lang="ru-RU" sz="2400" dirty="0" smtClean="0">
                <a:solidFill>
                  <a:srgbClr val="000000"/>
                </a:solidFill>
                <a:latin typeface="Consolas"/>
              </a:rPr>
              <a:t>", </a:t>
            </a:r>
            <a:r>
              <a:rPr lang="ru-RU" sz="2400" dirty="0" err="1" smtClean="0">
                <a:solidFill>
                  <a:srgbClr val="000000"/>
                </a:solidFill>
                <a:latin typeface="Consolas"/>
              </a:rPr>
              <a:t>ios::app</a:t>
            </a:r>
            <a:r>
              <a:rPr lang="ru-RU" sz="2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FontTx/>
              <a:buNone/>
              <a:defRPr/>
            </a:pPr>
            <a:endParaRPr lang="ru-RU" sz="2400" dirty="0" smtClean="0">
              <a:ln>
                <a:noFill/>
              </a:ln>
            </a:endParaRPr>
          </a:p>
        </p:txBody>
      </p:sp>
      <p:sp>
        <p:nvSpPr>
          <p:cNvPr id="43012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DAA59D6-1E5C-407C-B69A-850CC01B21C3}" type="slidenum">
              <a:rPr lang="ru-RU" smtClean="0"/>
              <a:pPr/>
              <a:t>40</a:t>
            </a:fld>
            <a:endParaRPr lang="ru-RU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ru-RU" sz="3600" b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4035" name="Содержимое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endParaRPr lang="ru-RU" sz="2400" smtClean="0">
              <a:ln>
                <a:noFill/>
              </a:ln>
            </a:endParaRPr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D76C47E-6EEE-4C5C-986D-6FA5DA8FCC85}" type="slidenum">
              <a:rPr lang="ru-RU" smtClean="0"/>
              <a:pPr/>
              <a:t>41</a:t>
            </a:fld>
            <a:endParaRPr lang="ru-RU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24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12.5  Wow C++	99.025  </a:t>
            </a:r>
            <a:r>
              <a:rPr lang="en-US" sz="2200" b="1" smtClean="0">
                <a:ln>
                  <a:noFill/>
                </a:ln>
                <a:latin typeface="Courier New" pitchFamily="49" charset="0"/>
              </a:rPr>
              <a:t>'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\n</a:t>
            </a:r>
            <a:r>
              <a:rPr lang="en-US" sz="2200" b="1" smtClean="0">
                <a:ln>
                  <a:noFill/>
                </a:ln>
                <a:latin typeface="Courier New" pitchFamily="49" charset="0"/>
              </a:rPr>
              <a:t>'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  2008г.	15 22	feof</a:t>
            </a:r>
            <a:r>
              <a:rPr lang="ru-RU" sz="2400" b="1" smtClean="0">
                <a:ln>
                  <a:noFill/>
                </a:ln>
                <a:latin typeface="Courier New" pitchFamily="49" charset="0"/>
              </a:rPr>
              <a:t>	</a:t>
            </a:r>
          </a:p>
          <a:p>
            <a:pPr marL="0" indent="3524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⍋</a:t>
            </a:r>
          </a:p>
          <a:p>
            <a:pPr marL="0" indent="3524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b="1" smtClean="0">
                <a:ln>
                  <a:noFill/>
                </a:ln>
                <a:solidFill>
                  <a:srgbClr val="FF3300"/>
                </a:solidFill>
              </a:rPr>
              <a:t>Указатель потока</a:t>
            </a:r>
            <a:r>
              <a:rPr lang="ru-RU" sz="2400" smtClean="0">
                <a:ln>
                  <a:noFill/>
                </a:ln>
              </a:rPr>
              <a:t> – положение позиции чтения (записи). Показывает на очередную порцию данных, которая будет прочитана (записана) при следующей операции ввода вывода.</a:t>
            </a:r>
          </a:p>
          <a:p>
            <a:pPr marL="0" indent="3524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b="1" smtClean="0">
                <a:ln>
                  <a:noFill/>
                </a:ln>
              </a:rPr>
              <a:t>Механизм буферизации</a:t>
            </a:r>
          </a:p>
          <a:p>
            <a:pPr marL="0" indent="3524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Ввод данных выполняется в буфер ввода.</a:t>
            </a:r>
          </a:p>
          <a:p>
            <a:pPr marL="0" indent="3524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Вывод данных выполняется в буфер вывода.</a:t>
            </a:r>
          </a:p>
          <a:p>
            <a:pPr marL="0" indent="3524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Операция обмена осуществляется, когда:</a:t>
            </a:r>
          </a:p>
          <a:p>
            <a:pPr marL="0" indent="3524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   а) буфер заполнен,</a:t>
            </a:r>
          </a:p>
          <a:p>
            <a:pPr marL="0" indent="3524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   б) осуществляется какая либо операция проталкивания буфера.</a:t>
            </a:r>
            <a:endParaRPr lang="en-US" sz="2400" smtClean="0">
              <a:ln>
                <a:noFill/>
              </a:ln>
            </a:endParaRPr>
          </a:p>
        </p:txBody>
      </p:sp>
      <p:sp>
        <p:nvSpPr>
          <p:cNvPr id="64516" name="Rectangle 4"/>
          <p:cNvSpPr>
            <a:spLocks/>
          </p:cNvSpPr>
          <p:nvPr/>
        </p:nvSpPr>
        <p:spPr bwMode="auto">
          <a:xfrm>
            <a:off x="457200" y="274638"/>
            <a:ext cx="85074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Механизм буферизации</a:t>
            </a:r>
            <a:endParaRPr lang="en-US" sz="360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 idx="4294967295"/>
          </p:nvPr>
        </p:nvSpPr>
        <p:spPr bwMode="auto"/>
        <p:txBody>
          <a:bodyPr/>
          <a:lstStyle/>
          <a:p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Типы потоков</a:t>
            </a:r>
          </a:p>
        </p:txBody>
      </p:sp>
      <p:sp>
        <p:nvSpPr>
          <p:cNvPr id="8195" name="Rectangle 3"/>
          <p:cNvSpPr>
            <a:spLocks noChangeArrowheads="1"/>
          </p:cNvSpPr>
          <p:nvPr>
            <p:ph type="body" idx="4294967295"/>
          </p:nvPr>
        </p:nvSpPr>
        <p:spPr bwMode="auto">
          <a:xfrm>
            <a:off x="466725" y="1582738"/>
            <a:ext cx="8097838" cy="503872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Типы потоков по направлению обмена: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   1) входной,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   2) выходной,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   3) двунаправленный.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Все типы – последовательные, т.е. в любой момент времени для потока определены позиции чтения (записи), и при выполнении операции обмена происходит смещение на длину переданной порции данных.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507413" cy="1143000"/>
          </a:xfrm>
        </p:spPr>
        <p:txBody>
          <a:bodyPr/>
          <a:lstStyle/>
          <a:p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Устройство и поток</a:t>
            </a:r>
          </a:p>
        </p:txBody>
      </p:sp>
      <p:sp>
        <p:nvSpPr>
          <p:cNvPr id="9219" name="Rectangle 3"/>
          <p:cNvSpPr>
            <a:spLocks noChangeArrowheads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651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Поток можно условно присоединить к устройству. В зависимости от устройства, потоки можно разделить на: </a:t>
            </a:r>
          </a:p>
          <a:p>
            <a:pPr marL="0" indent="365125">
              <a:lnSpc>
                <a:spcPct val="90000"/>
              </a:lnSpc>
              <a:spcBef>
                <a:spcPct val="10000"/>
              </a:spcBef>
              <a:buFontTx/>
              <a:buChar char="•"/>
            </a:pPr>
            <a:r>
              <a:rPr lang="ru-RU" sz="2400" smtClean="0">
                <a:ln>
                  <a:noFill/>
                </a:ln>
              </a:rPr>
              <a:t>   стандартные, </a:t>
            </a:r>
          </a:p>
          <a:p>
            <a:pPr marL="0" indent="365125">
              <a:lnSpc>
                <a:spcPct val="90000"/>
              </a:lnSpc>
              <a:spcBef>
                <a:spcPct val="10000"/>
              </a:spcBef>
              <a:buFontTx/>
              <a:buChar char="•"/>
            </a:pPr>
            <a:r>
              <a:rPr lang="ru-RU" sz="2400" smtClean="0">
                <a:ln>
                  <a:noFill/>
                </a:ln>
              </a:rPr>
              <a:t>   консольные, </a:t>
            </a:r>
          </a:p>
          <a:p>
            <a:pPr marL="0" indent="365125">
              <a:lnSpc>
                <a:spcPct val="90000"/>
              </a:lnSpc>
              <a:spcBef>
                <a:spcPct val="10000"/>
              </a:spcBef>
              <a:buFontTx/>
              <a:buChar char="•"/>
            </a:pPr>
            <a:r>
              <a:rPr lang="ru-RU" sz="2400" smtClean="0">
                <a:ln>
                  <a:noFill/>
                </a:ln>
              </a:rPr>
              <a:t>   строковые, </a:t>
            </a:r>
          </a:p>
          <a:p>
            <a:pPr marL="0" indent="365125">
              <a:lnSpc>
                <a:spcPct val="90000"/>
              </a:lnSpc>
              <a:spcBef>
                <a:spcPct val="10000"/>
              </a:spcBef>
              <a:buFontTx/>
              <a:buChar char="•"/>
            </a:pPr>
            <a:r>
              <a:rPr lang="ru-RU" sz="2400" smtClean="0">
                <a:ln>
                  <a:noFill/>
                </a:ln>
              </a:rPr>
              <a:t>   файловые.</a:t>
            </a:r>
          </a:p>
          <a:p>
            <a:pPr marL="0" indent="3651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Консольные потоки организуют ввод с клавиатуры и управление экраном. Стандартные потоки для консоли:</a:t>
            </a:r>
          </a:p>
          <a:p>
            <a:pPr marL="0" indent="3651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ввода              		</a:t>
            </a:r>
            <a:r>
              <a:rPr lang="ru-RU" sz="2400" b="1" smtClean="0">
                <a:ln>
                  <a:noFill/>
                </a:ln>
                <a:latin typeface="Courier New" pitchFamily="49" charset="0"/>
              </a:rPr>
              <a:t>stdin</a:t>
            </a:r>
            <a:r>
              <a:rPr lang="ru-RU" sz="2400" smtClean="0">
                <a:ln>
                  <a:noFill/>
                </a:ln>
              </a:rPr>
              <a:t> 	клавиатура</a:t>
            </a:r>
          </a:p>
          <a:p>
            <a:pPr marL="0" indent="3651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вывода   			</a:t>
            </a:r>
            <a:r>
              <a:rPr lang="ru-RU" sz="2400" b="1" smtClean="0">
                <a:ln>
                  <a:noFill/>
                </a:ln>
                <a:latin typeface="Courier New" pitchFamily="49" charset="0"/>
              </a:rPr>
              <a:t>stdout</a:t>
            </a:r>
            <a:r>
              <a:rPr lang="ru-RU" sz="2400" smtClean="0">
                <a:ln>
                  <a:noFill/>
                </a:ln>
              </a:rPr>
              <a:t> 	экран</a:t>
            </a:r>
          </a:p>
          <a:p>
            <a:pPr marL="0" indent="3651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сообщений об ошибках 	</a:t>
            </a:r>
            <a:r>
              <a:rPr lang="ru-RU" sz="2400" b="1" smtClean="0">
                <a:ln>
                  <a:noFill/>
                </a:ln>
                <a:latin typeface="Courier New" pitchFamily="49" charset="0"/>
              </a:rPr>
              <a:t>s</a:t>
            </a:r>
            <a:r>
              <a:rPr lang="en-US" sz="2400" b="1" smtClean="0">
                <a:ln>
                  <a:noFill/>
                </a:ln>
                <a:latin typeface="Courier New" pitchFamily="49" charset="0"/>
              </a:rPr>
              <a:t>t</a:t>
            </a:r>
            <a:r>
              <a:rPr lang="ru-RU" sz="2400" b="1" smtClean="0">
                <a:ln>
                  <a:noFill/>
                </a:ln>
                <a:latin typeface="Courier New" pitchFamily="49" charset="0"/>
              </a:rPr>
              <a:t>derr</a:t>
            </a:r>
            <a:r>
              <a:rPr lang="ru-RU" sz="2400" smtClean="0">
                <a:ln>
                  <a:noFill/>
                </a:ln>
              </a:rPr>
              <a:t> 	экран</a:t>
            </a:r>
          </a:p>
          <a:p>
            <a:pPr marL="0" indent="3651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Потоки можно перенаправить в файлы на диске.</a:t>
            </a:r>
            <a:endParaRPr lang="ru-RU" sz="2200" smtClean="0">
              <a:ln>
                <a:noFill/>
              </a:ln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b="1" smtClean="0">
                <a:ln>
                  <a:noFill/>
                </a:ln>
                <a:solidFill>
                  <a:srgbClr val="FF3300"/>
                </a:solidFill>
              </a:rPr>
              <a:t>Файл</a:t>
            </a:r>
            <a:r>
              <a:rPr lang="ru-RU" sz="2400" smtClean="0">
                <a:ln>
                  <a:noFill/>
                </a:ln>
              </a:rPr>
              <a:t> ‒ именованная область внешней памяти, в которой содержится некоторая информация.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Файлы могут хранить данные, а программы могут обращаться к файлам данных для чтения или записи информации.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Файлы удобно использовать, когда: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   1) программа обрабатывает большой объем информации, 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   2) когда данные должны храниться на внешних устройствах, 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   3) когда данные могут быть исходными для нескольких программ обработки.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endParaRPr lang="ru-RU" sz="2400" smtClean="0">
              <a:ln>
                <a:noFill/>
              </a:ln>
            </a:endParaRPr>
          </a:p>
          <a:p>
            <a:pPr marL="0" indent="363538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endParaRPr lang="ru-RU" sz="2000" smtClean="0">
              <a:ln>
                <a:noFill/>
              </a:ln>
              <a:solidFill>
                <a:srgbClr val="008000"/>
              </a:solidFill>
              <a:latin typeface="Courier New" pitchFamily="49" charset="0"/>
            </a:endParaRPr>
          </a:p>
        </p:txBody>
      </p:sp>
      <p:sp>
        <p:nvSpPr>
          <p:cNvPr id="9221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Файлы на диске</a:t>
            </a:r>
            <a:endParaRPr lang="en-US" sz="360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Программы, работающие с данными файлов, временно размещают их в оперативной памяти. 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Это позволяет увеличить скорость обработки данных и снизить сложность программ. 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Данные из файлов, будучи прочитаны программой, становятся значениями объектов программы: массивами, матрицами, таблицами данных и другими структурами, что определяется логикой прикладной задачи. 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Наоборот, при завершении обработки данных или при необходимости, данные передаются программно из оперативной памяти в файл для долговременного хранения.</a:t>
            </a:r>
          </a:p>
          <a:p>
            <a:pPr marL="0" indent="363538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endParaRPr lang="ru-RU" sz="2400" smtClean="0">
              <a:ln>
                <a:noFill/>
              </a:ln>
            </a:endParaRPr>
          </a:p>
        </p:txBody>
      </p:sp>
      <p:sp>
        <p:nvSpPr>
          <p:cNvPr id="87043" name="Rectangle 3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Файлы на диске</a:t>
            </a:r>
            <a:endParaRPr lang="en-US" sz="360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0000000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FFFFFF"/>
    </a:accent3>
    <a:accent4>
      <a:srgbClr val="000000"/>
    </a:accent4>
    <a:accent5>
      <a:srgbClr val="ADCEDC"/>
    </a:accent5>
    <a:accent6>
      <a:srgbClr val="C51B23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FFFFFF"/>
    </a:accent3>
    <a:accent4>
      <a:srgbClr val="000000"/>
    </a:accent4>
    <a:accent5>
      <a:srgbClr val="ADCEDC"/>
    </a:accent5>
    <a:accent6>
      <a:srgbClr val="C51B23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FFFFFF"/>
    </a:accent3>
    <a:accent4>
      <a:srgbClr val="000000"/>
    </a:accent4>
    <a:accent5>
      <a:srgbClr val="ADCEDC"/>
    </a:accent5>
    <a:accent6>
      <a:srgbClr val="C51B23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FFFFFF"/>
    </a:accent3>
    <a:accent4>
      <a:srgbClr val="000000"/>
    </a:accent4>
    <a:accent5>
      <a:srgbClr val="ADCEDC"/>
    </a:accent5>
    <a:accent6>
      <a:srgbClr val="C51B23"/>
    </a:accent6>
    <a:hlink>
      <a:srgbClr val="FF8119"/>
    </a:hlink>
    <a:folHlink>
      <a:srgbClr val="44B9E8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FFFFFF"/>
    </a:accent3>
    <a:accent4>
      <a:srgbClr val="000000"/>
    </a:accent4>
    <a:accent5>
      <a:srgbClr val="ADCEDC"/>
    </a:accent5>
    <a:accent6>
      <a:srgbClr val="C51B23"/>
    </a:accent6>
    <a:hlink>
      <a:srgbClr val="FF8119"/>
    </a:hlink>
    <a:folHlink>
      <a:srgbClr val="44B9E8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FFFFFF"/>
    </a:accent3>
    <a:accent4>
      <a:srgbClr val="000000"/>
    </a:accent4>
    <a:accent5>
      <a:srgbClr val="ADCEDC"/>
    </a:accent5>
    <a:accent6>
      <a:srgbClr val="C51B23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2461</Words>
  <Application>Microsoft Office PowerPoint</Application>
  <PresentationFormat>Экран (4:3)</PresentationFormat>
  <Paragraphs>283</Paragraphs>
  <Slides>41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9" baseType="lpstr">
      <vt:lpstr>Times New Roman</vt:lpstr>
      <vt:lpstr>Arial</vt:lpstr>
      <vt:lpstr>Verdana</vt:lpstr>
      <vt:lpstr>Calibri</vt:lpstr>
      <vt:lpstr>Corbel</vt:lpstr>
      <vt:lpstr>Arial Unicode MS</vt:lpstr>
      <vt:lpstr>Courier New</vt:lpstr>
      <vt:lpstr>Ppt0000000</vt:lpstr>
      <vt:lpstr>Основы программирования </vt:lpstr>
      <vt:lpstr>Слайд 2</vt:lpstr>
      <vt:lpstr>Слайд 3</vt:lpstr>
      <vt:lpstr>Слайд 4</vt:lpstr>
      <vt:lpstr>Слайд 5</vt:lpstr>
      <vt:lpstr>Типы потоков</vt:lpstr>
      <vt:lpstr>Устройство и поток</vt:lpstr>
      <vt:lpstr>Слайд 8</vt:lpstr>
      <vt:lpstr>Слайд 9</vt:lpstr>
      <vt:lpstr>Слайд 10</vt:lpstr>
      <vt:lpstr>Файлы последовательного доступа</vt:lpstr>
      <vt:lpstr>Файлы прямого доступа</vt:lpstr>
      <vt:lpstr>Слайд 13</vt:lpstr>
      <vt:lpstr>Инструменты для работы   с текстовыми и двоичными файлами</vt:lpstr>
      <vt:lpstr>Слайд 15</vt:lpstr>
      <vt:lpstr>Слайд 16</vt:lpstr>
      <vt:lpstr>Слайд 17</vt:lpstr>
      <vt:lpstr>Слайд 18</vt:lpstr>
      <vt:lpstr>Некоторые замечания</vt:lpstr>
      <vt:lpstr>Слайд 20</vt:lpstr>
      <vt:lpstr>Слайд 21</vt:lpstr>
      <vt:lpstr>Признак конца файла</vt:lpstr>
      <vt:lpstr>Слайд 23</vt:lpstr>
      <vt:lpstr>Слайд 24</vt:lpstr>
      <vt:lpstr>Слайд 25</vt:lpstr>
      <vt:lpstr>Семантика функций обмена для двоичных файлов</vt:lpstr>
      <vt:lpstr>Слайд 27</vt:lpstr>
      <vt:lpstr>Слайд 28</vt:lpstr>
      <vt:lpstr>Слайд 29</vt:lpstr>
      <vt:lpstr>Перемещение указателя потока</vt:lpstr>
      <vt:lpstr>Примеры перемещения</vt:lpstr>
      <vt:lpstr>Примеры перемещения</vt:lpstr>
      <vt:lpstr>Другие функции для работы с указателем потока</vt:lpstr>
      <vt:lpstr>Замечание </vt:lpstr>
      <vt:lpstr>Другие функции работы с потоком</vt:lpstr>
      <vt:lpstr>Другие функции работы с потоком</vt:lpstr>
      <vt:lpstr>Библиотека fstream для работы с файлами</vt:lpstr>
      <vt:lpstr>Объекты библиотеки fstream</vt:lpstr>
      <vt:lpstr>Пример</vt:lpstr>
      <vt:lpstr>Режимы доступа к файлу</vt:lpstr>
      <vt:lpstr>Слайд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/>
  <cp:lastModifiedBy/>
  <cp:revision>382</cp:revision>
  <dcterms:created xsi:type="dcterms:W3CDTF">2012-01-31T12:23:47Z</dcterms:created>
  <dcterms:modified xsi:type="dcterms:W3CDTF">2019-11-28T07:57:39Z</dcterms:modified>
  <cp:version/>
</cp:coreProperties>
</file>