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92" r:id="rId4"/>
    <p:sldId id="308" r:id="rId5"/>
    <p:sldId id="291" r:id="rId6"/>
    <p:sldId id="289" r:id="rId7"/>
    <p:sldId id="293" r:id="rId8"/>
    <p:sldId id="296" r:id="rId9"/>
    <p:sldId id="297" r:id="rId10"/>
    <p:sldId id="298" r:id="rId11"/>
    <p:sldId id="302" r:id="rId12"/>
    <p:sldId id="327" r:id="rId13"/>
    <p:sldId id="304" r:id="rId14"/>
    <p:sldId id="306" r:id="rId15"/>
    <p:sldId id="310" r:id="rId16"/>
    <p:sldId id="311" r:id="rId17"/>
    <p:sldId id="322" r:id="rId18"/>
    <p:sldId id="328" r:id="rId19"/>
    <p:sldId id="312" r:id="rId20"/>
    <p:sldId id="333" r:id="rId21"/>
    <p:sldId id="334" r:id="rId22"/>
    <p:sldId id="323" r:id="rId23"/>
    <p:sldId id="329" r:id="rId24"/>
    <p:sldId id="335" r:id="rId25"/>
    <p:sldId id="332" r:id="rId26"/>
    <p:sldId id="326" r:id="rId27"/>
    <p:sldId id="336" r:id="rId28"/>
    <p:sldId id="337" r:id="rId29"/>
    <p:sldId id="321" r:id="rId30"/>
    <p:sldId id="318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1"/>
  <p:clrMru>
    <a:srgbClr val="FF3300"/>
    <a:srgbClr val="5720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3" autoAdjust="0"/>
    <p:restoredTop sz="94660"/>
  </p:normalViewPr>
  <p:slideViewPr>
    <p:cSldViewPr>
      <p:cViewPr>
        <p:scale>
          <a:sx n="100" d="100"/>
          <a:sy n="100" d="100"/>
        </p:scale>
        <p:origin x="-1044" y="348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A78BA1-80C3-4859-9A59-5543C874C26A}" type="datetimeFigureOut">
              <a:rPr lang="ru-RU"/>
              <a:pPr>
                <a:defRPr/>
              </a:pPr>
              <a:t>06.10.2019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5AFD4A-81D4-42CF-AA1E-00939D2A2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7C62B5-3565-4CEE-93AD-EA1A27937732}" type="datetimeFigureOut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2C0F31-E474-4C34-98FC-27905D3916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0593D-46C8-441D-97CE-DBD576826A79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D098AB-A6BB-400E-AB1B-6B1386BBA5CD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5739EE-4AF3-410F-98A3-6EAF478E8A54}" type="slidenum">
              <a:rPr lang="ru-RU"/>
              <a:pPr>
                <a:defRPr/>
              </a:pPr>
              <a:t>2</a:t>
            </a:fld>
            <a:endParaRPr lang="ru-RU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6EA6F-A956-4E65-AB35-F3EA2AF50AF7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31AB27-EE8D-457C-9078-B6F6D205F0A8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A5E500-DD82-46F8-BC0A-BF6FA1F6ACBA}" type="slidenum">
              <a:rPr lang="ru-RU"/>
              <a:pPr>
                <a:defRPr/>
              </a:pPr>
              <a:t>5</a:t>
            </a:fld>
            <a:endParaRPr lang="ru-RU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FDE9E-CD71-4B54-BE94-D000B4E78531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72618-E759-4585-9A9D-DD996D6AFD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17F14-D586-477C-92F1-14F7CE37078C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9BB21-7C30-4C41-91B8-8C9810F740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36B9F-35EF-4F8E-A3A7-8EA936FF8B13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2A67-2359-40C9-B631-FD8ECBD0AA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2CD7-DD8D-4725-B19B-0AF8E4C4E717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E3FEF-0B55-47CE-ABC7-7A1E4A991A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8DD6-F3C2-444F-A75B-7667954D0B3E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DCB8-F691-4F58-AC4E-0906F0817F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7E0F-1B95-4840-A6AB-B164D31B704D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F2AE3-2577-4FCF-BB37-39DD3BCF4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0ACD-7D87-4B62-92CE-E130C455A826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3E9EB-DBCB-400B-AFE4-B9627F5F8A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668C9-B989-478D-BFD2-5DFFB37B9914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90F87-1FB4-49F9-BF01-DAA4F9CDF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E7C7-5C16-4F03-BD64-6F48EA6566BA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093C-C830-4C7B-9928-3BB3CF09C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A08E8-3A60-48F6-AF37-1CF160A92205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6B75E-D736-4C17-8542-8C93A21FB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2B4A-6A8D-4D59-AA15-9F5115A9DC43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96C1B-C594-4117-8CDB-4ACD225390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4D4663EC-D494-44E6-A385-F62C15D5E5E4}" type="datetime1">
              <a:rPr lang="ru-RU"/>
              <a:pPr>
                <a:defRPr/>
              </a:pPr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6319E2EB-A0A0-4B57-A4C6-93E7653656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628775"/>
            <a:ext cx="7772400" cy="1470025"/>
          </a:xfrm>
        </p:spPr>
        <p:txBody>
          <a:bodyPr/>
          <a:lstStyle/>
          <a:p>
            <a:pPr eaLnBrk="1" hangingPunct="1"/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Основы программирования</a:t>
            </a:r>
            <a:r>
              <a:rPr lang="ru-RU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8313" y="3429000"/>
            <a:ext cx="8135937" cy="1752600"/>
          </a:xfrm>
        </p:spPr>
        <p:txBody>
          <a:bodyPr/>
          <a:lstStyle/>
          <a:p>
            <a:pPr eaLnBrk="1" hangingPunct="1"/>
            <a:r>
              <a:rPr lang="ru-RU" sz="3600" b="0" dirty="0" smtClean="0">
                <a:solidFill>
                  <a:srgbClr val="262626"/>
                </a:solidFill>
                <a:latin typeface="Times New Roman" pitchFamily="18" charset="0"/>
              </a:rPr>
              <a:t>Лекция 5. Проектирование циклов</a:t>
            </a:r>
            <a:endParaRPr lang="en-US" sz="3600" b="0" dirty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Семантика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0" y="1484313"/>
            <a:ext cx="4248150" cy="5113337"/>
          </a:xfrm>
          <a:noFill/>
        </p:spPr>
        <p:txBody>
          <a:bodyPr/>
          <a:lstStyle/>
          <a:p>
            <a:pPr marL="0" indent="363538" eaLnBrk="1" hangingPunct="1">
              <a:buFontTx/>
              <a:buNone/>
            </a:pPr>
            <a:r>
              <a:rPr lang="ru-RU" sz="2400" smtClean="0">
                <a:ln>
                  <a:noFill/>
                </a:ln>
              </a:rPr>
              <a:t>Перед входом в цикл однократно выполняется Выражение1. </a:t>
            </a:r>
          </a:p>
          <a:p>
            <a:pPr marL="0" indent="363538" eaLnBrk="1" hangingPunct="1">
              <a:buFontTx/>
              <a:buNone/>
            </a:pPr>
            <a:r>
              <a:rPr lang="ru-RU" sz="2400" smtClean="0">
                <a:ln>
                  <a:noFill/>
                </a:ln>
              </a:rPr>
              <a:t>Тело цикла выполняется многократно, пока Выражение2 (условие) отлично от 0.</a:t>
            </a:r>
          </a:p>
          <a:p>
            <a:pPr marL="0" indent="363538" eaLnBrk="1" hangingPunct="1">
              <a:buFontTx/>
              <a:buNone/>
            </a:pPr>
            <a:r>
              <a:rPr lang="ru-RU" sz="2400" smtClean="0">
                <a:ln>
                  <a:noFill/>
                </a:ln>
              </a:rPr>
              <a:t>В теле цикла выполняется Выражение3.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900113" y="1484313"/>
            <a:ext cx="3630612" cy="4645025"/>
            <a:chOff x="3589" y="5221"/>
            <a:chExt cx="5717" cy="7316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7431" y="7119"/>
              <a:ext cx="187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Ложно ( = 0)</a:t>
              </a:r>
              <a:endParaRPr lang="en-US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816" y="8287"/>
              <a:ext cx="187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Истинно ( != 0)</a:t>
              </a:r>
              <a:endParaRPr lang="en-US"/>
            </a:p>
          </p:txBody>
        </p:sp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4169" y="6918"/>
              <a:ext cx="3288" cy="136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spcBef>
                  <a:spcPts val="600"/>
                </a:spcBef>
              </a:pPr>
              <a:r>
                <a:rPr lang="ru-RU" sz="1400"/>
                <a:t>Выражение2</a:t>
              </a:r>
              <a:endParaRPr lang="en-US"/>
            </a:p>
          </p:txBody>
        </p:sp>
        <p:sp>
          <p:nvSpPr>
            <p:cNvPr id="18440" name="AutoShape 8"/>
            <p:cNvSpPr>
              <a:spLocks noChangeArrowheads="1"/>
            </p:cNvSpPr>
            <p:nvPr/>
          </p:nvSpPr>
          <p:spPr bwMode="auto">
            <a:xfrm>
              <a:off x="4269" y="5221"/>
              <a:ext cx="3288" cy="11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226800" rIns="18000"/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ru-RU" sz="1400"/>
                <a:t>Выражение1</a:t>
              </a:r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5822" y="6357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7442" y="7601"/>
              <a:ext cx="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3591" y="5785"/>
              <a:ext cx="0" cy="6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599" y="5789"/>
              <a:ext cx="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4201" y="8875"/>
              <a:ext cx="3288" cy="11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226800" rIns="18000"/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ru-RU" sz="1400"/>
                <a:t>Тело цикла</a:t>
              </a:r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5815" y="8294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5804" y="10014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48" name="AutoShape 16"/>
            <p:cNvSpPr>
              <a:spLocks noChangeArrowheads="1"/>
            </p:cNvSpPr>
            <p:nvPr/>
          </p:nvSpPr>
          <p:spPr bwMode="auto">
            <a:xfrm>
              <a:off x="4194" y="10587"/>
              <a:ext cx="3288" cy="11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226800" rIns="18000"/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ru-RU" sz="1400"/>
                <a:t>Выражение3</a:t>
              </a:r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3589" y="12065"/>
              <a:ext cx="22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5781" y="11726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8002" y="7600"/>
              <a:ext cx="0" cy="4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Особенности</a:t>
            </a:r>
            <a:r>
              <a:rPr lang="en-US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семантики </a:t>
            </a:r>
            <a:r>
              <a:rPr lang="en-US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1. Проверка условия происходит до выполнения тела цикла (как 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400" smtClean="0">
                <a:ln>
                  <a:noFill/>
                </a:ln>
              </a:rPr>
              <a:t>).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2. Приращение управляющей переменной происходит после выполнения тела цикла.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3. Если условий выхода несколько, то выход происходит по первому условию.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4. Управляющая переменная не обязательно целого типа.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–цикл проверки ввода</a:t>
            </a:r>
            <a:endParaRPr lang="en-US" sz="360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  <a:noFill/>
        </p:spPr>
        <p:txBody>
          <a:bodyPr/>
          <a:lstStyle/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en-US" sz="2400" b="1" smtClean="0">
                <a:ln>
                  <a:noFill/>
                </a:ln>
                <a:latin typeface="Courier New" pitchFamily="49" charset="0"/>
              </a:rPr>
              <a:t>do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endParaRPr lang="en-US" sz="2400" b="1" smtClean="0">
              <a:ln>
                <a:noFill/>
              </a:ln>
              <a:latin typeface="Courier New" pitchFamily="49" charset="0"/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en-US" sz="2400" b="1" smtClean="0">
                <a:ln>
                  <a:noFill/>
                </a:ln>
                <a:latin typeface="Courier New" pitchFamily="49" charset="0"/>
              </a:rPr>
              <a:t>} while (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Условие проверки</a:t>
            </a:r>
            <a:r>
              <a:rPr lang="en-US" sz="2400" b="1" smtClean="0">
                <a:ln>
                  <a:noFill/>
                </a:ln>
                <a:latin typeface="Courier New" pitchFamily="49" charset="0"/>
              </a:rPr>
              <a:t>);</a:t>
            </a:r>
            <a:endParaRPr lang="ru-RU" sz="2400" b="1" smtClean="0">
              <a:ln>
                <a:noFill/>
              </a:ln>
              <a:latin typeface="Courier New" pitchFamily="49" charset="0"/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Используется, когда</a:t>
            </a:r>
            <a:endParaRPr lang="en-US" sz="240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endParaRPr lang="ru-RU" sz="2400" b="1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79388" y="274638"/>
            <a:ext cx="8856662" cy="1143000"/>
          </a:xfrm>
        </p:spPr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– цикл с выходом по событию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do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   // 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Все, что сделать многократно.</a:t>
            </a:r>
            <a:endParaRPr lang="en-US" sz="2400" b="1" dirty="0" smtClean="0">
              <a:ln>
                <a:noFill/>
              </a:ln>
              <a:latin typeface="Courier New" pitchFamily="49" charset="0"/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  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en-US" sz="2400" b="1" dirty="0" err="1" smtClean="0">
                <a:ln>
                  <a:noFill/>
                </a:ln>
                <a:latin typeface="Courier New" pitchFamily="49" charset="0"/>
              </a:rPr>
              <a:t>cout</a:t>
            </a: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 &lt;&lt; “Press Esc for exit\n”;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}while (_</a:t>
            </a:r>
            <a:r>
              <a:rPr lang="en-US" sz="2400" b="1" dirty="0" err="1" smtClean="0">
                <a:ln>
                  <a:noFill/>
                </a:ln>
                <a:latin typeface="Courier New" pitchFamily="49" charset="0"/>
              </a:rPr>
              <a:t>getch</a:t>
            </a: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()!=27);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Используется, когда</a:t>
            </a:r>
            <a:endParaRPr lang="en-US" sz="2400" dirty="0" smtClean="0">
              <a:ln>
                <a:noFill/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Операторы</a:t>
            </a:r>
            <a:r>
              <a:rPr lang="ru-RU" sz="3600" smtClean="0">
                <a:ln>
                  <a:noFill/>
                </a:ln>
                <a:solidFill>
                  <a:srgbClr val="0D0D0D"/>
                </a:solidFill>
                <a:effectLst/>
                <a:latin typeface="Courier New" pitchFamily="49" charset="0"/>
                <a:cs typeface="Times New Roman" pitchFamily="18" charset="0"/>
              </a:rPr>
              <a:t> break</a:t>
            </a: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и </a:t>
            </a:r>
            <a:r>
              <a:rPr lang="ru-RU" sz="3600" smtClean="0">
                <a:ln>
                  <a:noFill/>
                </a:ln>
                <a:solidFill>
                  <a:srgbClr val="0D0D0D"/>
                </a:solidFill>
                <a:effectLst/>
                <a:latin typeface="Courier New" pitchFamily="49" charset="0"/>
                <a:cs typeface="Times New Roman" pitchFamily="18" charset="0"/>
              </a:rPr>
              <a:t>continue</a:t>
            </a:r>
            <a:r>
              <a:rPr lang="ru-RU" sz="4000" smtClean="0">
                <a:ln>
                  <a:noFill/>
                </a:ln>
                <a:effectLst/>
              </a:rPr>
              <a:t> </a:t>
            </a:r>
            <a:endParaRPr lang="en-US" sz="4000" smtClean="0">
              <a:ln>
                <a:noFill/>
              </a:ln>
              <a:effectLst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Операторы прерывания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break</a:t>
            </a:r>
            <a:r>
              <a:rPr lang="ru-RU" sz="2400" smtClean="0">
                <a:ln>
                  <a:noFill/>
                </a:ln>
              </a:rPr>
              <a:t> и продолжения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continue</a:t>
            </a:r>
            <a:r>
              <a:rPr lang="ru-RU" sz="2400" smtClean="0">
                <a:ln>
                  <a:noFill/>
                </a:ln>
              </a:rPr>
              <a:t> используются для циклов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do</a:t>
            </a:r>
            <a:r>
              <a:rPr lang="ru-RU" sz="2400" smtClean="0">
                <a:ln>
                  <a:noFill/>
                </a:ln>
              </a:rPr>
              <a:t>,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400" smtClean="0">
                <a:ln>
                  <a:noFill/>
                </a:ln>
              </a:rPr>
              <a:t>,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400" smtClean="0">
                <a:ln>
                  <a:noFill/>
                </a:ln>
              </a:rPr>
              <a:t> и переключателя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switch</a:t>
            </a:r>
            <a:r>
              <a:rPr lang="ru-RU" sz="2400" smtClean="0">
                <a:ln>
                  <a:noFill/>
                </a:ln>
              </a:rPr>
              <a:t>, изменяя поток управления.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en-US" sz="2400" smtClean="0">
              <a:ln>
                <a:noFill/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Оператор</a:t>
            </a:r>
            <a:r>
              <a:rPr lang="ru-RU" smtClean="0">
                <a:ln>
                  <a:noFill/>
                </a:ln>
                <a:effectLst/>
              </a:rPr>
              <a:t> </a:t>
            </a:r>
            <a:r>
              <a:rPr lang="ru-RU" sz="3600" smtClean="0">
                <a:ln>
                  <a:noFill/>
                </a:ln>
                <a:solidFill>
                  <a:srgbClr val="0D0D0D"/>
                </a:solidFill>
                <a:effectLst/>
                <a:latin typeface="Courier New" pitchFamily="49" charset="0"/>
                <a:cs typeface="Times New Roman" pitchFamily="18" charset="0"/>
              </a:rPr>
              <a:t>break </a:t>
            </a:r>
            <a:endParaRPr lang="en-US" sz="360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pPr marL="0" indent="36195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Назначение</a:t>
            </a:r>
            <a:r>
              <a:rPr lang="ru-RU" sz="2400" smtClean="0">
                <a:ln>
                  <a:noFill/>
                </a:ln>
              </a:rPr>
              <a:t>: прекращает выполнение цикла с передачей управления следующему за циклом оператору.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Синтаксис</a:t>
            </a:r>
            <a:r>
              <a:rPr lang="ru-RU" sz="2400" smtClean="0">
                <a:ln>
                  <a:noFill/>
                </a:ln>
              </a:rPr>
              <a:t>: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break;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Особенность</a:t>
            </a:r>
            <a:r>
              <a:rPr lang="ru-RU" sz="2400" smtClean="0">
                <a:ln>
                  <a:noFill/>
                </a:ln>
              </a:rPr>
              <a:t> – значения всех переменных сохраняются, в отличие от операторов цикла, в которых принято считать, что значение управляющей переменной теряется (не определено).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Замечание. В случае вложения циклов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break</a:t>
            </a:r>
            <a:r>
              <a:rPr lang="ru-RU" sz="2400" smtClean="0">
                <a:ln>
                  <a:noFill/>
                </a:ln>
              </a:rPr>
              <a:t> прерывает только непосредственно охватывающий цикл.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Пример. Найти сумму арифметической прогрессии, не превышающей указанного значения N.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Оператор</a:t>
            </a:r>
            <a:r>
              <a:rPr lang="en-US" sz="4000" smtClean="0">
                <a:ln>
                  <a:noFill/>
                </a:ln>
                <a:effectLst/>
              </a:rPr>
              <a:t> </a:t>
            </a:r>
            <a:r>
              <a:rPr lang="en-US" sz="3600" smtClean="0">
                <a:ln>
                  <a:noFill/>
                </a:ln>
                <a:solidFill>
                  <a:srgbClr val="0D0D0D"/>
                </a:solidFill>
                <a:effectLst/>
                <a:latin typeface="Courier New" pitchFamily="49" charset="0"/>
                <a:cs typeface="Times New Roman" pitchFamily="18" charset="0"/>
              </a:rPr>
              <a:t>continue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3700463"/>
          </a:xfrm>
        </p:spPr>
        <p:txBody>
          <a:bodyPr>
            <a:normAutofit lnSpcReduction="10000"/>
          </a:bodyPr>
          <a:lstStyle/>
          <a:p>
            <a:pPr marL="0" indent="361950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Назначение</a:t>
            </a:r>
            <a:r>
              <a:rPr lang="ru-RU" sz="2400" dirty="0" smtClean="0">
                <a:ln>
                  <a:noFill/>
                </a:ln>
              </a:rPr>
              <a:t>: переход к следующей итерации тела цикла без прекращения выполнения.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Синтаксис</a:t>
            </a:r>
            <a:r>
              <a:rPr lang="ru-RU" sz="2400" dirty="0" smtClean="0">
                <a:ln>
                  <a:noFill/>
                </a:ln>
              </a:rPr>
              <a:t>: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continue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</a:rPr>
              <a:t>Семантика</a:t>
            </a:r>
            <a:r>
              <a:rPr lang="ru-RU" sz="2400" dirty="0" smtClean="0">
                <a:ln>
                  <a:noFill/>
                </a:ln>
              </a:rPr>
              <a:t>: в любой точке цикла прервет текущую итерацию и перейдет к проверке условия завершения цикла.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Необходимость – обработка исключительных ситуаций в теле цикла.</a:t>
            </a:r>
          </a:p>
          <a:p>
            <a:pPr marL="0" indent="361950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Пример. Найти сумму слагаемых вида 1/</a:t>
            </a:r>
            <a:r>
              <a:rPr lang="ru-RU" sz="2400" dirty="0" err="1" smtClean="0">
                <a:ln>
                  <a:noFill/>
                </a:ln>
              </a:rPr>
              <a:t>n</a:t>
            </a:r>
            <a:r>
              <a:rPr lang="ru-RU" sz="2400" dirty="0" smtClean="0">
                <a:ln>
                  <a:noFill/>
                </a:ln>
              </a:rPr>
              <a:t>, исключая ноль в знаменателе.</a:t>
            </a:r>
            <a:endParaRPr lang="en-US" sz="2400" dirty="0" smtClean="0">
              <a:ln>
                <a:noFill/>
              </a:ln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900113" y="5373688"/>
          <a:ext cx="1020762" cy="738187"/>
        </p:xfrm>
        <a:graphic>
          <a:graphicData uri="http://schemas.openxmlformats.org/presentationml/2006/ole">
            <p:oleObj spid="_x0000_s1026" name="Формула" r:id="rId3" imgW="596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Проектирование цикла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924425"/>
          </a:xfrm>
        </p:spPr>
        <p:txBody>
          <a:bodyPr/>
          <a:lstStyle/>
          <a:p>
            <a:pPr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 проектировании цикла необходимо решать две задачи: </a:t>
            </a:r>
          </a:p>
          <a:p>
            <a:pPr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1. Разработка потока управления. Здесь наиболее важный шаг, это выбор параметра цикла. Для параметра цикла должно быть известно: каково условие завершения цикла, каково начальное значение параметра, как обновляется параметр цикла. </a:t>
            </a:r>
          </a:p>
          <a:p>
            <a:pPr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2. Планирование действий внутри цикла. Здесь важно решить, что представляет собой отдельная итерация, и точно определить: как инициализируется повторяющийся процесс, какие действия в него входят, как он обновляется. </a:t>
            </a:r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E584D0-6FEF-4B76-9896-82A062E23C39}" type="slidenum">
              <a:rPr lang="ru-RU" smtClean="0"/>
              <a:pPr/>
              <a:t>17</a:t>
            </a:fld>
            <a:endParaRPr lang="ru-RU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Определить тип цикла.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Выбрать управляющую переменную. Определить тип.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Записать закон изменения.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Выбрать инструмент: если это «от и до», то </a:t>
            </a:r>
            <a:r>
              <a:rPr lang="en-US" sz="2400" dirty="0" smtClean="0">
                <a:ln>
                  <a:noFill/>
                </a:ln>
              </a:rPr>
              <a:t>for</a:t>
            </a:r>
            <a:r>
              <a:rPr lang="ru-RU" sz="2400" dirty="0" smtClean="0">
                <a:ln>
                  <a:noFill/>
                </a:ln>
              </a:rPr>
              <a:t>, иначе цикл </a:t>
            </a:r>
            <a:r>
              <a:rPr lang="en-US" sz="2400" dirty="0" smtClean="0">
                <a:ln>
                  <a:noFill/>
                </a:ln>
              </a:rPr>
              <a:t>do </a:t>
            </a:r>
            <a:r>
              <a:rPr lang="ru-RU" sz="2400" dirty="0" smtClean="0">
                <a:ln>
                  <a:noFill/>
                </a:ln>
              </a:rPr>
              <a:t>или </a:t>
            </a:r>
            <a:r>
              <a:rPr lang="en-US" sz="2400" dirty="0" smtClean="0">
                <a:ln>
                  <a:noFill/>
                </a:ln>
              </a:rPr>
              <a:t>while </a:t>
            </a:r>
            <a:r>
              <a:rPr lang="ru-RU" sz="2400" dirty="0" smtClean="0">
                <a:ln>
                  <a:noFill/>
                </a:ln>
              </a:rPr>
              <a:t>или </a:t>
            </a:r>
            <a:r>
              <a:rPr lang="en-US" sz="2400" dirty="0" smtClean="0">
                <a:ln>
                  <a:noFill/>
                </a:ln>
              </a:rPr>
              <a:t>for.</a:t>
            </a:r>
            <a:endParaRPr lang="ru-RU" sz="2400" dirty="0" smtClean="0">
              <a:ln>
                <a:noFill/>
              </a:ln>
            </a:endParaRP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Планировать тело цикла: в теле цикла предусмотреть изменение управляющей переменной.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9F63D3-3961-4DA9-B500-7997284B2ADB}" type="slidenum">
              <a:rPr lang="ru-RU" smtClean="0"/>
              <a:pPr/>
              <a:t>18</a:t>
            </a:fld>
            <a:endParaRPr lang="ru-RU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1 – арифметический цикл</a:t>
            </a:r>
            <a:endParaRPr lang="en-US" sz="360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</p:spPr>
        <p:txBody>
          <a:bodyPr/>
          <a:lstStyle/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 Для проектирования арифметических циклов более всего подходит оператор </a:t>
            </a:r>
            <a:r>
              <a:rPr lang="en-US" sz="2400" dirty="0" smtClean="0">
                <a:ln>
                  <a:noFill/>
                </a:ln>
              </a:rPr>
              <a:t>for.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Примеры: вычисление таблиц функций, суммирование.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 1. Алгоритм построения таблиц значений различных функций. Это, чаще всего, арифметический цикл. Обычно параметром цикла является аргумент функции. 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Для функции задана формула вычисления значения </a:t>
            </a:r>
            <a:r>
              <a:rPr lang="ru-RU" sz="2400" dirty="0" err="1" smtClean="0">
                <a:ln>
                  <a:noFill/>
                </a:ln>
              </a:rPr>
              <a:t>y</a:t>
            </a:r>
            <a:r>
              <a:rPr lang="ru-RU" sz="2400" dirty="0" smtClean="0">
                <a:ln>
                  <a:noFill/>
                </a:ln>
              </a:rPr>
              <a:t>(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) = F(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). Известны диапазон изменения аргумента 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 ∈ [x0, </a:t>
            </a:r>
            <a:r>
              <a:rPr lang="ru-RU" sz="2400" dirty="0" err="1" smtClean="0">
                <a:ln>
                  <a:noFill/>
                </a:ln>
              </a:rPr>
              <a:t>xn</a:t>
            </a:r>
            <a:r>
              <a:rPr lang="ru-RU" sz="2400" dirty="0" smtClean="0">
                <a:ln>
                  <a:noFill/>
                </a:ln>
              </a:rPr>
              <a:t>], и шаг изменения ∆ 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. </a:t>
            </a:r>
            <a:r>
              <a:rPr lang="ru-RU" sz="2400" dirty="0" smtClean="0">
                <a:ln>
                  <a:noFill/>
                </a:ln>
              </a:rPr>
              <a:t>Этот алгоритм можно строить на </a:t>
            </a:r>
            <a:r>
              <a:rPr lang="ru-RU" sz="2400" dirty="0" smtClean="0">
                <a:ln>
                  <a:noFill/>
                </a:ln>
              </a:rPr>
              <a:t>основе цикла </a:t>
            </a:r>
            <a:r>
              <a:rPr lang="ru-RU" sz="2400" dirty="0" err="1" smtClean="0">
                <a:ln>
                  <a:noFill/>
                </a:ln>
              </a:rPr>
              <a:t>while</a:t>
            </a:r>
            <a:r>
              <a:rPr lang="ru-RU" sz="2400" dirty="0" smtClean="0">
                <a:ln>
                  <a:noFill/>
                </a:ln>
              </a:rPr>
              <a:t> ... </a:t>
            </a:r>
            <a:r>
              <a:rPr lang="ru-RU" sz="2400" dirty="0" err="1" smtClean="0">
                <a:ln>
                  <a:noFill/>
                </a:ln>
              </a:rPr>
              <a:t>do</a:t>
            </a: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, но логичнее использовать цикл со счетчиком.</a:t>
            </a: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Виды циклов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1.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Арифметический цикл: </a:t>
            </a:r>
            <a:r>
              <a:rPr lang="ru-RU" sz="2400" smtClean="0">
                <a:ln>
                  <a:noFill/>
                </a:ln>
              </a:rPr>
              <a:t>повторяется заранее известное число раз.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Вклад в банке на 10 лет.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2.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Итерационный цикл: </a:t>
            </a:r>
            <a:r>
              <a:rPr lang="ru-RU" sz="2400" smtClean="0">
                <a:ln>
                  <a:noFill/>
                </a:ln>
              </a:rPr>
              <a:t>число повторений заранее неизвестно.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Вклад в банке с целью накопления определенной суммы.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 любом случае управление циклом выполняет некая величина, которая называется «параметр цикла» или управляющая переменная. Она, как правило, изменяется в теле цикла и позволяет завершить работу цикла.</a:t>
            </a:r>
          </a:p>
          <a:p>
            <a:pPr marL="0" indent="363538" eaLnBrk="1" hangingPunct="1">
              <a:lnSpc>
                <a:spcPct val="80000"/>
              </a:lnSpc>
              <a:buFontTx/>
              <a:buNone/>
            </a:pPr>
            <a:endParaRPr lang="ru-RU" sz="28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1 – арифметический цикл</a:t>
            </a:r>
            <a:endParaRPr lang="en-US" sz="360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</p:spPr>
        <p:txBody>
          <a:bodyPr>
            <a:normAutofit lnSpcReduction="10000"/>
          </a:bodyPr>
          <a:lstStyle/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Общая схема этого алгоритма на основе цикла </a:t>
            </a:r>
            <a:r>
              <a:rPr lang="ru-RU" sz="2400" dirty="0" err="1" smtClean="0">
                <a:ln>
                  <a:noFill/>
                </a:ln>
              </a:rPr>
              <a:t>for</a:t>
            </a:r>
            <a:r>
              <a:rPr lang="ru-RU" sz="2400" dirty="0" smtClean="0">
                <a:ln>
                  <a:noFill/>
                </a:ln>
              </a:rPr>
              <a:t> выглядит так: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// Печать заголовка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= x0;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&lt;=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xn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;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+= ∆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) // Заголовок цикла. 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{ // Сколь угодно сложный алгоритм вычисления значения.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y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= F(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);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   // Вывод строки таблицы. 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};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Функция F(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) может быть достаточно сложной, тогда в теле цикла нужно позаботиться о правильной записи блока, вычисляющего функцию.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 конкретно: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1 – арифметический цикл</a:t>
            </a:r>
            <a:endParaRPr lang="en-US" sz="360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</p:spPr>
        <p:txBody>
          <a:bodyPr/>
          <a:lstStyle/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Пусть для 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 ∈ [–</a:t>
            </a:r>
            <a:r>
              <a:rPr lang="ru-RU" sz="2400" dirty="0" err="1" smtClean="0">
                <a:ln>
                  <a:noFill/>
                </a:ln>
              </a:rPr>
              <a:t>π</a:t>
            </a:r>
            <a:r>
              <a:rPr lang="ru-RU" sz="2400" dirty="0" smtClean="0">
                <a:ln>
                  <a:noFill/>
                </a:ln>
              </a:rPr>
              <a:t>/2;+</a:t>
            </a:r>
            <a:r>
              <a:rPr lang="ru-RU" sz="2400" dirty="0" err="1" smtClean="0">
                <a:ln>
                  <a:noFill/>
                </a:ln>
              </a:rPr>
              <a:t>π</a:t>
            </a:r>
            <a:r>
              <a:rPr lang="ru-RU" sz="2400" dirty="0" smtClean="0">
                <a:ln>
                  <a:noFill/>
                </a:ln>
              </a:rPr>
              <a:t>/2] требуется вычислить таблицу значений функции, имеющей разрыв в точках | </a:t>
            </a:r>
            <a:r>
              <a:rPr lang="ru-RU" sz="2400" dirty="0" err="1" smtClean="0">
                <a:ln>
                  <a:noFill/>
                </a:ln>
              </a:rPr>
              <a:t>x</a:t>
            </a:r>
            <a:r>
              <a:rPr lang="ru-RU" sz="2400" dirty="0" smtClean="0">
                <a:ln>
                  <a:noFill/>
                </a:ln>
              </a:rPr>
              <a:t> | = </a:t>
            </a:r>
            <a:r>
              <a:rPr lang="ru-RU" sz="2400" dirty="0" err="1" smtClean="0">
                <a:ln>
                  <a:noFill/>
                </a:ln>
              </a:rPr>
              <a:t>π</a:t>
            </a:r>
            <a:r>
              <a:rPr lang="ru-RU" sz="2400" dirty="0" smtClean="0">
                <a:ln>
                  <a:noFill/>
                </a:ln>
              </a:rPr>
              <a:t>/4, по формуле</a:t>
            </a: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 конкретно.</a:t>
            </a: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357422" y="2857496"/>
          <a:ext cx="3269761" cy="1347794"/>
        </p:xfrm>
        <a:graphic>
          <a:graphicData uri="http://schemas.openxmlformats.org/presentationml/2006/ole">
            <p:oleObj spid="_x0000_s47106" name="Формула" r:id="rId3" imgW="18666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2 – арифметический цикл</a:t>
            </a:r>
            <a:endParaRPr lang="en-US" sz="360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  <a:noFill/>
        </p:spPr>
        <p:txBody>
          <a:bodyPr/>
          <a:lstStyle/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// Накопление суммы чисел натурального ряда.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Алгоритм вычисления суммы:	</a:t>
            </a:r>
            <a:endParaRPr lang="en-US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S = 1 + 2 + 3 + 4 +...+ </a:t>
            </a:r>
            <a:r>
              <a:rPr lang="ru-RU" sz="2400" dirty="0" err="1" smtClean="0">
                <a:ln>
                  <a:noFill/>
                </a:ln>
              </a:rPr>
              <a:t>n</a:t>
            </a:r>
            <a:r>
              <a:rPr lang="ru-RU" sz="2400" dirty="0" smtClean="0">
                <a:ln>
                  <a:noFill/>
                </a:ln>
              </a:rPr>
              <a:t>,    где </a:t>
            </a:r>
            <a:r>
              <a:rPr lang="ru-RU" sz="2400" dirty="0" err="1" smtClean="0">
                <a:ln>
                  <a:noFill/>
                </a:ln>
              </a:rPr>
              <a:t>n</a:t>
            </a:r>
            <a:r>
              <a:rPr lang="ru-RU" sz="2400" dirty="0" smtClean="0">
                <a:ln>
                  <a:noFill/>
                </a:ln>
              </a:rPr>
              <a:t> − кол-во значений.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На каждом шаге вычисляется: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S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=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1, S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=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S+2, S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=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S+3, …S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=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S+</a:t>
            </a:r>
            <a:r>
              <a:rPr lang="en-US" sz="2400" dirty="0" smtClean="0">
                <a:ln>
                  <a:noFill/>
                </a:ln>
              </a:rPr>
              <a:t>a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en-US" sz="2400" dirty="0" smtClean="0">
                <a:ln>
                  <a:noFill/>
                </a:ln>
              </a:rPr>
              <a:t>a </a:t>
            </a:r>
            <a:r>
              <a:rPr lang="ru-RU" sz="2400" dirty="0" smtClean="0">
                <a:ln>
                  <a:noFill/>
                </a:ln>
              </a:rPr>
              <a:t>, это управляющая переменная.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Закон изменения: от 1 до </a:t>
            </a:r>
            <a:r>
              <a:rPr lang="en-US" sz="2400" dirty="0" smtClean="0">
                <a:ln>
                  <a:noFill/>
                </a:ln>
              </a:rPr>
              <a:t>n</a:t>
            </a:r>
            <a:r>
              <a:rPr lang="ru-RU" sz="2400" dirty="0" smtClean="0">
                <a:ln>
                  <a:noFill/>
                </a:ln>
              </a:rPr>
              <a:t>, где </a:t>
            </a:r>
            <a:r>
              <a:rPr lang="ru-RU" sz="2400" dirty="0" err="1" smtClean="0">
                <a:ln>
                  <a:noFill/>
                </a:ln>
              </a:rPr>
              <a:t>n</a:t>
            </a:r>
            <a:r>
              <a:rPr lang="ru-RU" sz="2400" dirty="0" smtClean="0">
                <a:ln>
                  <a:noFill/>
                </a:ln>
              </a:rPr>
              <a:t> − число слагаемых: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а, это  и номер, и значение слагаемого.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Пример конкретно.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71563" y="2071688"/>
          <a:ext cx="1109662" cy="857250"/>
        </p:xfrm>
        <a:graphic>
          <a:graphicData uri="http://schemas.openxmlformats.org/presentationml/2006/ole">
            <p:oleObj spid="_x0000_s2050" name="Формула" r:id="rId3" imgW="558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3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–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break</a:t>
            </a:r>
            <a:endParaRPr lang="en-US" sz="3600" dirty="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  <a:noFill/>
        </p:spPr>
        <p:txBody>
          <a:bodyPr>
            <a:normAutofit fontScale="92500" lnSpcReduction="20000"/>
          </a:bodyPr>
          <a:lstStyle/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break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это безусловный выход. Иногда так планируют цикл в выходом по событию.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Пример</a:t>
            </a:r>
            <a:r>
              <a:rPr lang="en-US" sz="2400" dirty="0" smtClean="0">
                <a:ln>
                  <a:noFill/>
                </a:ln>
              </a:rPr>
              <a:t>. </a:t>
            </a:r>
            <a:r>
              <a:rPr lang="ru-RU" sz="2400" dirty="0" smtClean="0">
                <a:ln>
                  <a:noFill/>
                </a:ln>
              </a:rPr>
              <a:t>Найти </a:t>
            </a:r>
            <a:r>
              <a:rPr lang="ru-RU" sz="2400" dirty="0" smtClean="0">
                <a:ln>
                  <a:noFill/>
                </a:ln>
              </a:rPr>
              <a:t>сумму арифметической прогрессии</a:t>
            </a:r>
            <a:r>
              <a:rPr lang="ru-RU" sz="2400" dirty="0" smtClean="0">
                <a:ln>
                  <a:noFill/>
                </a:ln>
              </a:rPr>
              <a:t>, не превышающей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указанного </a:t>
            </a:r>
            <a:r>
              <a:rPr lang="ru-RU" sz="2400" dirty="0" smtClean="0">
                <a:ln>
                  <a:noFill/>
                </a:ln>
              </a:rPr>
              <a:t>значения N.</a:t>
            </a:r>
            <a:endParaRPr lang="ru-RU" sz="2400" dirty="0" smtClean="0">
              <a:ln>
                <a:noFill/>
              </a:ln>
            </a:endParaRPr>
          </a:p>
          <a:p>
            <a:pPr>
              <a:buNone/>
            </a:pPr>
            <a:r>
              <a:rPr lang="en-US" sz="2600" b="1" dirty="0" err="1" smtClean="0">
                <a:ln>
                  <a:noFill/>
                </a:ln>
                <a:latin typeface="Courier New" pitchFamily="49" charset="0"/>
              </a:rPr>
              <a:t>cout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&lt;&lt; "\</a:t>
            </a:r>
            <a:r>
              <a:rPr lang="en-US" sz="2600" b="1" dirty="0" err="1" smtClean="0">
                <a:ln>
                  <a:noFill/>
                </a:ln>
                <a:latin typeface="Courier New" pitchFamily="49" charset="0"/>
              </a:rPr>
              <a:t>nInput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N\n";</a:t>
            </a:r>
          </a:p>
          <a:p>
            <a:pPr>
              <a:buNone/>
            </a:pPr>
            <a:r>
              <a:rPr lang="en-US" sz="2600" b="1" dirty="0" err="1" smtClean="0">
                <a:ln>
                  <a:noFill/>
                </a:ln>
                <a:latin typeface="Courier New" pitchFamily="49" charset="0"/>
              </a:rPr>
              <a:t>cin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&gt;&gt; 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N;</a:t>
            </a:r>
            <a:endParaRPr lang="en-US" sz="2600" b="1" dirty="0" smtClean="0">
              <a:ln>
                <a:noFill/>
              </a:ln>
              <a:latin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S = 0;</a:t>
            </a:r>
          </a:p>
          <a:p>
            <a:pPr>
              <a:buNone/>
            </a:pP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a = 0;</a:t>
            </a:r>
          </a:p>
          <a:p>
            <a:pPr>
              <a:buNone/>
            </a:pP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for (a = 1; ; a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++)</a:t>
            </a:r>
          </a:p>
          <a:p>
            <a:pPr>
              <a:buNone/>
            </a:pP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{   // Бесконечный цикл</a:t>
            </a:r>
          </a:p>
          <a:p>
            <a:pPr>
              <a:buNone/>
            </a:pP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  S 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+= a;</a:t>
            </a:r>
          </a:p>
          <a:p>
            <a:pPr>
              <a:buNone/>
            </a:pP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600" b="1" dirty="0" err="1" smtClean="0">
                <a:ln>
                  <a:noFill/>
                </a:ln>
                <a:latin typeface="Courier New" pitchFamily="49" charset="0"/>
              </a:rPr>
              <a:t>if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S&gt;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) </a:t>
            </a:r>
            <a:r>
              <a:rPr lang="ru-RU" sz="2600" b="1" dirty="0" err="1" smtClean="0">
                <a:ln>
                  <a:noFill/>
                </a:ln>
                <a:latin typeface="Courier New" pitchFamily="49" charset="0"/>
              </a:rPr>
              <a:t>break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; 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// Условие завершения</a:t>
            </a:r>
          </a:p>
          <a:p>
            <a:pPr>
              <a:buNone/>
            </a:pPr>
            <a:r>
              <a:rPr lang="ru-RU" sz="2600" b="1" dirty="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600" b="1" dirty="0" err="1" smtClean="0">
                <a:ln>
                  <a:noFill/>
                </a:ln>
                <a:latin typeface="Courier New" pitchFamily="49" charset="0"/>
              </a:rPr>
              <a:t>cout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 &lt;&lt; "Count of elements " &lt;&lt; a &lt;&lt; </a:t>
            </a:r>
            <a:r>
              <a:rPr lang="en-US" sz="2600" b="1" dirty="0" err="1" smtClean="0">
                <a:ln>
                  <a:noFill/>
                </a:ln>
                <a:latin typeface="Courier New" pitchFamily="49" charset="0"/>
              </a:rPr>
              <a:t>endl</a:t>
            </a:r>
            <a:r>
              <a:rPr lang="en-US" sz="2600" b="1" dirty="0" smtClean="0">
                <a:ln>
                  <a:noFill/>
                </a:ln>
                <a:latin typeface="Courier New" pitchFamily="49" charset="0"/>
              </a:rPr>
              <a:t>;</a:t>
            </a:r>
            <a:endParaRPr lang="ru-RU" sz="2600" b="1" dirty="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4 –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continue</a:t>
            </a:r>
            <a:endParaRPr lang="en-US" sz="3600" dirty="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  <a:noFill/>
        </p:spPr>
        <p:txBody>
          <a:bodyPr>
            <a:normAutofit/>
          </a:bodyPr>
          <a:lstStyle/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continue</a:t>
            </a:r>
            <a:r>
              <a:rPr lang="en-US" sz="2400" dirty="0" smtClean="0">
                <a:ln>
                  <a:noFill/>
                </a:ln>
              </a:rPr>
              <a:t> – </a:t>
            </a:r>
            <a:r>
              <a:rPr lang="ru-RU" sz="2400" dirty="0" smtClean="0">
                <a:ln>
                  <a:noFill/>
                </a:ln>
              </a:rPr>
              <a:t>это пропустить одну итерацию.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Пример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4</a:t>
            </a:r>
            <a:r>
              <a:rPr lang="ru-RU" sz="2400" dirty="0" smtClean="0">
                <a:ln>
                  <a:noFill/>
                </a:ln>
              </a:rPr>
              <a:t>. Необходимость </a:t>
            </a:r>
            <a:r>
              <a:rPr lang="en-US" sz="2400" dirty="0" smtClean="0">
                <a:ln>
                  <a:noFill/>
                </a:ln>
              </a:rPr>
              <a:t>continue t</a:t>
            </a:r>
            <a:endParaRPr lang="en-US" sz="2400" dirty="0" smtClean="0">
              <a:ln>
                <a:noFill/>
              </a:ln>
            </a:endParaRP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</a:rPr>
              <a:t>// Найти сумму слагаемых вида 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1/</a:t>
            </a:r>
            <a:r>
              <a:rPr lang="ru-RU" sz="24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400" dirty="0" smtClean="0">
                <a:ln>
                  <a:noFill/>
                </a:ln>
              </a:rPr>
              <a:t>;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При </a:t>
            </a:r>
            <a:r>
              <a:rPr lang="ru-RU" sz="2400" dirty="0" smtClean="0">
                <a:ln>
                  <a:noFill/>
                </a:ln>
              </a:rPr>
              <a:t>x=0 </a:t>
            </a:r>
            <a:r>
              <a:rPr lang="ru-RU" sz="2400" dirty="0" smtClean="0">
                <a:ln>
                  <a:noFill/>
                </a:ln>
              </a:rPr>
              <a:t>деление </a:t>
            </a:r>
            <a:r>
              <a:rPr lang="ru-RU" sz="2400" dirty="0" smtClean="0">
                <a:ln>
                  <a:noFill/>
                </a:ln>
              </a:rPr>
              <a:t>на 0.</a:t>
            </a:r>
            <a:endParaRPr lang="ru-RU" sz="2400" dirty="0" smtClean="0">
              <a:ln>
                <a:noFill/>
              </a:ln>
            </a:endParaRPr>
          </a:p>
          <a:p>
            <a:pPr>
              <a:buNone/>
            </a:pP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double x, S1;</a:t>
            </a:r>
          </a:p>
          <a:p>
            <a:pPr>
              <a:buNone/>
            </a:pP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 (S1 = 0, 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 = -0.5; 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 &lt;= 1.1; 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 += 0.1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)</a:t>
            </a:r>
            <a:endParaRPr lang="ru-RU" sz="2300" b="1" dirty="0" smtClean="0">
              <a:ln>
                <a:noFill/>
              </a:ln>
              <a:latin typeface="Courier New" pitchFamily="49" charset="0"/>
            </a:endParaRPr>
          </a:p>
          <a:p>
            <a:pPr>
              <a:buNone/>
            </a:pP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{  //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если в знаменателе 0</a:t>
            </a:r>
          </a:p>
          <a:p>
            <a:pPr>
              <a:buNone/>
            </a:pP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if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fabs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x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) &lt; 0.0001) </a:t>
            </a:r>
            <a:r>
              <a:rPr lang="ru-RU" sz="2300" b="1" dirty="0" err="1" smtClean="0">
                <a:ln>
                  <a:noFill/>
                </a:ln>
                <a:latin typeface="Courier New" pitchFamily="49" charset="0"/>
              </a:rPr>
              <a:t>continue</a:t>
            </a: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;  </a:t>
            </a:r>
            <a:endParaRPr lang="en-US" sz="2300" b="1" dirty="0" smtClean="0">
              <a:ln>
                <a:noFill/>
              </a:ln>
              <a:latin typeface="Courier New" pitchFamily="49" charset="0"/>
            </a:endParaRPr>
          </a:p>
          <a:p>
            <a:pPr>
              <a:buNone/>
            </a:pP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      S1 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+= 1. 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/ x;</a:t>
            </a:r>
          </a:p>
          <a:p>
            <a:pPr>
              <a:buNone/>
            </a:pPr>
            <a:r>
              <a:rPr lang="ru-RU" sz="2300" b="1" dirty="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cout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 &lt;&lt; "Summa= " &lt;&lt; S1 &lt;&lt; </a:t>
            </a: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endl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61950" eaLnBrk="1" hangingPunct="1">
              <a:spcBef>
                <a:spcPct val="0"/>
              </a:spcBef>
              <a:buNone/>
            </a:pPr>
            <a:r>
              <a:rPr lang="ru-RU" sz="2400" dirty="0" smtClean="0">
                <a:ln>
                  <a:noFill/>
                </a:ln>
              </a:rPr>
              <a:t>В наборе операторов избыточны, можно реализовать цикл и без них.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5 – итерационный цикл</a:t>
            </a:r>
            <a:endParaRPr lang="en-US" sz="3600" dirty="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</p:spPr>
        <p:txBody>
          <a:bodyPr/>
          <a:lstStyle/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Итерационный цикл, это когда заранее не знаешь, чем дело кончится.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Примеры</a:t>
            </a:r>
            <a:r>
              <a:rPr lang="ru-RU" sz="2400" dirty="0" smtClean="0">
                <a:ln>
                  <a:noFill/>
                </a:ln>
              </a:rPr>
              <a:t>: Прогрессии</a:t>
            </a:r>
            <a:r>
              <a:rPr lang="ru-RU" sz="2400" dirty="0" smtClean="0">
                <a:ln>
                  <a:noFill/>
                </a:ln>
              </a:rPr>
              <a:t>, суммы, прикладные задачи.</a:t>
            </a:r>
            <a:r>
              <a:rPr lang="ru-RU" sz="2400" dirty="0" smtClean="0"/>
              <a:t>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Задача: найти  </a:t>
            </a:r>
            <a:r>
              <a:rPr lang="ru-RU" sz="2400" dirty="0" smtClean="0">
                <a:ln>
                  <a:noFill/>
                </a:ln>
              </a:rPr>
              <a:t>сумму слагаемых вида   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с точностью 0,001, принимая за значение погрешности величину последнего включаемого в сумму слагаемого</a:t>
            </a:r>
            <a:r>
              <a:rPr lang="ru-RU" sz="2400" dirty="0" smtClean="0">
                <a:ln>
                  <a:noFill/>
                </a:ln>
              </a:rPr>
              <a:t>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Управляющая переменная – </a:t>
            </a:r>
            <a:r>
              <a:rPr lang="en-US" sz="2400" dirty="0" smtClean="0">
                <a:ln>
                  <a:noFill/>
                </a:ln>
              </a:rPr>
              <a:t>n. </a:t>
            </a:r>
            <a:r>
              <a:rPr lang="ru-RU" sz="2400" dirty="0" smtClean="0">
                <a:ln>
                  <a:noFill/>
                </a:ln>
              </a:rPr>
              <a:t>Закон ее изменения </a:t>
            </a:r>
            <a:r>
              <a:rPr lang="en-US" sz="2400" dirty="0" smtClean="0">
                <a:ln>
                  <a:noFill/>
                </a:ln>
              </a:rPr>
              <a:t>n+=1.0.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Точность вычисления определяется погрешностью, которая </a:t>
            </a:r>
            <a:r>
              <a:rPr lang="ru-RU" sz="2400" dirty="0" smtClean="0">
                <a:ln>
                  <a:noFill/>
                </a:ln>
              </a:rPr>
              <a:t>е</a:t>
            </a:r>
            <a:r>
              <a:rPr lang="ru-RU" sz="2400" dirty="0" smtClean="0">
                <a:ln>
                  <a:noFill/>
                </a:ln>
              </a:rPr>
              <a:t>сть разница между двумя последующими значениями суммы.</a:t>
            </a: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Пример конкретно.</a:t>
            </a: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00688" y="3143250"/>
          <a:ext cx="1168400" cy="1225550"/>
        </p:xfrm>
        <a:graphic>
          <a:graphicData uri="http://schemas.openxmlformats.org/presentationml/2006/ole">
            <p:oleObj spid="_x0000_s3074" name="Формула" r:id="rId3" imgW="368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6 – рекуррентные выражения</a:t>
            </a:r>
            <a:endParaRPr lang="en-US" sz="3600" dirty="0" smtClean="0">
              <a:ln>
                <a:noFill/>
              </a:ln>
              <a:solidFill>
                <a:srgbClr val="0D0D0D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57200" y="1600200"/>
            <a:ext cx="8507413" cy="5068888"/>
          </a:xfrm>
        </p:spPr>
        <p:txBody>
          <a:bodyPr/>
          <a:lstStyle/>
          <a:p>
            <a:pPr marL="0" indent="361950" eaLnBrk="1" hangingPunct="1">
              <a:spcBef>
                <a:spcPct val="0"/>
              </a:spcBef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</a:rPr>
              <a:t> </a:t>
            </a:r>
          </a:p>
          <a:p>
            <a:pPr>
              <a:buNone/>
              <a:defRPr/>
            </a:pPr>
            <a:r>
              <a:rPr lang="ru-RU" sz="2400" dirty="0" smtClean="0"/>
              <a:t>Задача: вычислить </a:t>
            </a:r>
            <a:r>
              <a:rPr lang="ru-RU" sz="2400" dirty="0" smtClean="0"/>
              <a:t>значение функции Y(</a:t>
            </a:r>
            <a:r>
              <a:rPr lang="ru-RU" sz="2400" dirty="0" err="1" smtClean="0"/>
              <a:t>x</a:t>
            </a:r>
            <a:r>
              <a:rPr lang="ru-RU" sz="2400" dirty="0" smtClean="0"/>
              <a:t>) в произвольной точке </a:t>
            </a:r>
            <a:r>
              <a:rPr lang="ru-RU" sz="2400" dirty="0" err="1" smtClean="0"/>
              <a:t>x</a:t>
            </a:r>
            <a:r>
              <a:rPr lang="ru-RU" sz="2400" dirty="0" smtClean="0"/>
              <a:t> по формуле разложения в ряд:</a:t>
            </a:r>
          </a:p>
          <a:p>
            <a:pPr>
              <a:buNone/>
              <a:defRPr/>
            </a:pPr>
            <a:r>
              <a:rPr lang="ru-RU" sz="2400" dirty="0" smtClean="0"/>
              <a:t>	</a:t>
            </a:r>
          </a:p>
          <a:p>
            <a:pPr>
              <a:buNone/>
              <a:defRPr/>
            </a:pPr>
            <a:endParaRPr lang="ru-RU" sz="2400" dirty="0" smtClean="0"/>
          </a:p>
          <a:p>
            <a:pPr>
              <a:buNone/>
              <a:defRPr/>
            </a:pPr>
            <a:r>
              <a:rPr lang="ru-RU" sz="2400" dirty="0" smtClean="0"/>
              <a:t>Величину </a:t>
            </a:r>
            <a:r>
              <a:rPr lang="ru-RU" sz="2400" dirty="0" err="1" smtClean="0"/>
              <a:t>х</a:t>
            </a:r>
            <a:r>
              <a:rPr lang="ru-RU" sz="2400" dirty="0" smtClean="0"/>
              <a:t> вводить.</a:t>
            </a:r>
          </a:p>
          <a:p>
            <a:pPr>
              <a:buNone/>
              <a:defRPr/>
            </a:pPr>
            <a:r>
              <a:rPr lang="ru-RU" sz="2400" dirty="0" smtClean="0"/>
              <a:t>Варианты:</a:t>
            </a:r>
            <a:endParaRPr lang="en-US" sz="2400" dirty="0" smtClean="0"/>
          </a:p>
          <a:p>
            <a:pPr>
              <a:buNone/>
              <a:defRPr/>
            </a:pPr>
            <a:r>
              <a:rPr lang="ru-RU" sz="2400" dirty="0" smtClean="0"/>
              <a:t>1</a:t>
            </a:r>
            <a:r>
              <a:rPr lang="ru-RU" sz="2400" dirty="0" smtClean="0"/>
              <a:t>. </a:t>
            </a:r>
            <a:r>
              <a:rPr lang="ru-RU" sz="2400" dirty="0" smtClean="0"/>
              <a:t>Выполнить вычисления для 5-ти, 10, 15, 20, 25 слагаемых.</a:t>
            </a:r>
          </a:p>
          <a:p>
            <a:pPr>
              <a:buNone/>
              <a:defRPr/>
            </a:pPr>
            <a:r>
              <a:rPr lang="ru-RU" sz="2400" dirty="0" smtClean="0"/>
              <a:t>2. Выполнить вычисления с указанной точностью.</a:t>
            </a:r>
          </a:p>
          <a:p>
            <a:pPr>
              <a:buNone/>
              <a:defRPr/>
            </a:pPr>
            <a:r>
              <a:rPr lang="ru-RU" sz="2400" dirty="0" smtClean="0"/>
              <a:t>Рекуррентная формула:</a:t>
            </a:r>
            <a:r>
              <a:rPr lang="en-US" sz="2400" dirty="0" smtClean="0"/>
              <a:t>  </a:t>
            </a:r>
            <a:endParaRPr lang="ru-RU" sz="2400" dirty="0" smtClean="0"/>
          </a:p>
        </p:txBody>
      </p:sp>
      <p:sp>
        <p:nvSpPr>
          <p:cNvPr id="4101" name="Rectangle 3"/>
          <p:cNvSpPr txBox="1">
            <a:spLocks/>
          </p:cNvSpPr>
          <p:nvPr/>
        </p:nvSpPr>
        <p:spPr bwMode="auto">
          <a:xfrm>
            <a:off x="357188" y="1357313"/>
            <a:ext cx="8507412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61950"/>
            <a:endParaRPr lang="ru-RU" sz="2400" dirty="0">
              <a:solidFill>
                <a:srgbClr val="0D0D0D"/>
              </a:solidFill>
            </a:endParaRPr>
          </a:p>
          <a:p>
            <a:pPr indent="361950"/>
            <a:r>
              <a:rPr lang="ru-RU" sz="2400" dirty="0">
                <a:solidFill>
                  <a:srgbClr val="0D0D0D"/>
                </a:solidFill>
              </a:rPr>
              <a:t>Примеры</a:t>
            </a:r>
            <a:r>
              <a:rPr lang="ru-RU" sz="2400" dirty="0" smtClean="0">
                <a:solidFill>
                  <a:srgbClr val="0D0D0D"/>
                </a:solidFill>
              </a:rPr>
              <a:t>: прогрессии</a:t>
            </a:r>
            <a:r>
              <a:rPr lang="ru-RU" sz="2400" dirty="0">
                <a:solidFill>
                  <a:srgbClr val="0D0D0D"/>
                </a:solidFill>
              </a:rPr>
              <a:t>, суммы</a:t>
            </a:r>
            <a:r>
              <a:rPr lang="ru-RU" sz="2400" dirty="0" smtClean="0">
                <a:solidFill>
                  <a:srgbClr val="0D0D0D"/>
                </a:solidFill>
              </a:rPr>
              <a:t>.</a:t>
            </a:r>
          </a:p>
          <a:p>
            <a:pPr indent="361950"/>
            <a:endParaRPr lang="ru-RU" sz="2400" dirty="0" smtClean="0">
              <a:solidFill>
                <a:srgbClr val="0D0D0D"/>
              </a:solidFill>
            </a:endParaRPr>
          </a:p>
          <a:p>
            <a:pPr indent="361950"/>
            <a:endParaRPr lang="ru-RU" sz="2400" dirty="0">
              <a:solidFill>
                <a:srgbClr val="0D0D0D"/>
              </a:solidFill>
            </a:endParaRP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4429130" cy="81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Рекуррентное соотношение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428736"/>
            <a:ext cx="8229600" cy="488315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800" dirty="0" smtClean="0"/>
              <a:t>Во </a:t>
            </a:r>
            <a:r>
              <a:rPr lang="ru-RU" sz="3800" dirty="0" smtClean="0"/>
              <a:t>внутреннем цикле очередное слагаемое вычисляется по формуле. </a:t>
            </a:r>
            <a:endParaRPr lang="ru-RU" sz="3800" dirty="0" smtClean="0"/>
          </a:p>
          <a:p>
            <a:pPr>
              <a:buNone/>
            </a:pPr>
            <a:endParaRPr lang="ru-RU" sz="3800" dirty="0" smtClean="0"/>
          </a:p>
          <a:p>
            <a:pPr>
              <a:buNone/>
            </a:pPr>
            <a:endParaRPr lang="ru-RU" sz="3800" dirty="0" smtClean="0"/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ru-RU" sz="3800" dirty="0" smtClean="0"/>
              <a:t>Для </a:t>
            </a:r>
            <a:r>
              <a:rPr lang="ru-RU" sz="3800" dirty="0" smtClean="0"/>
              <a:t>вычисления слагаемого </a:t>
            </a:r>
            <a:r>
              <a:rPr lang="ru-RU" sz="3800" dirty="0" smtClean="0"/>
              <a:t>следует</a:t>
            </a:r>
            <a:endParaRPr lang="en-US" sz="3800" dirty="0" smtClean="0"/>
          </a:p>
          <a:p>
            <a:pPr>
              <a:buNone/>
            </a:pPr>
            <a:r>
              <a:rPr lang="ru-RU" sz="3800" dirty="0" smtClean="0"/>
              <a:t> использовать рекуррентное соотношение.</a:t>
            </a:r>
          </a:p>
          <a:p>
            <a:pPr>
              <a:buNone/>
            </a:pPr>
            <a:r>
              <a:rPr lang="ru-RU" sz="3800" dirty="0" smtClean="0"/>
              <a:t>Вычисление </a:t>
            </a:r>
            <a:r>
              <a:rPr lang="ru-RU" sz="3800" dirty="0" smtClean="0"/>
              <a:t>степени, это произведение. Вычисление факториала, это произведение чисел натурального </a:t>
            </a:r>
            <a:r>
              <a:rPr lang="ru-RU" sz="3800" dirty="0" smtClean="0"/>
              <a:t>ряда. </a:t>
            </a:r>
            <a:r>
              <a:rPr lang="ru-RU" sz="3800" dirty="0" smtClean="0"/>
              <a:t>Если обозначить именем </a:t>
            </a:r>
            <a:r>
              <a:rPr lang="ru-RU" sz="3800" i="1" dirty="0" err="1" smtClean="0"/>
              <a:t>a</a:t>
            </a:r>
            <a:r>
              <a:rPr lang="ru-RU" sz="3800" dirty="0" smtClean="0"/>
              <a:t> значение очередного слагаемого, тогда последующее значение может быть вычислено по отношению к предыдущему по формуле</a:t>
            </a:r>
            <a:r>
              <a:rPr lang="ru-RU" sz="3800" dirty="0" smtClean="0"/>
              <a:t>:</a:t>
            </a:r>
            <a:r>
              <a:rPr lang="en-US" sz="3800" dirty="0" smtClean="0"/>
              <a:t> </a:t>
            </a:r>
            <a:endParaRPr lang="ru-RU" sz="3800" dirty="0" smtClean="0"/>
          </a:p>
          <a:p>
            <a:pPr>
              <a:buNone/>
            </a:pPr>
            <a:r>
              <a:rPr lang="ru-RU" sz="3800" dirty="0" smtClean="0"/>
              <a:t>Действительно</a:t>
            </a:r>
            <a:r>
              <a:rPr lang="ru-RU" sz="3800" dirty="0" smtClean="0"/>
              <a:t>, при </a:t>
            </a:r>
            <a:r>
              <a:rPr lang="ru-RU" sz="3800" dirty="0" err="1" smtClean="0"/>
              <a:t>k</a:t>
            </a:r>
            <a:r>
              <a:rPr lang="ru-RU" sz="3800" dirty="0" smtClean="0"/>
              <a:t> = 1, </a:t>
            </a:r>
            <a:r>
              <a:rPr lang="ru-RU" sz="3800" dirty="0" err="1" smtClean="0"/>
              <a:t>a</a:t>
            </a:r>
            <a:r>
              <a:rPr lang="ru-RU" sz="3800" dirty="0" smtClean="0"/>
              <a:t> = </a:t>
            </a:r>
            <a:r>
              <a:rPr lang="ru-RU" sz="3800" dirty="0" err="1" smtClean="0"/>
              <a:t>x</a:t>
            </a:r>
            <a:r>
              <a:rPr lang="ru-RU" sz="3800" dirty="0" smtClean="0"/>
              <a:t>. При </a:t>
            </a:r>
            <a:r>
              <a:rPr lang="ru-RU" sz="3800" dirty="0" err="1" smtClean="0"/>
              <a:t>k</a:t>
            </a:r>
            <a:r>
              <a:rPr lang="ru-RU" sz="3800" dirty="0" smtClean="0"/>
              <a:t> = 2</a:t>
            </a:r>
            <a:r>
              <a:rPr lang="ru-RU" sz="3800" dirty="0" smtClean="0"/>
              <a:t>,</a:t>
            </a:r>
            <a:r>
              <a:rPr lang="en-US" sz="3800" dirty="0" smtClean="0"/>
              <a:t> a = a*(x/k)</a:t>
            </a:r>
            <a:r>
              <a:rPr lang="ru-RU" sz="3800" dirty="0" smtClean="0"/>
              <a:t> </a:t>
            </a:r>
            <a:r>
              <a:rPr lang="ru-RU" sz="3800" dirty="0" smtClean="0"/>
              <a:t>. </a:t>
            </a:r>
            <a:endParaRPr lang="en-US" sz="3800" dirty="0" smtClean="0"/>
          </a:p>
          <a:p>
            <a:pPr>
              <a:buNone/>
            </a:pPr>
            <a:r>
              <a:rPr lang="ru-RU" sz="3800" dirty="0" smtClean="0"/>
              <a:t>При</a:t>
            </a:r>
            <a:r>
              <a:rPr lang="ru-RU" sz="3800" dirty="0" smtClean="0"/>
              <a:t> </a:t>
            </a:r>
            <a:r>
              <a:rPr lang="ru-RU" sz="3800" dirty="0" err="1" smtClean="0"/>
              <a:t>k</a:t>
            </a:r>
            <a:r>
              <a:rPr lang="ru-RU" sz="3800" dirty="0" smtClean="0"/>
              <a:t> = </a:t>
            </a:r>
            <a:r>
              <a:rPr lang="ru-RU" sz="3800" dirty="0" smtClean="0"/>
              <a:t>3</a:t>
            </a:r>
            <a:r>
              <a:rPr lang="en-US" sz="3800" dirty="0" smtClean="0"/>
              <a:t> a= a*(x/k)</a:t>
            </a:r>
            <a:r>
              <a:rPr lang="ru-RU" sz="3800" dirty="0" smtClean="0"/>
              <a:t>,</a:t>
            </a:r>
            <a:r>
              <a:rPr lang="en-US" sz="3800" dirty="0" smtClean="0"/>
              <a:t> </a:t>
            </a:r>
            <a:r>
              <a:rPr lang="ru-RU" sz="3800" dirty="0" smtClean="0"/>
              <a:t>и </a:t>
            </a:r>
            <a:r>
              <a:rPr lang="ru-RU" sz="3800" dirty="0" smtClean="0"/>
              <a:t>так далее. </a:t>
            </a:r>
            <a:endParaRPr lang="en-US" sz="3800" dirty="0" smtClean="0"/>
          </a:p>
          <a:p>
            <a:pPr>
              <a:buNone/>
            </a:pPr>
            <a:r>
              <a:rPr lang="ru-RU" sz="3800" dirty="0" smtClean="0"/>
              <a:t>В </a:t>
            </a:r>
            <a:r>
              <a:rPr lang="ru-RU" sz="3800" dirty="0" smtClean="0"/>
              <a:t>теле внутреннего цикла для вычисления очередного слагаемого может быть использована именно эта формула</a:t>
            </a:r>
            <a:r>
              <a:rPr lang="ru-RU" sz="3800" dirty="0" smtClean="0"/>
              <a:t>.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E3FEF-0B55-47CE-ABC7-7A1E4A991A9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572133" y="2500306"/>
          <a:ext cx="1216278" cy="962023"/>
        </p:xfrm>
        <a:graphic>
          <a:graphicData uri="http://schemas.openxmlformats.org/presentationml/2006/ole">
            <p:oleObj spid="_x0000_s59395" name="Формула" r:id="rId3" imgW="583920" imgH="39348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571735" y="1785926"/>
          <a:ext cx="1097837" cy="928694"/>
        </p:xfrm>
        <a:graphic>
          <a:graphicData uri="http://schemas.openxmlformats.org/presentationml/2006/ole">
            <p:oleObj spid="_x0000_s59396" name="Формула" r:id="rId4" imgW="4950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429684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Переменная </a:t>
            </a:r>
            <a:r>
              <a:rPr lang="ru-RU" sz="2400" dirty="0" err="1" smtClean="0"/>
              <a:t>x</a:t>
            </a:r>
            <a:r>
              <a:rPr lang="ru-RU" sz="2400" dirty="0" smtClean="0"/>
              <a:t> произвольна, и не задана в условии, ее следует ввести.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Помимо </a:t>
            </a:r>
            <a:r>
              <a:rPr lang="ru-RU" sz="2400" dirty="0" smtClean="0"/>
              <a:t>собственно вычисления суммы требуется сравнить вычисленные значения для разного числа слагаемых, для чего </a:t>
            </a:r>
            <a:r>
              <a:rPr lang="ru-RU" sz="2400" dirty="0" smtClean="0"/>
              <a:t>нужен цикл</a:t>
            </a:r>
            <a:r>
              <a:rPr lang="ru-RU" sz="2400" dirty="0" smtClean="0"/>
              <a:t>, где </a:t>
            </a:r>
            <a:r>
              <a:rPr lang="ru-RU" sz="2400" dirty="0" smtClean="0"/>
              <a:t>внешний цикл - обычный </a:t>
            </a:r>
            <a:r>
              <a:rPr lang="ru-RU" sz="2400" dirty="0" smtClean="0"/>
              <a:t>арифметический цикл с управлением по количеству слагаемых, включенных в сумму: N = 5, 10, 15, </a:t>
            </a:r>
            <a:r>
              <a:rPr lang="ru-RU" sz="2400" dirty="0" smtClean="0"/>
              <a:t>20.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В теле внешнего цикла для каждого из значений </a:t>
            </a:r>
            <a:r>
              <a:rPr lang="ru-RU" sz="2400" dirty="0" smtClean="0"/>
              <a:t>N</a:t>
            </a:r>
            <a:r>
              <a:rPr lang="ru-RU" sz="2400" dirty="0" smtClean="0"/>
              <a:t> номера слагаемых изменяются от 1 до N, и если дать управляющей переменной имя </a:t>
            </a:r>
            <a:r>
              <a:rPr lang="ru-RU" sz="2400" dirty="0" err="1" smtClean="0"/>
              <a:t>k</a:t>
            </a:r>
            <a:r>
              <a:rPr lang="ru-RU" sz="2400" dirty="0" smtClean="0"/>
              <a:t>, то </a:t>
            </a:r>
            <a:r>
              <a:rPr lang="ru-RU" sz="2400" dirty="0" err="1" smtClean="0"/>
              <a:t>k=</a:t>
            </a:r>
            <a:r>
              <a:rPr lang="ru-RU" sz="2400" dirty="0" smtClean="0"/>
              <a:t>[</a:t>
            </a:r>
            <a:r>
              <a:rPr lang="ru-RU" sz="2400" dirty="0" smtClean="0"/>
              <a:t>1, N]. Внутренний цикл имеет некоторые </a:t>
            </a:r>
            <a:r>
              <a:rPr lang="ru-RU" sz="2400" dirty="0" smtClean="0"/>
              <a:t>особенности: при</a:t>
            </a:r>
            <a:r>
              <a:rPr lang="ru-RU" sz="2400" dirty="0" smtClean="0"/>
              <a:t> </a:t>
            </a:r>
            <a:r>
              <a:rPr lang="ru-RU" sz="2400" dirty="0" err="1" smtClean="0"/>
              <a:t>k</a:t>
            </a:r>
            <a:r>
              <a:rPr lang="ru-RU" sz="2400" dirty="0" smtClean="0"/>
              <a:t> = 1 начальное значение суммы S равно 0, а очередное слагаемое </a:t>
            </a:r>
            <a:r>
              <a:rPr lang="ru-RU" sz="2400" dirty="0" smtClean="0"/>
              <a:t>не </a:t>
            </a:r>
            <a:r>
              <a:rPr lang="ru-RU" sz="2400" dirty="0" smtClean="0"/>
              <a:t>определено.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E3FEF-0B55-47CE-ABC7-7A1E4A991A95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Пример 7 Сложный цикл (вложенный)</a:t>
            </a:r>
          </a:p>
        </p:txBody>
      </p:sp>
      <p:sp>
        <p:nvSpPr>
          <p:cNvPr id="5124" name="Содержимое 2"/>
          <p:cNvSpPr>
            <a:spLocks noGrp="1"/>
          </p:cNvSpPr>
          <p:nvPr>
            <p:ph idx="1"/>
          </p:nvPr>
        </p:nvSpPr>
        <p:spPr bwMode="auto">
          <a:xfrm>
            <a:off x="500063" y="1285875"/>
            <a:ext cx="8229600" cy="4929188"/>
          </a:xfrm>
        </p:spPr>
        <p:txBody>
          <a:bodyPr/>
          <a:lstStyle/>
          <a:p>
            <a:pPr>
              <a:buFontTx/>
              <a:buNone/>
            </a:pPr>
            <a:r>
              <a:rPr lang="ru-RU" sz="2400" smtClean="0">
                <a:ln>
                  <a:noFill/>
                </a:ln>
              </a:rPr>
              <a:t>Сложный цикл, это когда один цикл в другом.</a:t>
            </a:r>
          </a:p>
          <a:p>
            <a:pPr>
              <a:buFontTx/>
              <a:buNone/>
            </a:pPr>
            <a:r>
              <a:rPr lang="ru-RU" sz="2400" smtClean="0">
                <a:ln>
                  <a:noFill/>
                </a:ln>
              </a:rPr>
              <a:t>Правила: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внутренний цикл – полностью в теле внешнего.</a:t>
            </a:r>
            <a:endParaRPr lang="en-US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en-US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en-US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en-US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en-US" sz="2400" smtClean="0">
              <a:ln>
                <a:noFill/>
              </a:ln>
            </a:endParaRPr>
          </a:p>
          <a:p>
            <a:pPr>
              <a:buFontTx/>
              <a:buNone/>
            </a:pPr>
            <a:r>
              <a:rPr lang="ru-RU" sz="2400" smtClean="0">
                <a:ln>
                  <a:noFill/>
                </a:ln>
              </a:rPr>
              <a:t>Радиусы r и R вводить.</a:t>
            </a:r>
          </a:p>
          <a:p>
            <a:pPr>
              <a:buFontTx/>
              <a:buNone/>
            </a:pPr>
            <a:r>
              <a:rPr lang="ru-RU" sz="2400" smtClean="0">
                <a:ln>
                  <a:noFill/>
                </a:ln>
              </a:rPr>
              <a:t>Для y </a:t>
            </a:r>
            <a:r>
              <a:rPr lang="ru-RU" sz="2400" smtClean="0">
                <a:ln>
                  <a:noFill/>
                </a:ln>
                <a:sym typeface="Symbol" pitchFamily="18" charset="2"/>
              </a:rPr>
              <a:t></a:t>
            </a:r>
            <a:r>
              <a:rPr lang="ru-RU" sz="2400" smtClean="0">
                <a:ln>
                  <a:noFill/>
                </a:ln>
              </a:rPr>
              <a:t> [0; 2.4] с шагом 0.8 и x </a:t>
            </a:r>
            <a:r>
              <a:rPr lang="ru-RU" sz="2400" smtClean="0">
                <a:ln>
                  <a:noFill/>
                </a:ln>
                <a:sym typeface="Symbol" pitchFamily="18" charset="2"/>
              </a:rPr>
              <a:t></a:t>
            </a:r>
            <a:r>
              <a:rPr lang="ru-RU" sz="2400" smtClean="0">
                <a:ln>
                  <a:noFill/>
                </a:ln>
              </a:rPr>
              <a:t> [0; 2.4] с шагом 0.6 построить таблицу на решетке из полного перебора значений x, y, где y выводить в заголовке.</a:t>
            </a:r>
          </a:p>
          <a:p>
            <a:pPr>
              <a:buFontTx/>
              <a:buNone/>
            </a:pPr>
            <a:r>
              <a:rPr lang="ru-RU" sz="2400" smtClean="0">
                <a:ln>
                  <a:noFill/>
                </a:ln>
              </a:rPr>
              <a:t>Решение: по </a:t>
            </a:r>
            <a:r>
              <a:rPr lang="en-US" sz="2400" smtClean="0">
                <a:ln>
                  <a:noFill/>
                </a:ln>
              </a:rPr>
              <a:t>y – </a:t>
            </a:r>
            <a:r>
              <a:rPr lang="ru-RU" sz="2400" smtClean="0">
                <a:ln>
                  <a:noFill/>
                </a:ln>
              </a:rPr>
              <a:t>внешний цикл, по </a:t>
            </a:r>
            <a:r>
              <a:rPr lang="en-US" sz="2400" smtClean="0">
                <a:ln>
                  <a:noFill/>
                </a:ln>
              </a:rPr>
              <a:t>x – </a:t>
            </a:r>
            <a:r>
              <a:rPr lang="ru-RU" sz="2400" smtClean="0">
                <a:ln>
                  <a:noFill/>
                </a:ln>
              </a:rPr>
              <a:t>внутренний.</a:t>
            </a:r>
          </a:p>
          <a:p>
            <a:pPr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en-US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512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FD0B22-1AEA-4721-B7F5-F8B20866F813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071563" y="2428875"/>
          <a:ext cx="7072312" cy="1357313"/>
        </p:xfrm>
        <a:graphic>
          <a:graphicData uri="http://schemas.openxmlformats.org/presentationml/2006/ole">
            <p:oleObj spid="_x0000_s5122" name="Формула" r:id="rId3" imgW="5041900" imgH="1016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Этапы выполнения цикла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5788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1.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Подготовка</a:t>
            </a:r>
            <a:r>
              <a:rPr lang="ru-RU" sz="2400" smtClean="0">
                <a:ln>
                  <a:noFill/>
                </a:ln>
              </a:rPr>
              <a:t> цикла: присваивание стартовых значений управляющей переменной, (и другим, участвующим в выполнении цикла).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2.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Точка входа</a:t>
            </a:r>
            <a:r>
              <a:rPr lang="ru-RU" sz="2400" smtClean="0">
                <a:ln>
                  <a:noFill/>
                </a:ln>
              </a:rPr>
              <a:t> в цикл: момент передачи управления первому оператору тела цикла.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3.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Итерация</a:t>
            </a:r>
            <a:r>
              <a:rPr lang="ru-RU" sz="2400" smtClean="0">
                <a:ln>
                  <a:noFill/>
                </a:ln>
              </a:rPr>
              <a:t>: очередное выполнение тела цикла. Включает изменение параметра цикла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4. Точка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проверки условия</a:t>
            </a:r>
            <a:r>
              <a:rPr lang="ru-RU" sz="2400" smtClean="0">
                <a:ln>
                  <a:noFill/>
                </a:ln>
              </a:rPr>
              <a:t>: момент проверки условия, при котором решается, делать ли новую итерацию, или перейти к оператору, стоящему за циклом (в зависимости от синтаксиса). Явно или нет включает управляющую переменную.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5. 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Выход из цикла</a:t>
            </a:r>
            <a:r>
              <a:rPr lang="ru-RU" sz="2400" smtClean="0">
                <a:ln>
                  <a:noFill/>
                </a:ln>
              </a:rPr>
              <a:t>: передача управления оператору, стоящему за циклом.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Вопросы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357298"/>
            <a:ext cx="8286808" cy="5072098"/>
          </a:xfrm>
        </p:spPr>
        <p:txBody>
          <a:bodyPr/>
          <a:lstStyle/>
          <a:p>
            <a:pPr>
              <a:defRPr/>
            </a:pPr>
            <a:r>
              <a:rPr lang="ru-RU" sz="2400" dirty="0" smtClean="0"/>
              <a:t>Запишите условие принадлежности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 точки указанной области:</a:t>
            </a:r>
          </a:p>
          <a:p>
            <a:pPr>
              <a:buFontTx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Какова роль параметра цикла в управлении? </a:t>
            </a:r>
          </a:p>
          <a:p>
            <a:pPr>
              <a:defRPr/>
            </a:pPr>
            <a:r>
              <a:rPr lang="ru-RU" sz="2400" dirty="0" smtClean="0"/>
              <a:t>Сравните операторы </a:t>
            </a:r>
            <a:r>
              <a:rPr lang="ru-RU" sz="2400" dirty="0" err="1" smtClean="0"/>
              <a:t>do</a:t>
            </a:r>
            <a:r>
              <a:rPr lang="ru-RU" sz="2400" dirty="0" smtClean="0"/>
              <a:t> и </a:t>
            </a:r>
            <a:r>
              <a:rPr lang="ru-RU" sz="2400" dirty="0" err="1" smtClean="0"/>
              <a:t>while</a:t>
            </a:r>
            <a:r>
              <a:rPr lang="ru-RU" sz="2400" dirty="0" smtClean="0"/>
              <a:t>.</a:t>
            </a:r>
          </a:p>
          <a:p>
            <a:pPr>
              <a:defRPr/>
            </a:pPr>
            <a:r>
              <a:rPr lang="ru-RU" sz="2400" dirty="0" smtClean="0"/>
              <a:t>Зачем в языках программирования существуют три формы оператора цикла?</a:t>
            </a:r>
          </a:p>
          <a:p>
            <a:pPr>
              <a:defRPr/>
            </a:pPr>
            <a:r>
              <a:rPr lang="ru-RU" sz="2400" dirty="0" smtClean="0"/>
              <a:t>Запишите фрагмент кода, который находит сумму</a:t>
            </a:r>
            <a:r>
              <a:rPr lang="en-US" sz="2400" dirty="0" smtClean="0"/>
              <a:t> </a:t>
            </a:r>
            <a:r>
              <a:rPr lang="ru-RU" sz="2400" dirty="0" smtClean="0"/>
              <a:t> слагаемых вида </a:t>
            </a:r>
            <a:r>
              <a:rPr lang="en-US" sz="2400" dirty="0" smtClean="0"/>
              <a:t>sin(x)+</a:t>
            </a:r>
            <a:r>
              <a:rPr lang="en-US" sz="2400" dirty="0" err="1" smtClean="0"/>
              <a:t>cos</a:t>
            </a:r>
            <a:r>
              <a:rPr lang="en-US" sz="2400" dirty="0" smtClean="0"/>
              <a:t>(x) </a:t>
            </a:r>
            <a:r>
              <a:rPr lang="ru-RU" sz="2400" dirty="0" smtClean="0"/>
              <a:t>и выводит положительные значения при </a:t>
            </a:r>
            <a:r>
              <a:rPr lang="en-US" sz="2400" dirty="0" smtClean="0"/>
              <a:t>x=[</a:t>
            </a:r>
            <a:r>
              <a:rPr lang="ru-RU" sz="2400" dirty="0" smtClean="0"/>
              <a:t>0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smtClean="0"/>
              <a:t>2</a:t>
            </a:r>
            <a:r>
              <a:rPr lang="el-GR" sz="2400" dirty="0" smtClean="0"/>
              <a:t>π</a:t>
            </a:r>
            <a:r>
              <a:rPr lang="en-US" sz="2400" dirty="0" smtClean="0"/>
              <a:t>]</a:t>
            </a:r>
            <a:r>
              <a:rPr lang="ru-RU" sz="2400" dirty="0" smtClean="0"/>
              <a:t> с шагом </a:t>
            </a:r>
            <a:r>
              <a:rPr lang="el-GR" sz="2400" smtClean="0"/>
              <a:t>π</a:t>
            </a:r>
            <a:r>
              <a:rPr lang="en-US" sz="2400" smtClean="0"/>
              <a:t>/24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Tx/>
              <a:buNone/>
              <a:defRPr/>
            </a:pPr>
            <a:endParaRPr lang="ru-RU" sz="2400" dirty="0" smtClean="0"/>
          </a:p>
          <a:p>
            <a:pPr>
              <a:buFontTx/>
              <a:buNone/>
              <a:defRPr/>
            </a:pPr>
            <a:endParaRPr lang="ru-RU" sz="2400" dirty="0"/>
          </a:p>
        </p:txBody>
      </p:sp>
      <p:sp>
        <p:nvSpPr>
          <p:cNvPr id="614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B3A743-FFE6-470E-AF4C-5CC55239EE4E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000625" y="1214438"/>
          <a:ext cx="2786063" cy="2481262"/>
        </p:xfrm>
        <a:graphic>
          <a:graphicData uri="http://schemas.openxmlformats.org/presentationml/2006/ole">
            <p:oleObj spid="_x0000_s6146" name="Picture" r:id="rId3" imgW="2724912" imgH="239877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Роль параметра цикла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68680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1. В процессе подготовки цикла управляющая переменная принимает стартовое значение.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2. В теле цикла, которое повторяется многократно, происходит изменение параметра цикла.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3. В проверке условия завершения цикла параметр цикла присутствует явно или нет.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Вывод: как правило, параметр цикла изменяется в теле цикла и позволяет завершить работу цикла.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Выбор управляющей переменной определяется логикой задачи.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Операторы цикла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484313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85000"/>
              </a:lnSpc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		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Операторы цикла, всего лишь инструмент, позволяющий организовать поток управления: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400" smtClean="0">
                <a:ln>
                  <a:noFill/>
                </a:ln>
              </a:rPr>
              <a:t> 	– цикл с предусловием,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do..while</a:t>
            </a:r>
            <a:r>
              <a:rPr lang="ru-RU" sz="2400" smtClean="0">
                <a:ln>
                  <a:noFill/>
                </a:ln>
              </a:rPr>
              <a:t>	– цикл с постусловием,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400" smtClean="0">
                <a:ln>
                  <a:noFill/>
                </a:ln>
              </a:rPr>
              <a:t>	– цикл, управляемый счетчиком.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 цикла </a:t>
            </a:r>
            <a:r>
              <a:rPr lang="ru-RU" sz="360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endParaRPr lang="en-US" sz="360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06925" y="2276475"/>
            <a:ext cx="4537075" cy="2160588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Синтаксис: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400" smtClean="0">
                <a:ln>
                  <a:noFill/>
                </a:ln>
              </a:rPr>
              <a:t> (Логическое_выражение)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  // Тело цикла;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}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95288" y="1773238"/>
            <a:ext cx="4537075" cy="3600450"/>
            <a:chOff x="2241" y="1248"/>
            <a:chExt cx="6753" cy="5818"/>
          </a:xfrm>
        </p:grpSpPr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2944" y="1804"/>
              <a:ext cx="4252" cy="141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/>
                <a:t>Логическое выражение</a:t>
              </a:r>
              <a:endParaRPr lang="en-US"/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2944" y="3783"/>
              <a:ext cx="4252" cy="14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70800"/>
            <a:lstStyle/>
            <a:p>
              <a:pPr algn="ctr"/>
              <a:r>
                <a:rPr lang="ru-RU" sz="1400"/>
                <a:t>Тело цикла</a:t>
              </a:r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5053" y="3214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7196" y="2510"/>
              <a:ext cx="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5036" y="5223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7749" y="2510"/>
              <a:ext cx="1" cy="4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3027" y="3230"/>
              <a:ext cx="187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Истинно ( != 0)</a:t>
              </a:r>
              <a:endParaRPr 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7119" y="1984"/>
              <a:ext cx="187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Ложно ( = 0)</a:t>
              </a:r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2241" y="5676"/>
              <a:ext cx="27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 flipV="1">
              <a:off x="2241" y="1444"/>
              <a:ext cx="16" cy="4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241" y="1444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5087" y="1248"/>
              <a:ext cx="0" cy="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 цикла </a:t>
            </a:r>
            <a:r>
              <a:rPr lang="en-US" sz="360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en-US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ru-RU" sz="360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endParaRPr lang="en-US" sz="360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427538" y="1916113"/>
            <a:ext cx="4608512" cy="252095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Синтаксис: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do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0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</a:rPr>
              <a:t>   // Тело цикла;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</a:rPr>
              <a:t>  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400" smtClean="0">
                <a:ln>
                  <a:noFill/>
                </a:ln>
              </a:rPr>
              <a:t>(Логическое_выражение);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23850" y="1700213"/>
            <a:ext cx="4252913" cy="3749675"/>
            <a:chOff x="2241" y="7024"/>
            <a:chExt cx="6697" cy="5904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2895" y="9607"/>
              <a:ext cx="4252" cy="141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/>
                <a:t>Логическое выражение</a:t>
              </a:r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2962" y="7602"/>
              <a:ext cx="4252" cy="14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70800"/>
            <a:lstStyle/>
            <a:p>
              <a:pPr algn="ctr"/>
              <a:r>
                <a:rPr lang="ru-RU" sz="1400"/>
                <a:t>Тело цикла</a:t>
              </a:r>
              <a:endParaRPr 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5037" y="9045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7163" y="10313"/>
              <a:ext cx="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5020" y="11017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>
              <a:off x="7715" y="10331"/>
              <a:ext cx="2" cy="25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7063" y="9730"/>
              <a:ext cx="187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Истинно ( != 0)</a:t>
              </a:r>
              <a:endParaRPr lang="en-US"/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2849" y="10943"/>
              <a:ext cx="1875" cy="3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Ложно ( = 0)</a:t>
              </a:r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H="1">
              <a:off x="2241" y="11553"/>
              <a:ext cx="27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 flipV="1">
              <a:off x="2241" y="7204"/>
              <a:ext cx="16" cy="4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2241" y="7204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5026" y="7024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Схема цикла, управляемого счетчиком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28625" y="1785938"/>
            <a:ext cx="3960813" cy="3673475"/>
          </a:xfr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800" smtClean="0">
                <a:ln>
                  <a:noFill/>
                </a:ln>
              </a:rPr>
              <a:t>// Оператор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800" smtClean="0">
                <a:ln>
                  <a:noFill/>
                </a:ln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Count;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Count = 1;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while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(Count &lt;= 10)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	// Тело цикла.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	Count ++;	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   }</a:t>
            </a:r>
          </a:p>
        </p:txBody>
      </p:sp>
      <p:sp>
        <p:nvSpPr>
          <p:cNvPr id="16388" name="Rectangle 62"/>
          <p:cNvSpPr>
            <a:spLocks noChangeArrowheads="1"/>
          </p:cNvSpPr>
          <p:nvPr/>
        </p:nvSpPr>
        <p:spPr bwMode="auto">
          <a:xfrm>
            <a:off x="4500563" y="1785938"/>
            <a:ext cx="4284662" cy="36750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solidFill>
                  <a:srgbClr val="0D0D0D"/>
                </a:solidFill>
              </a:rPr>
              <a:t>// </a:t>
            </a:r>
            <a:r>
              <a:rPr lang="ru-RU" sz="2800">
                <a:solidFill>
                  <a:srgbClr val="0D0D0D"/>
                </a:solidFill>
              </a:rPr>
              <a:t>Оператор</a:t>
            </a:r>
            <a:r>
              <a:rPr lang="ru-RU"/>
              <a:t> </a:t>
            </a:r>
            <a:r>
              <a:rPr lang="ru-RU" sz="2400" b="1">
                <a:solidFill>
                  <a:srgbClr val="0D0D0D"/>
                </a:solidFill>
                <a:latin typeface="Courier New" pitchFamily="49" charset="0"/>
              </a:rPr>
              <a:t>do… </a:t>
            </a:r>
            <a:r>
              <a:rPr lang="en-US" sz="2400" b="1">
                <a:solidFill>
                  <a:srgbClr val="0D0D0D"/>
                </a:solidFill>
                <a:latin typeface="Courier New" pitchFamily="49" charset="0"/>
              </a:rPr>
              <a:t>while</a:t>
            </a:r>
            <a:r>
              <a:rPr lang="ru-RU" sz="2400" b="1">
                <a:solidFill>
                  <a:srgbClr val="0D0D0D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 b="1">
                <a:solidFill>
                  <a:srgbClr val="0D0D0D"/>
                </a:solidFill>
                <a:latin typeface="Courier New" pitchFamily="49" charset="0"/>
              </a:rPr>
              <a:t>int</a:t>
            </a:r>
            <a:r>
              <a:rPr lang="en-US" sz="2400">
                <a:solidFill>
                  <a:srgbClr val="0D0D0D"/>
                </a:solidFill>
                <a:latin typeface="Courier New" pitchFamily="49" charset="0"/>
              </a:rPr>
              <a:t> </a:t>
            </a: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Count</a:t>
            </a:r>
            <a:r>
              <a:rPr lang="en-US" sz="2400">
                <a:solidFill>
                  <a:srgbClr val="0D0D0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>
                <a:solidFill>
                  <a:srgbClr val="0D0D0D"/>
                </a:solidFill>
                <a:latin typeface="Courier New" pitchFamily="49" charset="0"/>
              </a:rPr>
              <a:t>Count</a:t>
            </a: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 = 1;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ru-RU" sz="2400" b="1">
                <a:solidFill>
                  <a:srgbClr val="0D0D0D"/>
                </a:solidFill>
                <a:latin typeface="Courier New" pitchFamily="49" charset="0"/>
              </a:rPr>
              <a:t>do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>
                <a:solidFill>
                  <a:srgbClr val="0D0D0D"/>
                </a:solidFill>
                <a:latin typeface="Courier New" pitchFamily="49" charset="0"/>
              </a:rPr>
              <a:t>   </a:t>
            </a: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>
                <a:solidFill>
                  <a:srgbClr val="0D0D0D"/>
                </a:solidFill>
                <a:latin typeface="Courier New" pitchFamily="49" charset="0"/>
              </a:rPr>
              <a:t>    /</a:t>
            </a: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/ Тело цикла.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	Count ++;	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>
                <a:solidFill>
                  <a:srgbClr val="0D0D0D"/>
                </a:solidFill>
                <a:latin typeface="Courier New" pitchFamily="49" charset="0"/>
              </a:rPr>
              <a:t>   </a:t>
            </a: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ru-RU" sz="2400" b="1">
                <a:solidFill>
                  <a:srgbClr val="0D0D0D"/>
                </a:solidFill>
                <a:latin typeface="Courier New" pitchFamily="49" charset="0"/>
              </a:rPr>
              <a:t>while</a:t>
            </a:r>
            <a:r>
              <a:rPr lang="ru-RU" sz="2400">
                <a:solidFill>
                  <a:srgbClr val="0D0D0D"/>
                </a:solidFill>
                <a:latin typeface="Courier New" pitchFamily="49" charset="0"/>
              </a:rPr>
              <a:t> (Count &lt;=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/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 цикла </a:t>
            </a:r>
            <a:r>
              <a:rPr lang="ru-RU" sz="360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</a:t>
            </a:r>
            <a:endParaRPr lang="en-US" sz="360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7411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7085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Назначение</a:t>
            </a:r>
            <a:r>
              <a:rPr lang="ru-RU" sz="2400" smtClean="0">
                <a:ln>
                  <a:noFill/>
                </a:ln>
              </a:rPr>
              <a:t> – организация арифметических и итерационных циклов.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400" smtClean="0">
                <a:ln>
                  <a:noFill/>
                </a:ln>
              </a:rPr>
              <a:t> (Выражение1; Выражение2; Выражение3)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	   // Тело цикла;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Выражение1  задает начальное значение параметра цикла.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Выражение2 (логическое) задает условие завершения выполнения цикла.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Выражение3 задает приращение параметра цикла.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Тело цикла – как правило, составной оператор {}.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Ppt0000000</Template>
  <TotalTime>0</TotalTime>
  <Words>1558</Words>
  <Application>Microsoft Office PowerPoint</Application>
  <PresentationFormat>Экран (4:3)</PresentationFormat>
  <Paragraphs>267</Paragraphs>
  <Slides>30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Ppt0000000</vt:lpstr>
      <vt:lpstr>Формула</vt:lpstr>
      <vt:lpstr>Picture</vt:lpstr>
      <vt:lpstr>Microsoft Equation 3.0</vt:lpstr>
      <vt:lpstr>Основы программирования </vt:lpstr>
      <vt:lpstr>Виды циклов</vt:lpstr>
      <vt:lpstr>Этапы выполнения цикла</vt:lpstr>
      <vt:lpstr>Роль параметра цикла</vt:lpstr>
      <vt:lpstr>Операторы цикла</vt:lpstr>
      <vt:lpstr>Оператор цикла while</vt:lpstr>
      <vt:lpstr>Оператор цикла do…while</vt:lpstr>
      <vt:lpstr>Схема цикла, управляемого счетчиком</vt:lpstr>
      <vt:lpstr>Оператор цикла for</vt:lpstr>
      <vt:lpstr>Семантика</vt:lpstr>
      <vt:lpstr>Особенности семантики for</vt:lpstr>
      <vt:lpstr>Пример –цикл проверки ввода</vt:lpstr>
      <vt:lpstr>Пример – цикл с выходом по событию</vt:lpstr>
      <vt:lpstr>Операторы break и continue </vt:lpstr>
      <vt:lpstr>Оператор break </vt:lpstr>
      <vt:lpstr>Оператор continue</vt:lpstr>
      <vt:lpstr>Проектирование цикла</vt:lpstr>
      <vt:lpstr>Алгоритм</vt:lpstr>
      <vt:lpstr>Пример 1 – арифметический цикл</vt:lpstr>
      <vt:lpstr>Пример 1 – арифметический цикл</vt:lpstr>
      <vt:lpstr>Пример 1 – арифметический цикл</vt:lpstr>
      <vt:lpstr>Пример 2 – арифметический цикл</vt:lpstr>
      <vt:lpstr>Пример 3 – break</vt:lpstr>
      <vt:lpstr>Пример 4 – continue</vt:lpstr>
      <vt:lpstr>Пример 5 – итерационный цикл</vt:lpstr>
      <vt:lpstr>Пример 6 – рекуррентные выражения</vt:lpstr>
      <vt:lpstr>Рекуррентное соотношение</vt:lpstr>
      <vt:lpstr>Проектирование</vt:lpstr>
      <vt:lpstr>Пример 7 Сложный цикл (вложенный)</vt:lpstr>
      <vt:lpstr>Вопросы 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cp:keywords/>
  <dc:description/>
  <cp:lastModifiedBy/>
  <cp:revision>139</cp:revision>
  <dcterms:created xsi:type="dcterms:W3CDTF">2012-01-31T12:23:47Z</dcterms:created>
  <dcterms:modified xsi:type="dcterms:W3CDTF">2019-10-06T17:17:17Z</dcterms:modified>
  <cp:version/>
</cp:coreProperties>
</file>