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2" r:id="rId3"/>
    <p:sldId id="284" r:id="rId4"/>
    <p:sldId id="257" r:id="rId5"/>
    <p:sldId id="292" r:id="rId6"/>
    <p:sldId id="290" r:id="rId7"/>
    <p:sldId id="308" r:id="rId8"/>
    <p:sldId id="291" r:id="rId9"/>
    <p:sldId id="289" r:id="rId10"/>
    <p:sldId id="293" r:id="rId11"/>
    <p:sldId id="294" r:id="rId12"/>
    <p:sldId id="313" r:id="rId13"/>
    <p:sldId id="295" r:id="rId14"/>
    <p:sldId id="322" r:id="rId15"/>
    <p:sldId id="296" r:id="rId16"/>
    <p:sldId id="323" r:id="rId17"/>
    <p:sldId id="297" r:id="rId18"/>
    <p:sldId id="298" r:id="rId19"/>
    <p:sldId id="299" r:id="rId20"/>
    <p:sldId id="300" r:id="rId21"/>
    <p:sldId id="309" r:id="rId22"/>
    <p:sldId id="302" r:id="rId23"/>
    <p:sldId id="324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572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9" autoAdjust="0"/>
    <p:restoredTop sz="94660"/>
  </p:normalViewPr>
  <p:slideViewPr>
    <p:cSldViewPr>
      <p:cViewPr varScale="1">
        <p:scale>
          <a:sx n="68" d="100"/>
          <a:sy n="68" d="100"/>
        </p:scale>
        <p:origin x="372" y="66"/>
      </p:cViewPr>
      <p:guideLst>
        <p:guide orient="horz" pos="4319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C1EDA0-717C-43D2-9128-1E459D4D136A}" type="datetimeFigureOut">
              <a:rPr lang="ru-RU"/>
              <a:pPr>
                <a:defRPr/>
              </a:pPr>
              <a:t>16.12.2019</a:t>
            </a:fld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8746FD3-EEAF-444C-AB59-B43AF6AC0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38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F0B6F90-DD08-4B7F-9B92-468713595A24}" type="datetimeFigureOut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CEAC2B0-7788-43EE-931F-9B2365AACF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843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5E8DD5-CEB9-477F-B14C-0B0F08BE4F13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12BA4D0-F6BD-47A6-8EC7-62C3A7E73990}" type="slidenum">
              <a:rPr lang="ru-RU" sz="1200">
                <a:latin typeface="Calibri" pitchFamily="34" charset="0"/>
              </a:rPr>
              <a:pPr algn="r"/>
              <a:t>1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8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6A3AF7-95A7-40A7-A73B-4E3C5E2E186B}" type="slidenum">
              <a:rPr lang="ru-RU"/>
              <a:pPr>
                <a:defRPr/>
              </a:pPr>
              <a:t>3</a:t>
            </a:fld>
            <a:endParaRPr lang="ru-RU"/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168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2EF724-8AEB-457C-9557-BD7D85BB7D6F}" type="slidenum">
              <a:rPr lang="ru-RU"/>
              <a:pPr>
                <a:defRPr/>
              </a:pPr>
              <a:t>4</a:t>
            </a:fld>
            <a:endParaRPr lang="ru-RU"/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004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AE79F5-D9DA-41BC-80E9-A65407304C04}" type="slidenum">
              <a:rPr lang="ru-RU"/>
              <a:pPr>
                <a:defRPr/>
              </a:pPr>
              <a:t>5</a:t>
            </a:fld>
            <a:endParaRPr lang="ru-RU"/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7673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B38985-C32E-45A6-B825-9C7ACA31FACB}" type="slidenum">
              <a:rPr lang="ru-RU"/>
              <a:pPr>
                <a:defRPr/>
              </a:pPr>
              <a:t>6</a:t>
            </a:fld>
            <a:endParaRPr lang="ru-RU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052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99A95F-BA9C-4667-B982-4800AA8C78FE}" type="slidenum">
              <a:rPr lang="ru-RU"/>
              <a:pPr>
                <a:defRPr/>
              </a:pPr>
              <a:t>7</a:t>
            </a:fld>
            <a:endParaRPr lang="ru-RU"/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9700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BBB500-9F04-4418-9ADD-2EC3C4744973}" type="slidenum">
              <a:rPr lang="ru-RU"/>
              <a:pPr>
                <a:defRPr/>
              </a:pPr>
              <a:t>8</a:t>
            </a:fld>
            <a:endParaRPr lang="ru-RU"/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178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57201F"/>
                </a:solidFill>
              </a:defRPr>
            </a:lvl1pPr>
          </a:lstStyle>
          <a:p>
            <a:r>
              <a:rPr lang="ru-RU" dirty="0" smtClean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70198-9BB5-4028-8CB8-3ED4D3060919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F1C01-2A77-40D3-9887-BB0C6E6476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E1B09-85E6-4682-9ED9-94A1406C2B45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FC7B9-5FE0-4458-ACFF-2B02FAB2B9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55A99-ABCC-48A8-97E3-26BD1696F217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24FDA-625A-4BB3-B834-6A054C6894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DC07-DA2F-4DA4-97D7-13DBF9CE4C94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2243E-67D1-4274-A6EF-CAD305DF17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5AA1C-7F26-4A01-B448-4979C7A3EB65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1324-3939-4E08-B488-24FED4F8D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i="0" cap="none" spc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7A290-BE57-44FF-B2D8-AFE0FE2663FD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C3125-8695-4308-A967-B445EDC660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7C2AF-8C55-4EAD-9653-F2727358DF51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9D33D-D194-46A0-8988-2199F4F221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F3B0F-5A72-4811-99B7-8FC13D4AA38D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70F58-D46E-449D-8860-C0C462310E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7CBD3-7D4C-43CA-BB84-F1496A3DA26B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B522F-BC51-4EAD-BD46-26CEBDDC45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C15AA-963F-4037-8F60-B8C1872446DB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AD25-BE16-4AE7-A797-99AD889024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0EA2CAA2-F057-43CA-A743-96639019FB83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20404D11-C36E-4C13-80AC-4A95483E7B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50800"/>
          <a:solidFill>
            <a:srgbClr val="57201F"/>
          </a:solidFill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latin typeface="Times New Roman" pitchFamily="18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4213" y="1628775"/>
            <a:ext cx="7772400" cy="1470025"/>
          </a:xfrm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ru-RU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Основы программирования</a:t>
            </a: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 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+mj-ea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 bwMode="auto">
          <a:xfrm>
            <a:off x="250825" y="3648075"/>
            <a:ext cx="8713788" cy="1963738"/>
          </a:xfrm>
        </p:spPr>
        <p:txBody>
          <a:bodyPr/>
          <a:lstStyle/>
          <a:p>
            <a:pPr marL="342900" indent="-342900" eaLnBrk="1" hangingPunct="1"/>
            <a:r>
              <a:rPr lang="ru-RU" sz="3600" b="0" smtClean="0">
                <a:solidFill>
                  <a:srgbClr val="262626"/>
                </a:solidFill>
                <a:latin typeface="Times New Roman" pitchFamily="18" charset="0"/>
              </a:rPr>
              <a:t>Лекция 6. Конструируемые типы данных.</a:t>
            </a:r>
          </a:p>
          <a:p>
            <a:pPr marL="342900" indent="-342900" eaLnBrk="1" hangingPunct="1"/>
            <a:r>
              <a:rPr lang="ru-RU" sz="3600" b="0" smtClean="0">
                <a:solidFill>
                  <a:srgbClr val="262626"/>
                </a:solidFill>
                <a:latin typeface="Times New Roman" pitchFamily="18" charset="0"/>
              </a:rPr>
              <a:t>Массивы</a:t>
            </a:r>
            <a:endParaRPr lang="en-US" sz="3600" b="0" smtClean="0">
              <a:solidFill>
                <a:srgbClr val="262626"/>
              </a:solidFill>
              <a:latin typeface="Times New Roman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39750" y="5805488"/>
            <a:ext cx="7777163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ru-RU">
                <a:latin typeface="Arial Unicode MS" pitchFamily="34" charset="-128"/>
              </a:rPr>
              <a:t>Конова Елена Александровна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>
                <a:latin typeface="Arial Unicode MS" pitchFamily="34" charset="-128"/>
              </a:rPr>
              <a:t>E_Konova@mail.ru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Операция </a:t>
            </a:r>
            <a:r>
              <a:rPr lang="en-US" sz="3600" b="0" dirty="0" err="1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sizeof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+mj-ea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5613" y="1600200"/>
            <a:ext cx="8456612" cy="5038725"/>
          </a:xfrm>
          <a:noFill/>
        </p:spPr>
        <p:txBody>
          <a:bodyPr/>
          <a:lstStyle/>
          <a:p>
            <a:pPr marL="0" indent="357188" eaLnBrk="1" hangingPunct="1">
              <a:lnSpc>
                <a:spcPct val="90000"/>
              </a:lnSpc>
              <a:buFontTx/>
              <a:buNone/>
              <a:tabLst>
                <a:tab pos="4841875" algn="l"/>
              </a:tabLst>
            </a:pPr>
            <a:r>
              <a:rPr lang="en-US" sz="24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240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позволяет определить общий размер памяти, занимаемой: 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  а) данным любого типа (в том числе конструируемого),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  б) типом данного.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Имя типа или имя объекта указываются в параметре.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Примеры: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sizeof(x)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          // 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x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, это имя переменной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  <a:tabLst>
                <a:tab pos="4841875" algn="l"/>
              </a:tabLst>
            </a:pPr>
            <a:r>
              <a:rPr lang="ru-RU" sz="24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Count = sizeof(</a:t>
            </a:r>
            <a:r>
              <a:rPr lang="en-US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Arr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   //  в байтах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  <a:tabLst>
                <a:tab pos="4841875" algn="l"/>
              </a:tabLst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sizeof(</a:t>
            </a:r>
            <a:r>
              <a:rPr lang="ru-RU" sz="24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long int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   // 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long int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, это имя типа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indent="363538" eaLnBrk="1" hangingPunct="1">
              <a:lnSpc>
                <a:spcPct val="90000"/>
              </a:lnSpc>
              <a:defRPr/>
            </a:pPr>
            <a:r>
              <a:rPr lang="ru-RU" sz="3600" b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Операции с массивами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362950" cy="4997450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Никаких операций с массивами не разрешено, кроме 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операции обращения к элементам массива [], синтаксис которой: 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Операнд_1 [Операнд_2] 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Фактически, это составное имя: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Имя_массива [Индекс] 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Семантика операции [] позволяет выделить один элемент с указанным номером.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Индекс – выражение целого типа, определяющее номер элемента внутри массива (счет с 0).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endParaRPr lang="ru-RU" sz="2400" smtClean="0">
              <a:ln>
                <a:noFill/>
              </a:ln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indent="354013" eaLnBrk="1" hangingPunct="1">
              <a:lnSpc>
                <a:spcPct val="90000"/>
              </a:lnSpc>
              <a:defRPr/>
            </a:pP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Инициализация элементов массива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</p:spPr>
        <p:txBody>
          <a:bodyPr/>
          <a:lstStyle/>
          <a:p>
            <a:pPr marL="0" indent="354013" eaLnBrk="1" hangingPunct="1">
              <a:lnSpc>
                <a:spcPct val="8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Инициализация, это присвоение значения при объявлении, например:</a:t>
            </a:r>
          </a:p>
          <a:p>
            <a:pPr marL="0" indent="354013" eaLnBrk="1" hangingPunct="1">
              <a:lnSpc>
                <a:spcPct val="80000"/>
              </a:lnSpc>
              <a:buFontTx/>
              <a:buNone/>
            </a:pPr>
            <a:r>
              <a:rPr lang="ru-RU" sz="24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a=99;</a:t>
            </a:r>
          </a:p>
          <a:p>
            <a:pPr marL="0" indent="354013" eaLnBrk="1" hangingPunct="1">
              <a:lnSpc>
                <a:spcPct val="8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Для массива можно задать список инициализирующих значений.</a:t>
            </a:r>
          </a:p>
          <a:p>
            <a:pPr marL="0" indent="354013" eaLnBrk="1" hangingPunct="1">
              <a:lnSpc>
                <a:spcPct val="80000"/>
              </a:lnSpc>
              <a:buFontTx/>
              <a:buNone/>
            </a:pPr>
            <a:r>
              <a:rPr lang="ru-RU" sz="24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month [12] = {31,28,31,30,31,30,31,31,30,31,30,31};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    </a:t>
            </a:r>
          </a:p>
          <a:p>
            <a:pPr marL="0" indent="354013" eaLnBrk="1" hangingPunct="1">
              <a:lnSpc>
                <a:spcPct val="8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Удобно использовать инициализацию:  </a:t>
            </a:r>
          </a:p>
          <a:p>
            <a:pPr marL="0" indent="354013" eaLnBrk="1" hangingPunct="1">
              <a:lnSpc>
                <a:spcPct val="8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  а) если значения не меняются,</a:t>
            </a:r>
          </a:p>
          <a:p>
            <a:pPr marL="0" indent="354013" eaLnBrk="1" hangingPunct="1">
              <a:lnSpc>
                <a:spcPct val="8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  б) при отладке.</a:t>
            </a:r>
          </a:p>
          <a:p>
            <a:pPr marL="0" indent="354013" eaLnBrk="1" hangingPunct="1">
              <a:lnSpc>
                <a:spcPct val="8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Эквивалент − присваивание вида:</a:t>
            </a:r>
          </a:p>
          <a:p>
            <a:pPr marL="0" indent="354013" eaLnBrk="1" hangingPunct="1">
              <a:lnSpc>
                <a:spcPct val="8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month[0] = 31;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       // Январь  </a:t>
            </a:r>
          </a:p>
          <a:p>
            <a:pPr marL="0" indent="354013" eaLnBrk="1" hangingPunct="1">
              <a:lnSpc>
                <a:spcPct val="8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		       .. и т.д.</a:t>
            </a:r>
          </a:p>
          <a:p>
            <a:pPr marL="0" indent="354013" eaLnBrk="1" hangingPunct="1">
              <a:lnSpc>
                <a:spcPct val="8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month[11] = 31;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     // Декабрь</a:t>
            </a:r>
            <a:endParaRPr lang="en-US" sz="2400" smtClean="0">
              <a:ln>
                <a:noFill/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50825" y="274638"/>
            <a:ext cx="8713788" cy="1143000"/>
          </a:xfrm>
          <a:extLst/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indent="363538" eaLnBrk="1" hangingPunct="1">
              <a:lnSpc>
                <a:spcPct val="90000"/>
              </a:lnSpc>
              <a:defRPr/>
            </a:pP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Возможны варианты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buFontTx/>
              <a:buNone/>
            </a:pPr>
            <a:r>
              <a:rPr lang="en-US" sz="23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3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month []   = {31,28,30,31,30,31,30,31,30,31};</a:t>
            </a:r>
            <a:r>
              <a:rPr lang="en-US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0" indent="363538" eaLnBrk="1" hangingPunct="1">
              <a:buFontTx/>
              <a:buNone/>
            </a:pPr>
            <a:r>
              <a:rPr lang="en-US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			//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Количество = 12.</a:t>
            </a:r>
          </a:p>
          <a:p>
            <a:pPr marL="0" indent="363538" eaLnBrk="1" hangingPunct="1">
              <a:buFontTx/>
              <a:buNone/>
            </a:pPr>
            <a:r>
              <a:rPr lang="en-US" sz="23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3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month [12] = {31,28,31,30}; </a:t>
            </a:r>
            <a:endParaRPr lang="ru-RU" sz="2300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  <a:p>
            <a:pPr marL="0" indent="363538" eaLnBrk="1" hangingPunct="1">
              <a:buFontTx/>
              <a:buNone/>
            </a:pPr>
            <a:r>
              <a:rPr lang="en-US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			// 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Выделено 12, остальные = 0</a:t>
            </a:r>
          </a:p>
          <a:p>
            <a:pPr marL="0" indent="363538" eaLnBrk="1" hangingPunct="1">
              <a:buFontTx/>
              <a:buNone/>
            </a:pPr>
            <a:r>
              <a:rPr lang="en-US" sz="23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3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month [2]  = {31,28,31,30};</a:t>
            </a:r>
            <a:r>
              <a:rPr lang="en-US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ru-RU" sz="2400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  <a:p>
            <a:pPr marL="0" indent="363538" eaLnBrk="1" hangingPunct="1">
              <a:buFontTx/>
              <a:buNone/>
            </a:pPr>
            <a:r>
              <a:rPr lang="en-US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			// 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Ошибка!</a:t>
            </a:r>
          </a:p>
          <a:p>
            <a:pPr marL="0" indent="363538" eaLnBrk="1" hangingPunct="1"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Пример.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</p:spPr>
        <p:txBody>
          <a:bodyPr>
            <a:normAutofit/>
          </a:bodyPr>
          <a:lstStyle/>
          <a:p>
            <a:pPr indent="363538" eaLnBrk="1" hangingPunct="1">
              <a:lnSpc>
                <a:spcPct val="90000"/>
              </a:lnSpc>
              <a:defRPr/>
            </a:pP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Как определить число элементов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/>
          <a:lstStyle/>
          <a:p>
            <a:pPr marL="0" indent="365125" eaLnBrk="1" hangingPunct="1"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Пусть есть объявление:</a:t>
            </a:r>
            <a:endParaRPr lang="en-US" sz="2400" smtClean="0">
              <a:ln>
                <a:noFill/>
              </a:ln>
              <a:solidFill>
                <a:schemeClr val="tx1"/>
              </a:solidFill>
            </a:endParaRPr>
          </a:p>
          <a:p>
            <a:pPr marL="0" indent="365125" eaLnBrk="1" hangingPunct="1">
              <a:buFontTx/>
              <a:buNone/>
            </a:pPr>
            <a:r>
              <a:rPr lang="en-US" sz="23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3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a[] = {1,2,3,4,5,6,7,8,9,10,11,12};</a:t>
            </a:r>
            <a:endParaRPr lang="ru-RU" sz="2300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  <a:p>
            <a:pPr marL="0" indent="365125" eaLnBrk="1" hangingPunct="1">
              <a:buFontTx/>
              <a:buNone/>
            </a:pPr>
            <a:r>
              <a:rPr lang="en-US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Сколько элементов в массиве?</a:t>
            </a:r>
          </a:p>
          <a:p>
            <a:pPr marL="0" indent="365125" eaLnBrk="1" hangingPunct="1">
              <a:buFontTx/>
              <a:buNone/>
            </a:pPr>
            <a:r>
              <a:rPr lang="en-US" sz="23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3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len_a;</a:t>
            </a:r>
          </a:p>
          <a:p>
            <a:pPr marL="0" indent="365125" eaLnBrk="1" hangingPunct="1">
              <a:buFontTx/>
              <a:buNone/>
            </a:pPr>
            <a:r>
              <a:rPr lang="en-US" sz="23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len_a = </a:t>
            </a:r>
            <a:r>
              <a:rPr lang="en-US" sz="23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23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(a)/</a:t>
            </a:r>
            <a:r>
              <a:rPr lang="en-US" sz="23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sizeof</a:t>
            </a:r>
            <a:r>
              <a:rPr lang="en-US" sz="23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(int);</a:t>
            </a:r>
            <a:endParaRPr lang="ru-RU" sz="2300" smtClean="0">
              <a:ln>
                <a:noFill/>
              </a:ln>
              <a:solidFill>
                <a:schemeClr val="tx1"/>
              </a:solidFill>
              <a:latin typeface="Courier New" pitchFamily="49" charset="0"/>
            </a:endParaRPr>
          </a:p>
          <a:p>
            <a:pPr marL="0" indent="365125" eaLnBrk="1" hangingPunct="1">
              <a:buFontTx/>
              <a:buNone/>
            </a:pPr>
            <a:r>
              <a:rPr lang="ru-RU" sz="23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Пример.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/>
          </p:cNvSpPr>
          <p:nvPr>
            <p:ph type="body" sz="half" idx="4294967295"/>
          </p:nvPr>
        </p:nvSpPr>
        <p:spPr bwMode="auto">
          <a:xfrm>
            <a:off x="468313" y="1628775"/>
            <a:ext cx="8456612" cy="5038725"/>
          </a:xfrm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Как правило, при обработке данных массива, действия применяются ко всем элементам массива по очереди.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Управление выполняется в циклах, где управляющей переменной является индекс элемента массива.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Пусть 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3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ru-RU" sz="230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define</a:t>
            </a:r>
            <a:r>
              <a:rPr lang="ru-RU" sz="23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N 10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3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300" b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ru-RU" sz="23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Arr[N];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Индекс меняется от </a:t>
            </a:r>
            <a:r>
              <a:rPr lang="ru-RU" sz="23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ru-RU" sz="2400" smtClean="0">
                <a:ln>
                  <a:noFill/>
                </a:ln>
              </a:rPr>
              <a:t> до </a:t>
            </a:r>
            <a:r>
              <a:rPr lang="ru-RU" sz="23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N−1,</a:t>
            </a:r>
            <a:r>
              <a:rPr lang="ru-RU" sz="2300" smtClean="0">
                <a:ln>
                  <a:noFill/>
                </a:ln>
                <a:solidFill>
                  <a:schemeClr val="tx1"/>
                </a:solidFill>
                <a:latin typeface="Arial" charset="0"/>
              </a:rPr>
              <a:t> </a:t>
            </a:r>
            <a:r>
              <a:rPr lang="ru-RU" sz="230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приращение</a:t>
            </a:r>
            <a:r>
              <a:rPr lang="ru-RU" sz="2400" smtClean="0">
                <a:ln>
                  <a:noFill/>
                </a:ln>
              </a:rPr>
              <a:t> = 1.</a:t>
            </a:r>
            <a:endParaRPr lang="en-US" sz="2400" smtClean="0">
              <a:ln>
                <a:noFill/>
              </a:ln>
            </a:endParaRP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endParaRPr lang="ru-RU" sz="2400" smtClean="0">
              <a:ln>
                <a:noFill/>
              </a:ln>
            </a:endParaRPr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363538" algn="ctr">
              <a:lnSpc>
                <a:spcPct val="90000"/>
              </a:lnSpc>
              <a:defRPr/>
            </a:pP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Verdana" pitchFamily="34" charset="0"/>
              </a:rPr>
              <a:t>Управление обработкой массивов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</p:spPr>
        <p:txBody>
          <a:bodyPr>
            <a:normAutofit/>
          </a:bodyPr>
          <a:lstStyle/>
          <a:p>
            <a:pPr indent="363538" eaLnBrk="1" hangingPunct="1">
              <a:lnSpc>
                <a:spcPct val="90000"/>
              </a:lnSpc>
              <a:defRPr/>
            </a:pP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Синтаксис управления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// Здесь N </a:t>
            </a:r>
            <a:r>
              <a:rPr lang="en-US" sz="2400" smtClean="0">
                <a:ln>
                  <a:noFill/>
                </a:ln>
              </a:rPr>
              <a:t>=</a:t>
            </a:r>
            <a:r>
              <a:rPr lang="ru-RU" sz="2400" smtClean="0">
                <a:ln>
                  <a:noFill/>
                </a:ln>
              </a:rPr>
              <a:t> число элементов  i &lt; N</a:t>
            </a:r>
            <a:endParaRPr lang="en-US" sz="2400" smtClean="0">
              <a:ln>
                <a:noFill/>
              </a:ln>
            </a:endParaRP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300" b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 (</a:t>
            </a:r>
            <a:r>
              <a:rPr lang="ru-RU" sz="23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 i=0; i&lt;N; i++)            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300" smtClean="0">
                <a:ln>
                  <a:noFill/>
                </a:ln>
                <a:latin typeface="Courier New" pitchFamily="49" charset="0"/>
              </a:rPr>
              <a:t>	{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300" smtClean="0">
                <a:ln>
                  <a:noFill/>
                </a:ln>
                <a:latin typeface="Courier New" pitchFamily="49" charset="0"/>
              </a:rPr>
              <a:t>	   // обращение к 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Arr[i]</a:t>
            </a:r>
            <a:endParaRPr lang="ru-RU" sz="2300" smtClean="0">
              <a:ln>
                <a:noFill/>
              </a:ln>
              <a:latin typeface="Courier New" pitchFamily="49" charset="0"/>
            </a:endParaRP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300" smtClean="0">
                <a:ln>
                  <a:noFill/>
                </a:ln>
                <a:latin typeface="Courier New" pitchFamily="49" charset="0"/>
              </a:rPr>
              <a:t>	}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300" b="1" smtClean="0">
                <a:ln>
                  <a:noFill/>
                </a:ln>
                <a:latin typeface="Courier New" pitchFamily="49" charset="0"/>
              </a:rPr>
              <a:t>for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 (</a:t>
            </a:r>
            <a:r>
              <a:rPr lang="ru-RU" sz="23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 i=N-1; i&gt;=0; i--) </a:t>
            </a:r>
            <a:endParaRPr lang="en-US" sz="2300" smtClean="0">
              <a:ln>
                <a:noFill/>
              </a:ln>
              <a:latin typeface="Courier New" pitchFamily="49" charset="0"/>
            </a:endParaRP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300" smtClean="0">
                <a:ln>
                  <a:noFill/>
                </a:ln>
                <a:latin typeface="Courier New" pitchFamily="49" charset="0"/>
              </a:rPr>
              <a:t>	{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300" smtClean="0">
                <a:ln>
                  <a:noFill/>
                </a:ln>
                <a:latin typeface="Courier New" pitchFamily="49" charset="0"/>
              </a:rPr>
              <a:t>	   // обращение к </a:t>
            </a:r>
            <a:r>
              <a:rPr lang="en-US" sz="2300" smtClean="0">
                <a:ln>
                  <a:noFill/>
                </a:ln>
                <a:latin typeface="Courier New" pitchFamily="49" charset="0"/>
              </a:rPr>
              <a:t>Arr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[i]</a:t>
            </a:r>
            <a:endParaRPr lang="en-US" sz="2300" smtClean="0">
              <a:ln>
                <a:noFill/>
              </a:ln>
              <a:latin typeface="Courier New" pitchFamily="49" charset="0"/>
            </a:endParaRP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en-US" sz="2300" smtClean="0">
                <a:ln>
                  <a:noFill/>
                </a:ln>
                <a:latin typeface="Courier New" pitchFamily="49" charset="0"/>
              </a:rPr>
              <a:t>   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}   </a:t>
            </a:r>
          </a:p>
          <a:p>
            <a:pPr marL="0" indent="354013">
              <a:lnSpc>
                <a:spcPct val="90000"/>
              </a:lnSpc>
            </a:pPr>
            <a:endParaRPr lang="ru-RU" sz="2300" smtClean="0">
              <a:ln>
                <a:noFill/>
              </a:ln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0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4857750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Один из недостатков массивов – длина статического массива жестко задана в программе. 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Выходы: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1) #</a:t>
            </a:r>
            <a:r>
              <a:rPr lang="ru-RU" sz="2400" dirty="0" err="1" smtClean="0">
                <a:ln>
                  <a:noFill/>
                </a:ln>
                <a:latin typeface="Courier New" pitchFamily="49" charset="0"/>
              </a:rPr>
              <a:t>define</a:t>
            </a:r>
            <a:r>
              <a:rPr lang="ru-RU" sz="2400" dirty="0" smtClean="0">
                <a:ln>
                  <a:noFill/>
                </a:ln>
              </a:rPr>
              <a:t> определенные константы;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2) массив условно переменной длины;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3) динамические массивы.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Кроме того, использование функций обработки массивов, которые решают задачу «в общем виде», принимая абстрактный массив произвольной длины.</a:t>
            </a:r>
            <a:endParaRPr lang="ru-RU" sz="2400" dirty="0" smtClean="0">
              <a:ln>
                <a:noFill/>
              </a:ln>
              <a:solidFill>
                <a:srgbClr val="0000CC"/>
              </a:solidFill>
            </a:endParaRP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Массивы переменной длины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5613" y="1600200"/>
            <a:ext cx="8456612" cy="5038725"/>
          </a:xfrm>
          <a:noFill/>
        </p:spPr>
        <p:txBody>
          <a:bodyPr>
            <a:normAutofit lnSpcReduction="10000"/>
          </a:bodyPr>
          <a:lstStyle/>
          <a:p>
            <a:pPr marL="0" indent="363538" eaLnBrk="1" hangingPunct="1">
              <a:lnSpc>
                <a:spcPct val="8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Механизм #define константы, это изменение текста программы перед ее компиляцией.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Длина массива записывается в директиве #define, например: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#define	N	20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Имя N – макроподстановка. Числовое значение константы 20 записывается в тексте один раз. 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В тексте программы для управления алгоритмами обработки массива используется имя N.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Перед очередным запуском программы может быть изменено один раз, остальные изменения выполнит препроцессор. После этого программа нуждается в повторной компиляции и сборке.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latin typeface="Courier New" pitchFamily="49" charset="0"/>
              </a:rPr>
              <a:t>Пример.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ru-RU" sz="3600" dirty="0" err="1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</a:t>
            </a:r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константы как длина массива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1968500" algn="l"/>
              </a:tabLst>
            </a:pPr>
            <a:r>
              <a:rPr lang="ru-RU" sz="2400" smtClean="0">
                <a:ln>
                  <a:noFill/>
                </a:ln>
              </a:rPr>
              <a:t>Длина массива может быть оценена заранее. Это, возможно, наибольшее значение, следует выбрать для описания массива.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1968500" algn="l"/>
              </a:tabLst>
            </a:pPr>
            <a:r>
              <a:rPr lang="ru-RU" sz="2400" smtClean="0">
                <a:ln>
                  <a:noFill/>
                </a:ln>
              </a:rPr>
              <a:t>Чтобы знать реальную длину массива, вводится специальная переменная, которая принимает значение при выполнении программы, а затем использует его для управления алгоритмами обработки массива.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1968500" algn="l"/>
              </a:tabLst>
            </a:pPr>
            <a:r>
              <a:rPr lang="ru-RU" sz="2400" smtClean="0">
                <a:ln>
                  <a:noFill/>
                </a:ln>
              </a:rPr>
              <a:t>Пример.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1968500" algn="l"/>
              </a:tabLst>
            </a:pPr>
            <a:r>
              <a:rPr lang="ru-RU" sz="2400" smtClean="0">
                <a:ln>
                  <a:noFill/>
                </a:ln>
              </a:rPr>
              <a:t>Оба приема можно совместить.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1968500" algn="l"/>
              </a:tabLst>
            </a:pPr>
            <a:endParaRPr lang="ru-RU" sz="2400" smtClean="0">
              <a:ln>
                <a:noFill/>
              </a:ln>
            </a:endParaRP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Массивы условно переменной длины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ru-RU" sz="3600" b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План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/>
          <a:lstStyle/>
          <a:p>
            <a:pPr eaLnBrk="1" hangingPunct="1"/>
            <a:endParaRPr lang="en-US" sz="240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/>
          <a:lstStyle/>
          <a:p>
            <a:pPr marL="0" indent="363538">
              <a:lnSpc>
                <a:spcPct val="90000"/>
              </a:lnSpc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Функции работы с массивами:</a:t>
            </a:r>
          </a:p>
          <a:p>
            <a:pPr marL="0" indent="363538">
              <a:lnSpc>
                <a:spcPct val="90000"/>
              </a:lnSpc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1) решают задачу обработки массива «в общем виде»;</a:t>
            </a:r>
          </a:p>
          <a:p>
            <a:pPr marL="0" indent="363538">
              <a:lnSpc>
                <a:spcPct val="90000"/>
              </a:lnSpc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2) получают массив через параметры «в общем виде»;</a:t>
            </a:r>
          </a:p>
          <a:p>
            <a:pPr marL="0" indent="363538">
              <a:lnSpc>
                <a:spcPct val="90000"/>
              </a:lnSpc>
              <a:buFontTx/>
              <a:buNone/>
              <a:tabLst>
                <a:tab pos="625475" algn="l"/>
              </a:tabLst>
            </a:pPr>
            <a:r>
              <a:rPr lang="ru-RU" sz="2400" smtClean="0">
                <a:ln>
                  <a:noFill/>
                </a:ln>
              </a:rPr>
              <a:t>3) могут обрабатывать массив любой длины.</a:t>
            </a:r>
          </a:p>
        </p:txBody>
      </p:sp>
      <p:sp>
        <p:nvSpPr>
          <p:cNvPr id="20485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 работы с массивами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/>
          <a:lstStyle/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Используется функция 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random</a:t>
            </a:r>
            <a:r>
              <a:rPr lang="ru-RU" sz="2400" smtClean="0">
                <a:ln>
                  <a:noFill/>
                </a:ln>
              </a:rPr>
              <a:t>, прототип которой: 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 random(</a:t>
            </a:r>
            <a:r>
              <a:rPr lang="ru-RU" sz="24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 число).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Диапазон генерируемых значений ( от 0 до «Число–1»)</a:t>
            </a:r>
          </a:p>
          <a:p>
            <a:pPr marL="0" indent="354013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Для запуска генератора случайных чисел используется функция 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randomize(), </a:t>
            </a:r>
            <a:r>
              <a:rPr lang="ru-RU" sz="2400" smtClean="0">
                <a:ln>
                  <a:noFill/>
                </a:ln>
              </a:rPr>
              <a:t>которая вызывается один раз при старте программы (от системного времени), ее прототип в 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stdlib.h</a:t>
            </a:r>
            <a:r>
              <a:rPr lang="ru-RU" sz="2400" smtClean="0">
                <a:ln>
                  <a:noFill/>
                </a:ln>
              </a:rPr>
              <a:t>  и </a:t>
            </a:r>
            <a:r>
              <a:rPr lang="ru-RU" sz="2400" smtClean="0">
                <a:ln>
                  <a:noFill/>
                </a:ln>
                <a:latin typeface="Courier New" pitchFamily="49" charset="0"/>
              </a:rPr>
              <a:t>time.h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Случайное присваивание значений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362950" cy="4997450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1. Вывод элементов массива.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2. Ввод элементов массива.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3. Прямой поиск − поиск первого, последнего, любого, поиск с флагом.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4. Суммирование и его клоны.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5. Алгоритмы с изменением длины массива − вставка и удаление.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6. Сортировки.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И так далее.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Примеры реализации алгоритмов работы с массивами.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179388" y="274638"/>
            <a:ext cx="8785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</a:rPr>
              <a:t>Некоторые алгоритмы </a:t>
            </a:r>
            <a:br>
              <a:rPr lang="ru-RU" sz="3600">
                <a:solidFill>
                  <a:srgbClr val="57201F"/>
                </a:solidFill>
              </a:rPr>
            </a:br>
            <a:r>
              <a:rPr lang="ru-RU" sz="3600">
                <a:solidFill>
                  <a:srgbClr val="57201F"/>
                </a:solidFill>
              </a:rPr>
              <a:t>работы с  одномерными массивами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ru-RU" sz="3600" b="0" smtClean="0">
                <a:ln>
                  <a:noFill/>
                </a:ln>
                <a:effectLst/>
              </a:rPr>
              <a:t>Примеры алгоритмов работы </a:t>
            </a:r>
            <a:endParaRPr lang="en-US" sz="3600" b="0" smtClean="0">
              <a:ln>
                <a:noFill/>
              </a:ln>
              <a:effectLst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/>
          <a:lstStyle/>
          <a:p>
            <a:pPr>
              <a:buFontTx/>
              <a:buNone/>
            </a:pPr>
            <a:r>
              <a:rPr lang="ru-RU" sz="2400" smtClean="0">
                <a:ln>
                  <a:noFill/>
                </a:ln>
              </a:rPr>
              <a:t>Примеры. </a:t>
            </a:r>
            <a:endParaRPr lang="en-US" sz="2400" smtClean="0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Классификация типов данных</a:t>
            </a:r>
            <a:endParaRPr lang="en-US" sz="280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+mj-ea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9788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Примерная классификация типов данных С++: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1) </a:t>
            </a:r>
            <a:r>
              <a:rPr lang="ru-RU" sz="240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базовые</a:t>
            </a:r>
            <a:r>
              <a:rPr lang="ru-RU" sz="240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ln>
                  <a:noFill/>
                </a:ln>
              </a:rPr>
              <a:t>типы − предопределенные, стандартные, встроенные, примитивные − определены стандартом языка;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622300" algn="l"/>
              </a:tabLst>
            </a:pPr>
            <a:r>
              <a:rPr lang="ru-RU" sz="2400" dirty="0" smtClean="0">
                <a:ln>
                  <a:noFill/>
                </a:ln>
              </a:rPr>
              <a:t>2) </a:t>
            </a:r>
            <a:r>
              <a:rPr lang="ru-RU" sz="240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конструируемые</a:t>
            </a:r>
            <a:r>
              <a:rPr lang="ru-RU" sz="240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ln>
                  <a:noFill/>
                </a:ln>
              </a:rPr>
              <a:t>− строятся на основе других типов, не обязательно базовых − определяются программистом под нужды конкретной задачи, и нуждаются  в предварительном построении (описании).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  <a:tabLst>
                <a:tab pos="622300" algn="l"/>
              </a:tabLst>
            </a:pPr>
            <a:endParaRPr lang="ru-RU" sz="2400" dirty="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251520" y="274638"/>
            <a:ext cx="8640960" cy="1143000"/>
          </a:xfrm>
          <a:extLst/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indent="363538" eaLnBrk="1" hangingPunct="1">
              <a:lnSpc>
                <a:spcPct val="90000"/>
              </a:lnSpc>
              <a:defRPr/>
            </a:pP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Классификация </a:t>
            </a:r>
            <a:r>
              <a:rPr lang="ru-RU" sz="3600" b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производных типов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extLst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1. Функции. Функция возвращает значение, обладающее типом, значит, она есть частный случай типа.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2. Массивы.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3. Указатели − инструмент для работы с адресами памяти.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4. Строки − частный случай массива, к которому прилагается библиотека функций обработки строк.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5. Структуры − для объединения в одно целое данных разных типов.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6. Объединения.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7. Классы − инструмент объектного проектирования и программирования.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Массив как производный тип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+mj-ea"/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extLst/>
        </p:spPr>
        <p:txBody>
          <a:bodyPr/>
          <a:lstStyle/>
          <a:p>
            <a:pPr marL="0" indent="355600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rgbClr val="FF0000"/>
                </a:solidFill>
              </a:rPr>
              <a:t>Массив</a:t>
            </a:r>
            <a:r>
              <a:rPr lang="ru-RU" sz="2400" smtClean="0">
                <a:ln>
                  <a:noFill/>
                </a:ln>
              </a:rPr>
              <a:t> − упорядоченное множество однородных величин, объединенных общим именем.</a:t>
            </a:r>
          </a:p>
          <a:p>
            <a:pPr marL="0" indent="355600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Важно!  Все элементы массива имеют один и тот же тип.</a:t>
            </a:r>
          </a:p>
          <a:p>
            <a:pPr marL="0" indent="355600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Тип элементов массива − почти любой, не обязательно базовый тип, например,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2400" smtClean="0">
                <a:ln>
                  <a:noFill/>
                </a:ln>
              </a:rPr>
              <a:t>массив целых чисел;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2400" smtClean="0">
                <a:ln>
                  <a:noFill/>
                </a:ln>
              </a:rPr>
              <a:t>массив координат точек на плоскости, один элемент массива хранит пару значений координат (x, y);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ru-RU" sz="2400" smtClean="0">
                <a:ln>
                  <a:noFill/>
                </a:ln>
              </a:rPr>
              <a:t>массив сведений о студенте, один элемент массива хранит разнородную информацию  − Имя, Фамилия, Рост, Вес, Цвет_глаз и т.д.</a:t>
            </a:r>
          </a:p>
          <a:p>
            <a:pPr marL="0" indent="355600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/>
            </a:r>
            <a:br>
              <a:rPr lang="ru-RU" sz="2400" smtClean="0">
                <a:ln>
                  <a:noFill/>
                </a:ln>
              </a:rPr>
            </a:br>
            <a:endParaRPr lang="ru-RU" sz="2400" smtClean="0">
              <a:ln>
                <a:noFill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ru-RU" sz="3600" b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Обязательные атрибуты массива</a:t>
            </a:r>
            <a:endParaRPr lang="en-US" sz="3600" b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+mj-ea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extLst/>
        </p:spPr>
        <p:txBody>
          <a:bodyPr/>
          <a:lstStyle/>
          <a:p>
            <a:pPr indent="206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Строя массив, необходимо определить атрибуты массива, связанные с механизмами выделения памяти:</a:t>
            </a:r>
          </a:p>
          <a:p>
            <a:pPr indent="206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1) размерность (стандарт С++ − 1-мерные массивы, векторы данных);</a:t>
            </a:r>
          </a:p>
          <a:p>
            <a:pPr indent="206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2) число элементов (знать, сколько данных);</a:t>
            </a:r>
          </a:p>
          <a:p>
            <a:pPr indent="2063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</a:rPr>
              <a:t>   3) тип элементов (знать, сколько выделить памяти).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ru-RU" sz="3600" b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Объявление массива</a:t>
            </a:r>
            <a:endParaRPr lang="en-US" sz="3600" b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+mj-ea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/>
          <a:lstStyle/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Назначение объявления массива: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1) конструирование нового типа;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  2) инициализация (необязательна) − присваивание значений элементам массива.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Синтаксис описания массива: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Тип  </a:t>
            </a:r>
            <a:r>
              <a:rPr lang="ru-RU" sz="2400" dirty="0" err="1" smtClean="0">
                <a:ln>
                  <a:noFill/>
                </a:ln>
              </a:rPr>
              <a:t>Имя_массива</a:t>
            </a:r>
            <a:r>
              <a:rPr lang="ru-RU" sz="2400" dirty="0" smtClean="0">
                <a:ln>
                  <a:noFill/>
                </a:ln>
              </a:rPr>
              <a:t> [</a:t>
            </a:r>
            <a:r>
              <a:rPr lang="ru-RU" sz="2400" dirty="0" err="1" smtClean="0">
                <a:ln>
                  <a:noFill/>
                </a:ln>
              </a:rPr>
              <a:t>Кол_во_элементов</a:t>
            </a:r>
            <a:r>
              <a:rPr lang="ru-RU" sz="2400" dirty="0" smtClean="0">
                <a:ln>
                  <a:noFill/>
                </a:ln>
              </a:rPr>
              <a:t>];  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// Возможно, список инициализации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Здесь 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Кол_во_элементов</a:t>
            </a:r>
            <a:r>
              <a:rPr lang="ru-RU" sz="2400" dirty="0" smtClean="0">
                <a:ln>
                  <a:noFill/>
                </a:ln>
              </a:rPr>
              <a:t> – константная величина, то есть константа в чистом виде или </a:t>
            </a:r>
            <a:r>
              <a:rPr lang="ru-RU" sz="2300" dirty="0" err="1" smtClean="0">
                <a:ln>
                  <a:noFill/>
                </a:ln>
                <a:latin typeface="Courier New" pitchFamily="49" charset="0"/>
              </a:rPr>
              <a:t>define</a:t>
            </a:r>
            <a:r>
              <a:rPr lang="ru-RU" sz="2400" dirty="0" smtClean="0">
                <a:ln>
                  <a:noFill/>
                </a:ln>
              </a:rPr>
              <a:t> константа.</a:t>
            </a:r>
          </a:p>
          <a:p>
            <a:pPr marL="0" indent="363538" eaLnBrk="1" hangingPunct="1">
              <a:lnSpc>
                <a:spcPct val="90000"/>
              </a:lnSpc>
              <a:buFontTx/>
              <a:buNone/>
            </a:pPr>
            <a:r>
              <a:rPr lang="ru-RU" sz="240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ru-RU" sz="2400" dirty="0" smtClean="0">
                <a:ln>
                  <a:noFill/>
                </a:ln>
              </a:rPr>
              <a:t> – практически любой тип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eaLnBrk="1" hangingPunct="1">
              <a:defRPr/>
            </a:pP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Примеры описания массива</a:t>
            </a:r>
            <a:endParaRPr lang="en-US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+mj-ea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456613" cy="5038725"/>
          </a:xfrm>
          <a:noFill/>
        </p:spPr>
        <p:txBody>
          <a:bodyPr/>
          <a:lstStyle/>
          <a:p>
            <a:pPr marL="0" indent="3556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ru-RU" sz="2300" dirty="0" smtClean="0">
                <a:ln>
                  <a:noFill/>
                </a:ln>
                <a:latin typeface="Courier New" pitchFamily="49" charset="0"/>
              </a:rPr>
              <a:t>#</a:t>
            </a:r>
            <a:r>
              <a:rPr lang="en-US" sz="2300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define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 N 100</a:t>
            </a:r>
          </a:p>
          <a:p>
            <a:pPr marL="0" indent="3556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en-US" sz="2400" dirty="0" smtClean="0">
                <a:ln>
                  <a:noFill/>
                </a:ln>
              </a:rPr>
              <a:t>. . .</a:t>
            </a:r>
          </a:p>
          <a:p>
            <a:pPr marL="0" indent="3556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en-US" sz="2300" b="1" dirty="0" err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  </a:t>
            </a:r>
            <a:r>
              <a:rPr lang="en-US" sz="2300" dirty="0" err="1" smtClean="0">
                <a:ln>
                  <a:noFill/>
                </a:ln>
                <a:latin typeface="Courier New" pitchFamily="49" charset="0"/>
              </a:rPr>
              <a:t>Arr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[4];</a:t>
            </a:r>
            <a:r>
              <a:rPr lang="en-US" sz="2400" dirty="0" smtClean="0">
                <a:ln>
                  <a:noFill/>
                </a:ln>
              </a:rPr>
              <a:t>		      // 4 </a:t>
            </a:r>
            <a:r>
              <a:rPr lang="en-US" sz="2300" b="1" dirty="0" err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значения, все имеют имя </a:t>
            </a:r>
            <a:r>
              <a:rPr lang="en-US" sz="2300" dirty="0" err="1" smtClean="0">
                <a:ln>
                  <a:noFill/>
                </a:ln>
                <a:latin typeface="Courier New" pitchFamily="49" charset="0"/>
              </a:rPr>
              <a:t>Arr</a:t>
            </a:r>
            <a:endParaRPr lang="en-US" sz="2300" dirty="0" smtClean="0">
              <a:ln>
                <a:noFill/>
              </a:ln>
              <a:latin typeface="Courier New" pitchFamily="49" charset="0"/>
            </a:endParaRPr>
          </a:p>
          <a:p>
            <a:pPr marL="0" indent="3556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en-US" sz="2300" b="1" dirty="0" err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  </a:t>
            </a:r>
            <a:r>
              <a:rPr lang="en-US" sz="2300" dirty="0" err="1" smtClean="0">
                <a:ln>
                  <a:noFill/>
                </a:ln>
                <a:latin typeface="Courier New" pitchFamily="49" charset="0"/>
              </a:rPr>
              <a:t>Matr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[2][3];</a:t>
            </a:r>
            <a:r>
              <a:rPr lang="en-US" sz="2400" dirty="0" smtClean="0">
                <a:ln>
                  <a:noFill/>
                </a:ln>
              </a:rPr>
              <a:t>             // </a:t>
            </a:r>
            <a:r>
              <a:rPr lang="ru-RU" sz="2400" dirty="0" smtClean="0">
                <a:ln>
                  <a:noFill/>
                </a:ln>
              </a:rPr>
              <a:t>Массив массивов</a:t>
            </a:r>
          </a:p>
          <a:p>
            <a:pPr marL="0" indent="3556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en-US" sz="2300" b="1" dirty="0" smtClean="0">
                <a:ln>
                  <a:noFill/>
                </a:ln>
                <a:latin typeface="Courier New" pitchFamily="49" charset="0"/>
              </a:rPr>
              <a:t>float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 W[N];</a:t>
            </a:r>
            <a:r>
              <a:rPr lang="en-US" sz="2400" dirty="0" smtClean="0">
                <a:ln>
                  <a:noFill/>
                </a:ln>
              </a:rPr>
              <a:t>		// 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N=100</a:t>
            </a:r>
          </a:p>
          <a:p>
            <a:pPr marL="0" indent="3556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en-US" sz="2300" b="1" dirty="0" smtClean="0">
                <a:ln>
                  <a:noFill/>
                </a:ln>
                <a:latin typeface="Courier New" pitchFamily="49" charset="0"/>
              </a:rPr>
              <a:t>char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  </a:t>
            </a:r>
            <a:r>
              <a:rPr lang="en-US" sz="2300" dirty="0" err="1" smtClean="0">
                <a:ln>
                  <a:noFill/>
                </a:ln>
                <a:latin typeface="Courier New" pitchFamily="49" charset="0"/>
              </a:rPr>
              <a:t>Symb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[N][80];</a:t>
            </a:r>
            <a:r>
              <a:rPr lang="en-US" sz="2400" dirty="0" smtClean="0">
                <a:ln>
                  <a:noFill/>
                </a:ln>
              </a:rPr>
              <a:t>        // </a:t>
            </a:r>
            <a:r>
              <a:rPr lang="ru-RU" sz="2400" dirty="0" smtClean="0">
                <a:ln>
                  <a:noFill/>
                </a:ln>
              </a:rPr>
              <a:t>Текст  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N</a:t>
            </a:r>
            <a:r>
              <a:rPr lang="en-US" sz="2400" dirty="0" smtClean="0">
                <a:ln>
                  <a:noFill/>
                </a:ln>
              </a:rPr>
              <a:t> </a:t>
            </a:r>
            <a:r>
              <a:rPr lang="ru-RU" sz="2400" dirty="0" smtClean="0">
                <a:ln>
                  <a:noFill/>
                </a:ln>
              </a:rPr>
              <a:t>строк, по 80 символов)</a:t>
            </a:r>
          </a:p>
          <a:p>
            <a:pPr marL="0" indent="3556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ru-RU" sz="2400" dirty="0" smtClean="0">
                <a:ln>
                  <a:noFill/>
                </a:ln>
              </a:rPr>
              <a:t>Внимание! Элементы массива нумеруются с 0, таким образом, для</a:t>
            </a:r>
          </a:p>
          <a:p>
            <a:pPr marL="0" indent="3556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en-US" sz="2300" b="1" dirty="0" err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en-US" sz="2300" dirty="0" err="1" smtClean="0">
                <a:ln>
                  <a:noFill/>
                </a:ln>
                <a:latin typeface="Courier New" pitchFamily="49" charset="0"/>
              </a:rPr>
              <a:t>Arr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[4];</a:t>
            </a:r>
          </a:p>
          <a:p>
            <a:pPr marL="0" indent="355600" eaLnBrk="1" hangingPunct="1">
              <a:lnSpc>
                <a:spcPct val="90000"/>
              </a:lnSpc>
              <a:buFontTx/>
              <a:buNone/>
              <a:tabLst>
                <a:tab pos="2509838" algn="l"/>
              </a:tabLst>
            </a:pPr>
            <a:r>
              <a:rPr lang="ru-RU" sz="2400" dirty="0" smtClean="0">
                <a:ln>
                  <a:noFill/>
                </a:ln>
              </a:rPr>
              <a:t>имеются элементы   </a:t>
            </a:r>
            <a:r>
              <a:rPr lang="en-US" sz="2300" dirty="0" err="1" smtClean="0">
                <a:ln>
                  <a:noFill/>
                </a:ln>
                <a:latin typeface="Courier New" pitchFamily="49" charset="0"/>
              </a:rPr>
              <a:t>Arr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[0]</a:t>
            </a:r>
            <a:r>
              <a:rPr lang="en-US" sz="2400" dirty="0" smtClean="0">
                <a:ln>
                  <a:noFill/>
                </a:ln>
              </a:rPr>
              <a:t>, </a:t>
            </a:r>
            <a:r>
              <a:rPr lang="en-US" sz="2300" dirty="0" err="1" smtClean="0">
                <a:ln>
                  <a:noFill/>
                </a:ln>
                <a:latin typeface="Courier New" pitchFamily="49" charset="0"/>
              </a:rPr>
              <a:t>Arr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[1]</a:t>
            </a:r>
            <a:r>
              <a:rPr lang="en-US" sz="2400" dirty="0" smtClean="0">
                <a:ln>
                  <a:noFill/>
                </a:ln>
              </a:rPr>
              <a:t>, </a:t>
            </a:r>
            <a:r>
              <a:rPr lang="en-US" sz="2300" dirty="0" err="1" smtClean="0">
                <a:ln>
                  <a:noFill/>
                </a:ln>
                <a:latin typeface="Courier New" pitchFamily="49" charset="0"/>
              </a:rPr>
              <a:t>Arr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[2]</a:t>
            </a:r>
            <a:r>
              <a:rPr lang="en-US" sz="2400" dirty="0" smtClean="0">
                <a:ln>
                  <a:noFill/>
                </a:ln>
              </a:rPr>
              <a:t>, </a:t>
            </a:r>
            <a:r>
              <a:rPr lang="en-US" sz="2300" dirty="0" err="1" smtClean="0">
                <a:ln>
                  <a:noFill/>
                </a:ln>
                <a:latin typeface="Courier New" pitchFamily="49" charset="0"/>
              </a:rPr>
              <a:t>Arr</a:t>
            </a:r>
            <a:r>
              <a:rPr lang="en-US" sz="2300" dirty="0" smtClean="0">
                <a:ln>
                  <a:noFill/>
                </a:ln>
                <a:latin typeface="Courier New" pitchFamily="49" charset="0"/>
              </a:rPr>
              <a:t>[3]</a:t>
            </a:r>
            <a:endParaRPr lang="ru-RU" sz="2300" dirty="0" smtClean="0">
              <a:ln>
                <a:noFill/>
              </a:ln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 bwMode="auto">
          <a:extLst/>
        </p:spPr>
        <p:txBody>
          <a:bodyPr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 indent="357188" eaLnBrk="1" hangingPunct="1">
              <a:lnSpc>
                <a:spcPct val="90000"/>
              </a:lnSpc>
              <a:defRPr/>
            </a:pPr>
            <a:r>
              <a:rPr lang="ru-RU" sz="3600" b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</a:rPr>
              <a:t>Размещение массивов в памяти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539750" y="1600200"/>
            <a:ext cx="8456613" cy="5038725"/>
          </a:xfrm>
          <a:noFill/>
        </p:spPr>
        <p:txBody>
          <a:bodyPr/>
          <a:lstStyle/>
          <a:p>
            <a:pPr marL="0" indent="35718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Имя массива сопоставлено всей совокупности данных.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Элементы массива размещаются подряд в соответствии с ростом номера элемента внутри массива (индекса). 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В С++ нет контроля выхода за границу массива.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Пусть объявлен и инициализирован массив: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</a:pPr>
            <a:r>
              <a:rPr lang="ru-RU" sz="23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Arr[4] = {10,20,30,40};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</a:pPr>
            <a:r>
              <a:rPr lang="ru-RU" sz="2300" b="1" smtClean="0">
                <a:ln>
                  <a:noFill/>
                </a:ln>
                <a:latin typeface="Courier New" pitchFamily="49" charset="0"/>
              </a:rPr>
              <a:t>int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2300" smtClean="0">
                <a:ln>
                  <a:noFill/>
                </a:ln>
                <a:latin typeface="Courier New" pitchFamily="49" charset="0"/>
              </a:rPr>
              <a:t>i;</a:t>
            </a: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	// Для нумерации элементов массива </a:t>
            </a:r>
          </a:p>
          <a:p>
            <a:pPr marL="0" indent="357188" eaLnBrk="1" hangingPunct="1">
              <a:lnSpc>
                <a:spcPct val="90000"/>
              </a:lnSpc>
              <a:buFontTx/>
              <a:buNone/>
            </a:pPr>
            <a:r>
              <a:rPr lang="ru-RU" sz="2400" smtClean="0">
                <a:ln>
                  <a:noFill/>
                </a:ln>
                <a:solidFill>
                  <a:schemeClr val="tx1"/>
                </a:solidFill>
              </a:rPr>
              <a:t>Пример − размещение в памяти.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000000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FFFFFF"/>
    </a:accent3>
    <a:accent4>
      <a:srgbClr val="000000"/>
    </a:accent4>
    <a:accent5>
      <a:srgbClr val="ADCEDC"/>
    </a:accent5>
    <a:accent6>
      <a:srgbClr val="C51B23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1055</Words>
  <Application>Microsoft Office PowerPoint</Application>
  <PresentationFormat>Экран (4:3)</PresentationFormat>
  <Paragraphs>170</Paragraphs>
  <Slides>23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 Unicode MS</vt:lpstr>
      <vt:lpstr>Arial</vt:lpstr>
      <vt:lpstr>Calibri</vt:lpstr>
      <vt:lpstr>Candara</vt:lpstr>
      <vt:lpstr>Courier New</vt:lpstr>
      <vt:lpstr>Times New Roman</vt:lpstr>
      <vt:lpstr>Verdana</vt:lpstr>
      <vt:lpstr>Wingdings</vt:lpstr>
      <vt:lpstr>Ppt0000000</vt:lpstr>
      <vt:lpstr>Основы программирования </vt:lpstr>
      <vt:lpstr>План</vt:lpstr>
      <vt:lpstr>Классификация типов данных</vt:lpstr>
      <vt:lpstr>Классификация производных типов</vt:lpstr>
      <vt:lpstr>Массив как производный тип</vt:lpstr>
      <vt:lpstr>Обязательные атрибуты массива</vt:lpstr>
      <vt:lpstr>Объявление массива</vt:lpstr>
      <vt:lpstr>Примеры описания массива</vt:lpstr>
      <vt:lpstr>Размещение массивов в памяти</vt:lpstr>
      <vt:lpstr>Операция sizeof</vt:lpstr>
      <vt:lpstr>Операции с массивами</vt:lpstr>
      <vt:lpstr>Инициализация элементов массива</vt:lpstr>
      <vt:lpstr>Возможны варианты</vt:lpstr>
      <vt:lpstr>Как определить число элементов</vt:lpstr>
      <vt:lpstr>Презентация PowerPoint</vt:lpstr>
      <vt:lpstr>Синтаксис управления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 алгоритмов работы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/>
  <cp:lastModifiedBy/>
  <cp:revision>210</cp:revision>
  <dcterms:created xsi:type="dcterms:W3CDTF">2012-01-31T12:23:47Z</dcterms:created>
  <dcterms:modified xsi:type="dcterms:W3CDTF">2019-12-16T05:15:40Z</dcterms:modified>
  <cp:version/>
</cp:coreProperties>
</file>