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861" r:id="rId5"/>
    <p:sldId id="893" r:id="rId6"/>
    <p:sldId id="889" r:id="rId7"/>
    <p:sldId id="1029" r:id="rId8"/>
    <p:sldId id="976" r:id="rId9"/>
    <p:sldId id="975" r:id="rId10"/>
    <p:sldId id="981" r:id="rId11"/>
    <p:sldId id="969" r:id="rId12"/>
    <p:sldId id="977" r:id="rId13"/>
    <p:sldId id="979" r:id="rId14"/>
    <p:sldId id="982" r:id="rId15"/>
    <p:sldId id="1006" r:id="rId16"/>
    <p:sldId id="984" r:id="rId17"/>
    <p:sldId id="1030" r:id="rId18"/>
    <p:sldId id="1026" r:id="rId19"/>
    <p:sldId id="1031" r:id="rId20"/>
    <p:sldId id="985" r:id="rId21"/>
    <p:sldId id="988" r:id="rId22"/>
    <p:sldId id="991" r:id="rId23"/>
    <p:sldId id="993" r:id="rId24"/>
    <p:sldId id="990" r:id="rId25"/>
    <p:sldId id="994" r:id="rId26"/>
    <p:sldId id="1027" r:id="rId27"/>
    <p:sldId id="983" r:id="rId28"/>
    <p:sldId id="992" r:id="rId29"/>
    <p:sldId id="987" r:id="rId30"/>
    <p:sldId id="1028" r:id="rId31"/>
    <p:sldId id="995" r:id="rId32"/>
    <p:sldId id="996" r:id="rId33"/>
    <p:sldId id="1002" r:id="rId34"/>
    <p:sldId id="986" r:id="rId35"/>
    <p:sldId id="1000" r:id="rId36"/>
    <p:sldId id="1003" r:id="rId37"/>
    <p:sldId id="1001" r:id="rId38"/>
    <p:sldId id="1004" r:id="rId39"/>
    <p:sldId id="999" r:id="rId40"/>
    <p:sldId id="997" r:id="rId41"/>
    <p:sldId id="1005" r:id="rId42"/>
    <p:sldId id="1008" r:id="rId43"/>
    <p:sldId id="1009" r:id="rId44"/>
    <p:sldId id="1010" r:id="rId45"/>
    <p:sldId id="1011" r:id="rId46"/>
    <p:sldId id="1012" r:id="rId47"/>
    <p:sldId id="1014" r:id="rId48"/>
    <p:sldId id="1013" r:id="rId49"/>
    <p:sldId id="1016" r:id="rId50"/>
    <p:sldId id="1015" r:id="rId51"/>
    <p:sldId id="1017" r:id="rId52"/>
    <p:sldId id="1018" r:id="rId53"/>
    <p:sldId id="1019" r:id="rId54"/>
    <p:sldId id="1020" r:id="rId55"/>
    <p:sldId id="1021" r:id="rId56"/>
    <p:sldId id="1022" r:id="rId57"/>
    <p:sldId id="1024" r:id="rId58"/>
    <p:sldId id="1025" r:id="rId59"/>
    <p:sldId id="1023" r:id="rId60"/>
    <p:sldId id="1007" r:id="rId61"/>
    <p:sldId id="891" r:id="rId62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FF"/>
    <a:srgbClr val="9BBB59"/>
    <a:srgbClr val="144D73"/>
    <a:srgbClr val="C7C7C7"/>
    <a:srgbClr val="C8303F"/>
    <a:srgbClr val="3498DB"/>
    <a:srgbClr val="BFBFBF"/>
    <a:srgbClr val="45B1CB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6" autoAdjust="0"/>
    <p:restoredTop sz="70221" autoAdjust="0"/>
  </p:normalViewPr>
  <p:slideViewPr>
    <p:cSldViewPr>
      <p:cViewPr varScale="1">
        <p:scale>
          <a:sx n="111" d="100"/>
          <a:sy n="111" d="100"/>
        </p:scale>
        <p:origin x="1650" y="108"/>
      </p:cViewPr>
      <p:guideLst>
        <p:guide orient="horz" pos="305"/>
        <p:guide pos="204"/>
      </p:guideLst>
    </p:cSldViewPr>
  </p:slideViewPr>
  <p:outlineViewPr>
    <p:cViewPr>
      <p:scale>
        <a:sx n="33" d="100"/>
        <a:sy n="33" d="100"/>
      </p:scale>
      <p:origin x="0" y="-257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774" y="5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3181" y="620416"/>
            <a:ext cx="5848833" cy="310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ea typeface="+mn-ea"/>
              </a:defRPr>
            </a:lvl1pPr>
          </a:lstStyle>
          <a:p>
            <a:pPr algn="ctr">
              <a:defRPr/>
            </a:pPr>
            <a:r>
              <a:rPr lang="de-DE" dirty="0"/>
              <a:t>Controlware GmbH</a:t>
            </a:r>
          </a:p>
        </p:txBody>
      </p:sp>
      <p:sp>
        <p:nvSpPr>
          <p:cNvPr id="10" name="Datumsplatzhalter 2"/>
          <p:cNvSpPr txBox="1">
            <a:spLocks/>
          </p:cNvSpPr>
          <p:nvPr/>
        </p:nvSpPr>
        <p:spPr>
          <a:xfrm>
            <a:off x="212430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07.01.2020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7991" y="9151120"/>
            <a:ext cx="1633330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2" name="Foliennummernplatzhalter 4"/>
          <p:cNvSpPr txBox="1">
            <a:spLocks/>
          </p:cNvSpPr>
          <p:nvPr/>
        </p:nvSpPr>
        <p:spPr>
          <a:xfrm>
            <a:off x="5593923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3AA41800-D25D-453B-8E9E-D2A04E6C6D8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14" y="210791"/>
            <a:ext cx="936000" cy="2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81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 0 0,'-67'0'0'0,"66"0"0"0,6 0 0 0,-2 0 0 0,3539 0 0 0,-3537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43 3512 0 0,'0'-1'275'0'0,"0"1"1143"0"0,-4-2 7950 0 0,-2 14-6630 0 0,5-10-2389 0 0,-1-1-1 0 0,2 1 1 0 0,-1-1 0 0 0,0 1 0 0 0,0 0-1 0 0,0-1 1 0 0,1 1 0 0 0,-1 0-1 0 0,1 0 1 0 0,-1 0-349 0 0,-2 21 234 0 0,0 0 0 0 0,1 0 1 0 0,1 0-1 0 0,2 0 0 0 0,0 0 0 0 0,4 23-234 0 0,-1-29 26 0 0,-3-8-42 0 0,1 1 1 0 0,1-1 0 0 0,-1 0 0 0 0,2 0 0 0 0,-1 0 0 0 0,1 0 0 0 0,0 0 0 0 0,1-1 0 0 0,1 2 15 0 0,-4-7 4 0 0,2 3-48 0 0,1 0 1 0 0,-1 0 0 0 0,1-1-1 0 0,0 1 1 0 0,1-1 0 0 0,1 1 43 0 0,-6-5 29 0 0,1 0 0 0 0,0 0 1 0 0,0 0-1 0 0,0 0 0 0 0,-1 0 0 0 0,1 0 1 0 0,0-1-1 0 0,0 1 0 0 0,0-1 1 0 0,0 1-1 0 0,0-1 0 0 0,0 0 0 0 0,0 0 1 0 0,0 0-1 0 0,0 0 0 0 0,1 0 0 0 0,-1 0 1 0 0,0 0-1 0 0,0-1 0 0 0,0 1 1 0 0,0-1-1 0 0,-1 0 0 0 0,1 1 0 0 0,0-1 1 0 0,1 0-30 0 0,8-4 647 0 0,-6 3-693 0 0,0 0-1 0 0,0-1 1 0 0,-1 1-1 0 0,1-1 1 0 0,-1 0-1 0 0,1 0 1 0 0,-1 0-1 0 0,0-1 1 0 0,0 0-1 0 0,1-1 47 0 0,3-7 205 0 0,-1-1-1 0 0,0 1 0 0 0,-1-1 1 0 0,-1 0-1 0 0,0-1 0 0 0,-1 1 1 0 0,0-1-1 0 0,1-10-204 0 0,0-1 92 0 0,5-22 803 0 0,0-20-895 0 0,-4 25 204 0 0,-3 28 50 0 0,-1 0-1 0 0,0 0 1 0 0,-1-5-254 0 0,-1 19-169 0 0,0 0-1009 0 0,0 0-430 0 0</inkml:trace>
  <inkml:trace contextRef="#ctx0" brushRef="#br0" timeOffset="1435.006">487 372 7520 0 0,'-4'-2'9345'0'0,"-8"-7"-4715"0"0,10 7-4324 0 0,1-1 0 0 0,0 1-1 0 0,0-1 1 0 0,0 1 0 0 0,0-1 0 0 0,1 1-1 0 0,-1-1 1 0 0,1 1 0 0 0,-1-1-1 0 0,1 0 1 0 0,0 1 0 0 0,0-1-306 0 0,3-36 659 0 0,0 8-512 0 0,-1 6-40 0 0,1-1 1 0 0,0 0-1 0 0,2 1 1 0 0,1 0-1 0 0,1-1-107 0 0,-6 23 3 0 0,-1 1 23 0 0,1 1-1 0 0,-1-1 1 0 0,0 1 0 0 0,1-1 0 0 0,-1 0 0 0 0,1 1 0 0 0,0-1 0 0 0,-1 1 0 0 0,1 0 0 0 0,0-1 0 0 0,0 1 0 0 0,1-2-26 0 0,3 8 72 0 0,-4-1-78 0 0,2 3-4 0 0,-1 1 0 0 0,0 0 1 0 0,0 0-1 0 0,-1 0 0 0 0,1 6 10 0 0,1 10-15 0 0,2 7 4 0 0,-4-22 4 0 0,0 1 1 0 0,1-1-1 0 0,0 1 1 0 0,0-1-1 0 0,1 1 0 0 0,1-1 1 0 0,-1 0-1 0 0,2 0 7 0 0,-5-7 4 0 0,1-1 0 0 0,0 0 1 0 0,0 1-1 0 0,-1-1 0 0 0,1 0 0 0 0,0 0 0 0 0,0 1 0 0 0,1-1 0 0 0,-1 0 0 0 0,0 0 0 0 0,0 0 1 0 0,0 0-1 0 0,1-1 0 0 0,-1 1 0 0 0,0 0 0 0 0,1-1 0 0 0,-1 1 0 0 0,1 0 0 0 0,-1-1 0 0 0,1 0 1 0 0,-1 1-5 0 0,1-1 44 0 0,0 0 1 0 0,-1 0 0 0 0,1-1-1 0 0,-1 1 1 0 0,1 0 0 0 0,0-1-1 0 0,-1 1 1 0 0,1-1 0 0 0,-1 1-1 0 0,1-1 1 0 0,-1 0-1 0 0,0 0 1 0 0,1 1 0 0 0,-1-1-1 0 0,0 0 1 0 0,1 0 0 0 0,-1-1-45 0 0,4-3 190 0 0,0 0 1 0 0,-1 0 0 0 0,1-1-1 0 0,-1 0 1 0 0,0 1 0 0 0,-1-2-1 0 0,1 1 1 0 0,0-3-191 0 0,1-5 413 0 0,0 0 0 0 0,-1-1 0 0 0,-1 1 0 0 0,1-5-413 0 0,-1 1 184 0 0,1 0 1 0 0,4-8-185 0 0,-5 18-566 0 0,2 0 0 0 0,-1 0 1 0 0,1 0-1 0 0,0 1 0 0 0,1 0 0 0 0,5-6 566 0 0,5-6-2306 0 0,-8 8 927 0 0</inkml:trace>
  <inkml:trace contextRef="#ctx0" brushRef="#br0" timeOffset="2855.256">783 283 17983 0 0,'11'-13'1735'0'0,"-8"11"-1509"0"0,-1-1-1 0 0,1 1 1 0 0,0 1-1 0 0,0-1 1 0 0,1 0-1 0 0,-1 1 1 0 0,0-1 0 0 0,1 1-1 0 0,-1 0 1 0 0,0 0-1 0 0,1 1 1 0 0,-1-1-1 0 0,1 1 1 0 0,0-1-1 0 0,-1 1 1 0 0,2 0-226 0 0,12-1-1560 0 0,-7 0 496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16.6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 0 0,'-21'0'0'0,"712"0"0"0,-415 0 0 0,-92 0 0 0,-96 0 0 0,44 0 0 0,65 0 0 0,-65 0 0 0,-49 0 0 0,-28 0 0 0,255 0 0 0,157 0 0 0,51 0 0 0,-166 0 0 0,-338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817563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31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umsplatzhalter 2"/>
          <p:cNvSpPr txBox="1">
            <a:spLocks/>
          </p:cNvSpPr>
          <p:nvPr/>
        </p:nvSpPr>
        <p:spPr>
          <a:xfrm>
            <a:off x="382371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07.01.2020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551489" y="9151120"/>
            <a:ext cx="1538918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0" name="Foliennummernplatzhalter 4"/>
          <p:cNvSpPr txBox="1">
            <a:spLocks/>
          </p:cNvSpPr>
          <p:nvPr/>
        </p:nvSpPr>
        <p:spPr>
          <a:xfrm>
            <a:off x="5409817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563FB5E0-81BF-49C4-A9DF-1476B584FBE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32724" y="141318"/>
            <a:ext cx="2469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ea typeface="+mn-ea"/>
              </a:rPr>
              <a:t>www.controlware.de</a:t>
            </a:r>
          </a:p>
        </p:txBody>
      </p:sp>
    </p:spTree>
    <p:extLst>
      <p:ext uri="{BB962C8B-B14F-4D97-AF65-F5344CB8AC3E}">
        <p14:creationId xmlns:p14="http://schemas.microsoft.com/office/powerpoint/2010/main" val="23540017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  <a:p>
            <a:r>
              <a:rPr lang="de-DE" dirty="0"/>
              <a:t>Version 1.12</a:t>
            </a:r>
          </a:p>
          <a:p>
            <a:r>
              <a:rPr lang="de-DE" dirty="0"/>
              <a:t>Autor: Markus Tremer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84270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14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20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929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05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58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75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400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30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5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08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1214522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730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95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865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8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847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843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0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896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864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 (“erklärend”) code example </a:t>
            </a:r>
            <a:r>
              <a:rPr lang="en-US" dirty="0">
                <a:sym typeface="Wingdings" panose="05000000000000000000" pitchFamily="2" charset="2"/>
              </a:rPr>
              <a:t> count, TF vs. Ansible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380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373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Controlware PowerPoint-Vorlage 2018 (16:9)</a:t>
            </a:r>
            <a:br>
              <a:rPr lang="de-DE" b="1" dirty="0"/>
            </a:br>
            <a:r>
              <a:rPr lang="de-DE" b="0" dirty="0" err="1"/>
              <a:t>Marcom</a:t>
            </a:r>
            <a:r>
              <a:rPr lang="de-DE" b="0" dirty="0"/>
              <a:t>, Version 1.1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58566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0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91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05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08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284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Textplatzhalt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3" y="1855483"/>
            <a:ext cx="8064000" cy="648000"/>
          </a:xfrm>
        </p:spPr>
        <p:txBody>
          <a:bodyPr lIns="0" tIns="108000" rIns="0" bIns="0">
            <a:normAutofit/>
          </a:bodyPr>
          <a:lstStyle>
            <a:lvl1pPr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644263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025" name="Textplatzhalter 102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4136400"/>
            <a:ext cx="2880000" cy="360040"/>
          </a:xfrm>
        </p:spPr>
        <p:txBody>
          <a:bodyPr lIns="0" rIns="0" anchor="t" anchorCtr="0">
            <a:noAutofit/>
          </a:bodyPr>
          <a:lstStyle>
            <a:lvl1pPr>
              <a:spcBef>
                <a:spcPts val="511"/>
              </a:spcBef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538163" y="1419622"/>
            <a:ext cx="8064000" cy="433339"/>
          </a:xfrm>
        </p:spPr>
        <p:txBody>
          <a:bodyPr wrap="none" lIns="0" tIns="0" rIns="0" bIns="0"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538162" y="4587974"/>
            <a:ext cx="2880000" cy="252000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13.09.2018</a:t>
            </a:r>
          </a:p>
        </p:txBody>
      </p:sp>
    </p:spTree>
    <p:extLst>
      <p:ext uri="{BB962C8B-B14F-4D97-AF65-F5344CB8AC3E}">
        <p14:creationId xmlns:p14="http://schemas.microsoft.com/office/powerpoint/2010/main" val="116047559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6804246" y="483773"/>
            <a:ext cx="2016223" cy="2448017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6337220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6803982" y="3075790"/>
            <a:ext cx="2016489" cy="1584385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6337738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35200941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3311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77800" indent="-17780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55600" indent="-200025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541338" indent="-236538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1347709"/>
            <a:ext cx="4176371" cy="3311603"/>
          </a:xfrm>
          <a:prstGeom prst="rect">
            <a:avLst/>
          </a:prstGeom>
          <a:solidFill>
            <a:schemeClr val="bg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417822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2448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483774"/>
            <a:ext cx="4176371" cy="3311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4316" y="3075790"/>
            <a:ext cx="936369" cy="720000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18267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5256668" cy="244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3096609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4" y="1347710"/>
            <a:ext cx="3096468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4" y="2211544"/>
            <a:ext cx="3096468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1" y="3075789"/>
            <a:ext cx="4176481" cy="15835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10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7" y="3075790"/>
            <a:ext cx="309577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3097376" cy="720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4176621" cy="1583936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 anchorCtr="0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309660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2" y="2211543"/>
            <a:ext cx="4176480" cy="15841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7417856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3312112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4177458" cy="2448016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3" y="3075789"/>
            <a:ext cx="3096468" cy="1583523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7"/>
          <p:cNvSpPr>
            <a:spLocks noGrp="1"/>
          </p:cNvSpPr>
          <p:nvPr>
            <p:ph sz="quarter" idx="28"/>
          </p:nvPr>
        </p:nvSpPr>
        <p:spPr>
          <a:xfrm>
            <a:off x="324353" y="484188"/>
            <a:ext cx="2663471" cy="4175125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31"/>
          </p:nvPr>
        </p:nvSpPr>
        <p:spPr>
          <a:xfrm>
            <a:off x="3131823" y="484188"/>
            <a:ext cx="2881065" cy="4175125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 algn="l">
              <a:buFontTx/>
              <a:buNone/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6151067" y="487472"/>
            <a:ext cx="2664000" cy="4171842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285750" indent="-2857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52526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49" y="483773"/>
            <a:ext cx="2016200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3"/>
            <a:ext cx="2016622" cy="41755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2016489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 hasCustomPrompt="1"/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Hintergrund-Bild einfügen</a:t>
            </a:r>
          </a:p>
        </p:txBody>
      </p:sp>
      <p:sp>
        <p:nvSpPr>
          <p:cNvPr id="101" name="Inhaltsplatzhalter 17"/>
          <p:cNvSpPr>
            <a:spLocks noGrp="1"/>
          </p:cNvSpPr>
          <p:nvPr>
            <p:ph sz="quarter" idx="80"/>
          </p:nvPr>
        </p:nvSpPr>
        <p:spPr>
          <a:xfrm flipH="1">
            <a:off x="323850" y="3160545"/>
            <a:ext cx="2015652" cy="756084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483503" y="3160545"/>
            <a:ext cx="6336647" cy="756084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33" hasCustomPrompt="1"/>
          </p:nvPr>
        </p:nvSpPr>
        <p:spPr>
          <a:xfrm>
            <a:off x="0" y="1"/>
            <a:ext cx="9144000" cy="51434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Hintergrund-Bild einfügen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323850" y="3354837"/>
            <a:ext cx="8496299" cy="1215135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2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850" y="2139702"/>
            <a:ext cx="8496300" cy="1080120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6521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517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 hasCustomPrompt="1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9" y="483774"/>
            <a:ext cx="3097302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6803982" y="3075790"/>
            <a:ext cx="201648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324632" y="3940175"/>
            <a:ext cx="849583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5" y="1347710"/>
            <a:ext cx="6336844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 hasCustomPrompt="1"/>
          </p:nvPr>
        </p:nvSpPr>
        <p:spPr>
          <a:xfrm flipH="1">
            <a:off x="323014" y="1347710"/>
            <a:ext cx="2016666" cy="720000"/>
          </a:xfrm>
          <a:prstGeom prst="rect">
            <a:avLst/>
          </a:prstGeom>
          <a:solidFill>
            <a:schemeClr val="tx2">
              <a:lumMod val="60000"/>
              <a:lumOff val="40000"/>
              <a:alpha val="73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4" y="2211544"/>
            <a:ext cx="309637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 hasCustomPrompt="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0" y="2211544"/>
            <a:ext cx="3097161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 hasCustomPrompt="1"/>
          </p:nvPr>
        </p:nvSpPr>
        <p:spPr>
          <a:xfrm flipH="1">
            <a:off x="5723793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6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6" y="3075790"/>
            <a:ext cx="5256126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622" cy="271321"/>
          </a:xfrm>
          <a:noFill/>
        </p:spPr>
        <p:txBody>
          <a:bodyPr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1</a:t>
            </a:r>
          </a:p>
        </p:txBody>
      </p:sp>
    </p:spTree>
    <p:extLst>
      <p:ext uri="{BB962C8B-B14F-4D97-AF65-F5344CB8AC3E}">
        <p14:creationId xmlns:p14="http://schemas.microsoft.com/office/powerpoint/2010/main" val="308128697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/>
          </p:nvPr>
        </p:nvSpPr>
        <p:spPr>
          <a:xfrm flipH="1">
            <a:off x="323850" y="484189"/>
            <a:ext cx="8496300" cy="4175124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600">
                <a:solidFill>
                  <a:srgbClr val="FFFFFF"/>
                </a:solidFill>
              </a:defRPr>
            </a:lvl2pPr>
            <a:lvl3pPr>
              <a:buClrTx/>
              <a:defRPr sz="1400">
                <a:solidFill>
                  <a:srgbClr val="FFFFFF"/>
                </a:solidFill>
              </a:defRPr>
            </a:lvl3pPr>
            <a:lvl4pPr>
              <a:buClrTx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452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50" y="48377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2" y="48377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70" y="48377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3" name="Inhaltsplatzhalter 17"/>
          <p:cNvSpPr>
            <a:spLocks noGrp="1"/>
          </p:cNvSpPr>
          <p:nvPr>
            <p:ph sz="quarter" idx="122"/>
          </p:nvPr>
        </p:nvSpPr>
        <p:spPr>
          <a:xfrm flipH="1">
            <a:off x="6804091" y="134771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3563623" y="134771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11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0" name="Inhaltsplatzhalter 17"/>
          <p:cNvSpPr>
            <a:spLocks noGrp="1"/>
          </p:cNvSpPr>
          <p:nvPr>
            <p:ph sz="quarter" idx="129"/>
          </p:nvPr>
        </p:nvSpPr>
        <p:spPr>
          <a:xfrm flipH="1">
            <a:off x="6804091" y="221154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3" y="221154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1" y="221154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7" name="Inhaltsplatzhalter 17"/>
          <p:cNvSpPr>
            <a:spLocks noGrp="1"/>
          </p:cNvSpPr>
          <p:nvPr>
            <p:ph sz="quarter" idx="136"/>
          </p:nvPr>
        </p:nvSpPr>
        <p:spPr>
          <a:xfrm flipH="1">
            <a:off x="6804784" y="307579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3" y="307579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7" name="Inhaltsplatzhalter 17"/>
          <p:cNvSpPr>
            <a:spLocks noGrp="1"/>
          </p:cNvSpPr>
          <p:nvPr>
            <p:ph sz="quarter" idx="146"/>
          </p:nvPr>
        </p:nvSpPr>
        <p:spPr>
          <a:xfrm flipH="1">
            <a:off x="3562715" y="3939982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9" name="Inhaltsplatzhalter 17"/>
          <p:cNvSpPr>
            <a:spLocks noGrp="1"/>
          </p:cNvSpPr>
          <p:nvPr>
            <p:ph sz="quarter" idx="148"/>
          </p:nvPr>
        </p:nvSpPr>
        <p:spPr>
          <a:xfrm flipH="1">
            <a:off x="1402403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1" name="Titel 1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 dirty="0"/>
              <a:t>Raster-Master</a:t>
            </a:r>
          </a:p>
        </p:txBody>
      </p:sp>
    </p:spTree>
    <p:extLst>
      <p:ext uri="{BB962C8B-B14F-4D97-AF65-F5344CB8AC3E}">
        <p14:creationId xmlns:p14="http://schemas.microsoft.com/office/powerpoint/2010/main" val="287738824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5"/>
          <p:cNvSpPr>
            <a:spLocks noGrp="1"/>
          </p:cNvSpPr>
          <p:nvPr>
            <p:ph sz="quarter" idx="27"/>
          </p:nvPr>
        </p:nvSpPr>
        <p:spPr>
          <a:xfrm>
            <a:off x="323850" y="484188"/>
            <a:ext cx="8496300" cy="417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>
            <a:normAutofit/>
          </a:bodyPr>
          <a:lstStyle>
            <a:lvl1pPr>
              <a:defRPr lang="de-DE" sz="1800" b="1" kern="0" dirty="0" smtClean="0">
                <a:solidFill>
                  <a:schemeClr val="accent6"/>
                </a:solidFill>
              </a:defRPr>
            </a:lvl1pPr>
            <a:lvl2pPr>
              <a:spcBef>
                <a:spcPts val="511"/>
              </a:spcBef>
              <a:buClr>
                <a:schemeClr val="accent6"/>
              </a:buClr>
              <a:defRPr lang="de-DE" sz="1600" kern="0" dirty="0" smtClean="0">
                <a:solidFill>
                  <a:schemeClr val="accent6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accent6"/>
                </a:solidFill>
              </a:defRPr>
            </a:lvl3pPr>
            <a:lvl4pPr>
              <a:buClr>
                <a:schemeClr val="accent6"/>
              </a:buClr>
              <a:defRPr lang="de-DE" kern="0" dirty="0" smtClean="0">
                <a:solidFill>
                  <a:schemeClr val="accent6"/>
                </a:solidFill>
              </a:defRPr>
            </a:lvl4pPr>
            <a:lvl5pPr>
              <a:spcBef>
                <a:spcPts val="511"/>
              </a:spcBef>
              <a:defRPr lang="de-DE" kern="0" dirty="0" smtClean="0">
                <a:solidFill>
                  <a:schemeClr val="bg1"/>
                </a:solidFill>
              </a:defRPr>
            </a:lvl5pPr>
            <a:lvl6pPr>
              <a:defRPr lang="de-DE" dirty="0"/>
            </a:lvl6pPr>
          </a:lstStyle>
          <a:p>
            <a:pPr lvl="0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9929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6804247" y="483774"/>
            <a:ext cx="2016061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7" y="483774"/>
            <a:ext cx="525706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1403645" y="3939902"/>
            <a:ext cx="5256586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 hasCustomPrompt="1"/>
          </p:nvPr>
        </p:nvSpPr>
        <p:spPr>
          <a:xfrm flipH="1">
            <a:off x="324632" y="3940175"/>
            <a:ext cx="9350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09" y="1347710"/>
            <a:ext cx="5256922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l"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 hasCustomPrompt="1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08" y="2211544"/>
            <a:ext cx="5256923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1403648" y="3075790"/>
            <a:ext cx="5256584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 hasCustomPrompt="1"/>
          </p:nvPr>
        </p:nvSpPr>
        <p:spPr>
          <a:xfrm flipH="1">
            <a:off x="323846" y="3075790"/>
            <a:ext cx="935785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23" name="Titel 3"/>
          <p:cNvSpPr>
            <a:spLocks noGrp="1"/>
          </p:cNvSpPr>
          <p:nvPr>
            <p:ph type="title" hasCustomPrompt="1"/>
          </p:nvPr>
        </p:nvSpPr>
        <p:spPr>
          <a:xfrm>
            <a:off x="324353" y="116032"/>
            <a:ext cx="8496622" cy="271321"/>
          </a:xfrm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2</a:t>
            </a:r>
          </a:p>
        </p:txBody>
      </p:sp>
    </p:spTree>
    <p:extLst>
      <p:ext uri="{BB962C8B-B14F-4D97-AF65-F5344CB8AC3E}">
        <p14:creationId xmlns:p14="http://schemas.microsoft.com/office/powerpoint/2010/main" val="15240011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2483768" y="483774"/>
            <a:ext cx="5256583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2016738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2" y="1348350"/>
            <a:ext cx="936369" cy="2447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2483767" y="1347710"/>
            <a:ext cx="5256583" cy="2448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400">
                <a:solidFill>
                  <a:srgbClr val="FFFFFF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8" y="3939982"/>
            <a:ext cx="6337591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/>
          </p:nvPr>
        </p:nvSpPr>
        <p:spPr>
          <a:xfrm>
            <a:off x="323850" y="123825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0" indent="0">
              <a:buClrTx/>
              <a:buFontTx/>
              <a:buNone/>
              <a:defRPr sz="1800" b="1"/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/>
            </a:lvl2pPr>
            <a:lvl3pPr marL="305748" indent="-150169">
              <a:buClrTx/>
              <a:buFont typeface="Wingdings" panose="05000000000000000000" pitchFamily="2" charset="2"/>
              <a:buChar char="§"/>
              <a:defRPr sz="1400"/>
            </a:lvl3pPr>
            <a:lvl4pPr marL="461328" indent="-155580">
              <a:buClrTx/>
              <a:buFont typeface="Wingdings" panose="05000000000000000000" pitchFamily="2" charset="2"/>
              <a:buChar char="§"/>
              <a:defRPr sz="12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  <a:noFill/>
        </p:spPr>
        <p:txBody>
          <a:bodyPr lIns="0"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299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5674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637942" y="1059582"/>
            <a:ext cx="4182207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962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40622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404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323851" y="122959"/>
            <a:ext cx="8391426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4637943" y="1059582"/>
            <a:ext cx="4122126" cy="35997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</a:lstStyle>
          <a:p>
            <a:pPr lvl="0"/>
            <a:r>
              <a:rPr lang="de-DE" dirty="0"/>
              <a:t>Platz für Grafik</a:t>
            </a:r>
          </a:p>
        </p:txBody>
      </p:sp>
    </p:spTree>
    <p:extLst>
      <p:ext uri="{BB962C8B-B14F-4D97-AF65-F5344CB8AC3E}">
        <p14:creationId xmlns:p14="http://schemas.microsoft.com/office/powerpoint/2010/main" val="41525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2" y="483773"/>
            <a:ext cx="936369" cy="33119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>
                <a:srgbClr val="FFFFFF"/>
              </a:buClr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>
                <a:schemeClr val="accent6"/>
              </a:buClr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9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0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4575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90" y="4680210"/>
            <a:ext cx="2026078" cy="463290"/>
          </a:xfrm>
          <a:prstGeom prst="rect">
            <a:avLst/>
          </a:prstGeom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  <a:prstGeom prst="rect">
            <a:avLst/>
          </a:prstGeom>
        </p:spPr>
        <p:txBody>
          <a:bodyPr vert="horz" lIns="0" tIns="30679" rIns="108000" bIns="30679" rtlCol="0" anchor="ctr">
            <a:noAutofit/>
          </a:bodyPr>
          <a:lstStyle/>
          <a:p>
            <a:pPr lvl="0">
              <a:spcBef>
                <a:spcPts val="511"/>
              </a:spcBef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484188"/>
            <a:ext cx="8496621" cy="4175125"/>
          </a:xfrm>
          <a:prstGeom prst="rect">
            <a:avLst/>
          </a:prstGeom>
        </p:spPr>
        <p:txBody>
          <a:bodyPr vert="horz" lIns="92038" tIns="92038" rIns="92038" bIns="61358" rtlCol="0">
            <a:normAutofit/>
          </a:bodyPr>
          <a:lstStyle/>
          <a:p>
            <a:pPr lvl="0">
              <a:spcBef>
                <a:spcPts val="511"/>
              </a:spcBef>
            </a:pPr>
            <a:r>
              <a:rPr lang="de-DE" kern="0" dirty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dirty="0"/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dirty="0"/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dirty="0"/>
              <a:t>Vierte Ebene</a:t>
            </a:r>
          </a:p>
        </p:txBody>
      </p:sp>
      <p:sp>
        <p:nvSpPr>
          <p:cNvPr id="9" name="Textfeld 8"/>
          <p:cNvSpPr txBox="1"/>
          <p:nvPr/>
        </p:nvSpPr>
        <p:spPr>
          <a:xfrm rot="16200000">
            <a:off x="-396000" y="4111531"/>
            <a:ext cx="1105731" cy="186409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de-DE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Marcom</a:t>
            </a:r>
            <a:r>
              <a:rPr lang="de-DE" sz="700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V1.0 2018</a:t>
            </a:r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23850" y="4866859"/>
            <a:ext cx="15558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accent6"/>
                </a:solidFill>
                <a:latin typeface="+mn-lt"/>
              </a:rPr>
              <a:t>© 2018  Controlware GmbH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60432" y="4866859"/>
            <a:ext cx="3600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8FBB442-2D16-4D4C-91E3-B35448D3A4D3}" type="slidenum">
              <a:rPr lang="de-DE" sz="700" smtClean="0">
                <a:solidFill>
                  <a:schemeClr val="accent6"/>
                </a:solidFill>
              </a:rPr>
              <a:pPr algn="r"/>
              <a:t>‹Nr.›</a:t>
            </a:fld>
            <a:endParaRPr lang="de-DE" sz="700" dirty="0">
              <a:solidFill>
                <a:schemeClr val="accent6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47600"/>
            <a:ext cx="936000" cy="226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99" r:id="rId2"/>
    <p:sldLayoutId id="2147484200" r:id="rId3"/>
    <p:sldLayoutId id="2147484201" r:id="rId4"/>
    <p:sldLayoutId id="2147484179" r:id="rId5"/>
    <p:sldLayoutId id="2147484180" r:id="rId6"/>
    <p:sldLayoutId id="2147484181" r:id="rId7"/>
    <p:sldLayoutId id="2147484202" r:id="rId8"/>
    <p:sldLayoutId id="2147484212" r:id="rId9"/>
    <p:sldLayoutId id="2147484213" r:id="rId10"/>
    <p:sldLayoutId id="2147484205" r:id="rId11"/>
    <p:sldLayoutId id="2147484214" r:id="rId12"/>
    <p:sldLayoutId id="2147484207" r:id="rId13"/>
    <p:sldLayoutId id="2147484208" r:id="rId14"/>
    <p:sldLayoutId id="2147484209" r:id="rId15"/>
    <p:sldLayoutId id="2147484162" r:id="rId16"/>
    <p:sldLayoutId id="2147484211" r:id="rId17"/>
    <p:sldLayoutId id="2147484195" r:id="rId18"/>
    <p:sldLayoutId id="2147484167" r:id="rId19"/>
    <p:sldLayoutId id="2147484196" r:id="rId20"/>
    <p:sldLayoutId id="2147484215" r:id="rId21"/>
    <p:sldLayoutId id="2147484198" r:id="rId22"/>
    <p:sldLayoutId id="2147484172" r:id="rId23"/>
  </p:sldLayoutIdLst>
  <p:hf hdr="0" ftr="0" dt="0"/>
  <p:txStyles>
    <p:titleStyle>
      <a:lvl1pPr eaLnBrk="1" hangingPunct="1">
        <a:spcBef>
          <a:spcPts val="0"/>
        </a:spcBef>
        <a:defRPr lang="de-DE" sz="1800" b="1" kern="0" dirty="0" smtClean="0">
          <a:solidFill>
            <a:schemeClr val="tx1"/>
          </a:solidFill>
          <a:latin typeface="+mj-lt"/>
        </a:defRPr>
      </a:lvl1pPr>
    </p:titleStyle>
    <p:bodyStyle>
      <a:lvl1pPr marL="0" indent="0" algn="l" eaLnBrk="1" hangingPunct="1">
        <a:spcBef>
          <a:spcPts val="1023"/>
        </a:spcBef>
        <a:buFont typeface="Arial" panose="020B0604020202020204" pitchFamily="34" charset="0"/>
        <a:buNone/>
        <a:defRPr lang="de-DE" sz="1800" baseline="0" dirty="0">
          <a:solidFill>
            <a:schemeClr val="accent6"/>
          </a:solidFill>
          <a:latin typeface="+mn-lt"/>
        </a:defRPr>
      </a:lvl1pPr>
      <a:lvl2pPr marL="155580" indent="-155580" algn="l" eaLnBrk="1" fontAlgn="auto" hangingPunct="1">
        <a:spcBef>
          <a:spcPts val="511"/>
        </a:spcBef>
        <a:spcAft>
          <a:spcPts val="0"/>
        </a:spcAft>
        <a:buClr>
          <a:schemeClr val="tx1"/>
        </a:buClr>
        <a:buFont typeface="Wingdings" panose="05000000000000000000" pitchFamily="2" charset="2"/>
        <a:buChar char="§"/>
        <a:defRPr lang="de-DE" sz="1600" dirty="0" smtClean="0">
          <a:solidFill>
            <a:schemeClr val="accent6"/>
          </a:solidFill>
          <a:latin typeface="+mn-lt"/>
        </a:defRPr>
      </a:lvl2pPr>
      <a:lvl3pPr marL="305748" indent="-150169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400" dirty="0" smtClean="0">
          <a:solidFill>
            <a:schemeClr val="accent6"/>
          </a:solidFill>
          <a:latin typeface="+mn-lt"/>
        </a:defRPr>
      </a:lvl3pPr>
      <a:lvl4pPr marL="461328" indent="-155580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200" dirty="0" smtClean="0">
          <a:solidFill>
            <a:schemeClr val="accent6"/>
          </a:solidFill>
          <a:latin typeface="+mn-lt"/>
        </a:defRPr>
      </a:lvl4pPr>
      <a:lvl5pPr marL="611496" indent="-150169" algn="l" eaLnBrk="1" hangingPunct="1">
        <a:spcBef>
          <a:spcPts val="511"/>
        </a:spcBef>
        <a:buFont typeface="Wingdings" panose="05000000000000000000" pitchFamily="2" charset="2"/>
        <a:buChar char="§"/>
        <a:defRPr lang="de-DE" sz="1000" dirty="0" smtClean="0">
          <a:latin typeface="+mn-lt"/>
        </a:defRPr>
      </a:lvl5pPr>
      <a:lvl6pPr eaLnBrk="1" hangingPunct="1">
        <a:defRPr lang="de-DE" sz="1000" kern="0" dirty="0" smtClean="0">
          <a:solidFill>
            <a:sysClr val="windowText" lastClr="000000"/>
          </a:solidFill>
          <a:latin typeface="+mn-lt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dialog-error-round.sv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jpe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hyperlink" Target="https://creativecommons.org/licenses/by-nc-nd/3.0/" TargetMode="External"/><Relationship Id="rId10" Type="http://schemas.openxmlformats.org/officeDocument/2006/relationships/customXml" Target="../ink/ink3.xml"/><Relationship Id="rId4" Type="http://schemas.openxmlformats.org/officeDocument/2006/relationships/hyperlink" Target="https://janschejbal.wordpress.com/tag/unsicher/" TargetMode="External"/><Relationship Id="rId9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rraform.io/docs/providers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heck_ic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.wikipedia.org/wiki/NeXT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sa/3.0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38163" y="1855483"/>
            <a:ext cx="8066284" cy="648000"/>
          </a:xfrm>
        </p:spPr>
        <p:txBody>
          <a:bodyPr wrap="none" bIns="0">
            <a:normAutofit/>
          </a:bodyPr>
          <a:lstStyle/>
          <a:p>
            <a:r>
              <a:rPr lang="de-DE" dirty="0"/>
              <a:t>DPD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38162" y="4136400"/>
            <a:ext cx="4320000" cy="451574"/>
          </a:xfrm>
        </p:spPr>
        <p:txBody>
          <a:bodyPr>
            <a:noAutofit/>
          </a:bodyPr>
          <a:lstStyle/>
          <a:p>
            <a:r>
              <a:rPr lang="de-DE" dirty="0"/>
              <a:t>Markus Tremer</a:t>
            </a:r>
            <a:br>
              <a:rPr lang="de-DE" dirty="0"/>
            </a:br>
            <a:r>
              <a:rPr lang="de-DE" dirty="0"/>
              <a:t>Multi-Cloud Consultant</a:t>
            </a:r>
            <a:endParaRPr lang="de-DE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8162" y="1419622"/>
            <a:ext cx="8066285" cy="433339"/>
          </a:xfrm>
        </p:spPr>
        <p:txBody>
          <a:bodyPr wrap="none" rIns="0" bIns="0">
            <a:normAutofit/>
          </a:bodyPr>
          <a:lstStyle/>
          <a:p>
            <a:r>
              <a:rPr lang="de-DE" dirty="0"/>
              <a:t>Workshop – Terraform Basics</a:t>
            </a:r>
            <a:endParaRPr lang="de-DE" sz="1800" dirty="0"/>
          </a:p>
        </p:txBody>
      </p:sp>
      <p:sp>
        <p:nvSpPr>
          <p:cNvPr id="5" name="Textplatzhalter 4"/>
          <p:cNvSpPr>
            <a:spLocks noGrp="1"/>
          </p:cNvSpPr>
          <p:nvPr>
            <p:ph sz="quarter" idx="12"/>
          </p:nvPr>
        </p:nvSpPr>
        <p:spPr>
          <a:xfrm>
            <a:off x="538162" y="4587974"/>
            <a:ext cx="4320000" cy="216024"/>
          </a:xfrm>
        </p:spPr>
        <p:txBody>
          <a:bodyPr>
            <a:noAutofit/>
          </a:bodyPr>
          <a:lstStyle/>
          <a:p>
            <a:r>
              <a:rPr lang="de-DE" sz="900" dirty="0"/>
              <a:t>Großostheim, 17.07.2019</a:t>
            </a:r>
          </a:p>
        </p:txBody>
      </p:sp>
    </p:spTree>
    <p:extLst>
      <p:ext uri="{BB962C8B-B14F-4D97-AF65-F5344CB8AC3E}">
        <p14:creationId xmlns:p14="http://schemas.microsoft.com/office/powerpoint/2010/main" val="8716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5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Q&amp;A</a:t>
            </a:r>
          </a:p>
          <a:p>
            <a:pPr>
              <a:buClr>
                <a:schemeClr val="accent6"/>
              </a:buClr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Practise exam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Q&amp;A and next steps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Q&amp;A, Workshop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405A0C5-AB5B-4416-A422-985C7FEA1FD9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2" name="Freeform 166">
              <a:extLst>
                <a:ext uri="{FF2B5EF4-FFF2-40B4-BE49-F238E27FC236}">
                  <a16:creationId xmlns:a16="http://schemas.microsoft.com/office/drawing/2014/main" id="{A5049303-EE7F-42F9-BEC6-AEF6EF98FD2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8">
              <a:extLst>
                <a:ext uri="{FF2B5EF4-FFF2-40B4-BE49-F238E27FC236}">
                  <a16:creationId xmlns:a16="http://schemas.microsoft.com/office/drawing/2014/main" id="{3247150C-258F-4A79-A22E-E1DC46B8959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33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D94B0F7-FAD6-449A-9570-CA21129B385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3992031-1B2F-4452-A0B6-F922C58607EB}"/>
              </a:ext>
            </a:extLst>
          </p:cNvPr>
          <p:cNvSpPr>
            <a:spLocks noGrp="1"/>
          </p:cNvSpPr>
          <p:nvPr>
            <p:ph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A5743C8-944B-4B5C-8150-1D32F1AD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44551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Azure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</a:t>
            </a:r>
            <a:r>
              <a:rPr lang="de-DE" dirty="0" err="1"/>
              <a:t>Ressourcegruppe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virtuelle Subnetze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VNET </a:t>
            </a:r>
            <a:r>
              <a:rPr lang="de-DE" dirty="0" err="1"/>
              <a:t>Peering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 im ersten Teil?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1958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Wie kommen wir an die notwendigen Informationen?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1 – Einrichtung Provider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03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55434"/>
            <a:ext cx="678274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</a:t>
            </a:r>
            <a:r>
              <a:rPr lang="de-DE" dirty="0" err="1"/>
              <a:t>Init</a:t>
            </a:r>
            <a:r>
              <a:rPr lang="de-DE" dirty="0"/>
              <a:t> ausführen…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052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5497"/>
            <a:ext cx="6468378" cy="421063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2a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6084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705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en-US" b="0" dirty="0">
                <a:solidFill>
                  <a:schemeClr val="tx2"/>
                </a:solidFill>
              </a:rPr>
              <a:t>tags</a:t>
            </a:r>
            <a:r>
              <a:rPr lang="en-US" b="0" dirty="0">
                <a:solidFill>
                  <a:schemeClr val="accent2"/>
                </a:solidFill>
              </a:rPr>
              <a:t> {</a:t>
            </a:r>
          </a:p>
          <a:p>
            <a:r>
              <a:rPr lang="en-US" b="0" dirty="0">
                <a:solidFill>
                  <a:schemeClr val="accent2"/>
                </a:solidFill>
              </a:rPr>
              <a:t>  </a:t>
            </a:r>
            <a:r>
              <a:rPr lang="en-US" b="0" dirty="0" err="1">
                <a:solidFill>
                  <a:schemeClr val="accent2"/>
                </a:solidFill>
              </a:rPr>
              <a:t>Umgebung</a:t>
            </a:r>
            <a:r>
              <a:rPr lang="en-US" b="0" dirty="0">
                <a:solidFill>
                  <a:schemeClr val="accent2"/>
                </a:solidFill>
              </a:rPr>
              <a:t> = “DPDWS"</a:t>
            </a:r>
          </a:p>
          <a:p>
            <a:r>
              <a:rPr lang="en-US" b="0" dirty="0">
                <a:solidFill>
                  <a:schemeClr val="accent2"/>
                </a:solidFill>
              </a:rPr>
              <a:t>  Name = “Markus"</a:t>
            </a:r>
          </a:p>
          <a:p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2c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87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98"/>
          </p:nvPr>
        </p:nvSpPr>
        <p:spPr/>
        <p:txBody>
          <a:bodyPr/>
          <a:lstStyle/>
          <a:p>
            <a:r>
              <a:rPr lang="en-US"/>
              <a:t>“create, change and improve your infrastructure, safely and predictably”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0"/>
          </p:nvPr>
        </p:nvSpPr>
        <p:spPr/>
        <p:txBody>
          <a:bodyPr/>
          <a:lstStyle/>
          <a:p>
            <a:r>
              <a:rPr lang="en-US" dirty="0"/>
              <a:t>Q&amp;A / Workshop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7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8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4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5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– Agenda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A42EF8D-1542-42FB-B915-3A0793DB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9582"/>
            <a:ext cx="201168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7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37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ändern: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rgbClr val="FF0000"/>
                </a:solidFill>
              </a:rPr>
              <a:t>neu</a:t>
            </a:r>
            <a:r>
              <a:rPr lang="de-DE" b="0" dirty="0">
                <a:solidFill>
                  <a:schemeClr val="bg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024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ist anders?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2f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67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zurück auf: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2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„dpdwsvnet01"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/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5"/>
                </a:solidFill>
              </a:rPr>
              <a:t>[</a:t>
            </a:r>
            <a:r>
              <a:rPr lang="de-DE" b="0" dirty="0">
                <a:solidFill>
                  <a:schemeClr val="accent2"/>
                </a:solidFill>
              </a:rPr>
              <a:t>"192.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.0.0/24"</a:t>
            </a:r>
            <a:r>
              <a:rPr lang="de-DE" b="0" dirty="0">
                <a:solidFill>
                  <a:schemeClr val="accent5"/>
                </a:solidFill>
              </a:rPr>
              <a:t>]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3a – Anlage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29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3b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78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bis 0.12</a:t>
            </a:r>
          </a:p>
        </p:txBody>
      </p:sp>
    </p:spTree>
    <p:extLst>
      <p:ext uri="{BB962C8B-B14F-4D97-AF65-F5344CB8AC3E}">
        <p14:creationId xmlns:p14="http://schemas.microsoft.com/office/powerpoint/2010/main" val="38959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  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ab 0.12</a:t>
            </a:r>
          </a:p>
        </p:txBody>
      </p:sp>
    </p:spTree>
    <p:extLst>
      <p:ext uri="{BB962C8B-B14F-4D97-AF65-F5344CB8AC3E}">
        <p14:creationId xmlns:p14="http://schemas.microsoft.com/office/powerpoint/2010/main" val="2480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5DAAF33D-19A9-445E-9BB8-3B970FB6BB04}"/>
              </a:ext>
            </a:extLst>
          </p:cNvPr>
          <p:cNvSpPr txBox="1"/>
          <p:nvPr/>
        </p:nvSpPr>
        <p:spPr>
          <a:xfrm>
            <a:off x="324721" y="1908734"/>
            <a:ext cx="297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location</a:t>
            </a:r>
            <a:r>
              <a:rPr lang="de-DE" dirty="0"/>
              <a:t> = „</a:t>
            </a:r>
            <a:r>
              <a:rPr lang="de-DE" dirty="0" err="1"/>
              <a:t>var.location</a:t>
            </a:r>
            <a:r>
              <a:rPr lang="de-DE" dirty="0"/>
              <a:t>“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endParaRPr lang="de-DE" u="sng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4b - Optimierungen – Variablen Ressourcengruppe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31B22C-4B60-4017-B117-97899978B2B3}"/>
              </a:ext>
            </a:extLst>
          </p:cNvPr>
          <p:cNvSpPr/>
          <p:nvPr/>
        </p:nvSpPr>
        <p:spPr>
          <a:xfrm>
            <a:off x="1475656" y="1923678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E50264-BF71-4CA1-B454-656D76FE09D4}"/>
              </a:ext>
            </a:extLst>
          </p:cNvPr>
          <p:cNvSpPr txBox="1"/>
          <p:nvPr/>
        </p:nvSpPr>
        <p:spPr>
          <a:xfrm>
            <a:off x="2915816" y="192367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ym typeface="Wingdings" panose="05000000000000000000" pitchFamily="2" charset="2"/>
              </a:rPr>
              <a:t> was muss hier hin?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0B899C-2404-493A-A410-7398B0D5F88C}"/>
              </a:ext>
            </a:extLst>
          </p:cNvPr>
          <p:cNvSpPr txBox="1"/>
          <p:nvPr/>
        </p:nvSpPr>
        <p:spPr>
          <a:xfrm>
            <a:off x="4114800" y="211413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41EC1F-2928-4C46-B21A-AA9D635606A1}"/>
              </a:ext>
            </a:extLst>
          </p:cNvPr>
          <p:cNvSpPr txBox="1"/>
          <p:nvPr/>
        </p:nvSpPr>
        <p:spPr>
          <a:xfrm>
            <a:off x="4114800" y="211413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 </a:t>
            </a:r>
            <a:endParaRPr lang="de-DE" u="sng" dirty="0">
              <a:solidFill>
                <a:schemeClr val="tx1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Erweiterungen der Datei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"location"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westeurope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5" grpId="1" animBg="1"/>
      <p:bldP spid="6" grpId="0"/>
      <p:bldP spid="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azurerm_virtual_network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„dpdwsvnet01"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dpdwdrg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 --&gt; 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5"/>
                </a:solidFill>
              </a:rPr>
              <a:t>[</a:t>
            </a:r>
            <a:r>
              <a:rPr lang="de-DE" b="0" dirty="0">
                <a:solidFill>
                  <a:schemeClr val="accent2"/>
                </a:solidFill>
              </a:rPr>
              <a:t>"192.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.0.0/24"</a:t>
            </a:r>
            <a:r>
              <a:rPr lang="de-DE" b="0" dirty="0">
                <a:solidFill>
                  <a:schemeClr val="accent5"/>
                </a:solidFill>
              </a:rPr>
              <a:t>]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4c - Optimierungen – Variablen VNet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8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850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Open source tool to write, plan and create Infrastructure as Code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Based on easy readable HCL (HashiCorp Configuration Language) which is fully JSON compatible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Immutable infrastructure approach</a:t>
            </a:r>
          </a:p>
          <a:p>
            <a:pPr marL="483548" lvl="2" indent="-177800"/>
            <a:r>
              <a:rPr lang="en-US" dirty="0"/>
              <a:t>Every new update of any parameter creates separate configuration snapshots</a:t>
            </a:r>
            <a:endParaRPr lang="en-US" b="0" dirty="0"/>
          </a:p>
          <a:p>
            <a:pPr marL="483548" lvl="2" indent="-177800"/>
            <a:r>
              <a:rPr lang="en-US" dirty="0"/>
              <a:t>B</a:t>
            </a:r>
            <a:r>
              <a:rPr lang="en-US" b="0" dirty="0"/>
              <a:t>uild from common images with changes already included</a:t>
            </a:r>
          </a:p>
          <a:p>
            <a:pPr marL="483548" lvl="2" indent="-177800"/>
            <a:r>
              <a:rPr lang="en-US" b="0" dirty="0"/>
              <a:t>NO in</a:t>
            </a:r>
            <a:r>
              <a:rPr lang="en-US" dirty="0"/>
              <a:t>-</a:t>
            </a:r>
            <a:r>
              <a:rPr lang="en-US" b="0" dirty="0"/>
              <a:t>place server updates or modifications to avoid slightly different server configurations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Declarative code style, NOT procedural</a:t>
            </a:r>
          </a:p>
          <a:p>
            <a:pPr marL="483548" lvl="2" indent="-177800"/>
            <a:r>
              <a:rPr lang="en-US" dirty="0"/>
              <a:t>Define desired end state and let Terraform figure out how to get there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Client-only architecture</a:t>
            </a:r>
          </a:p>
          <a:p>
            <a:pPr marL="483548" lvl="2" indent="-177800"/>
            <a:r>
              <a:rPr lang="en-US" dirty="0"/>
              <a:t>L</a:t>
            </a:r>
            <a:r>
              <a:rPr lang="en-US" b="0" dirty="0"/>
              <a:t>everages cloud provider’s API to provision infrastructure</a:t>
            </a:r>
          </a:p>
          <a:p>
            <a:pPr marL="483548" lvl="2" indent="-177800"/>
            <a:r>
              <a:rPr lang="en-US" dirty="0"/>
              <a:t>NO need for additional security checks, separate configuration management servers or agents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 on a high-level?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42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36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„vnetsub01"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 smtClean="0">
                <a:solidFill>
                  <a:schemeClr val="tx2"/>
                </a:solidFill>
              </a:rPr>
              <a:t>address_prefix</a:t>
            </a:r>
            <a:r>
              <a:rPr lang="de-DE" b="0" dirty="0" smtClean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192.$$.0.0/27 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5a – Subnetz 1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24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„vnetsub02"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„vnetsub02"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address_prefix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192.$$.1.32/27 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5b – Subnetz 2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19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sz="2400" u="sng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9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azurerm_subnet</a:t>
            </a:r>
            <a:r>
              <a:rPr lang="de-DE" b="0" dirty="0">
                <a:solidFill>
                  <a:schemeClr val="bg2"/>
                </a:solidFill>
              </a:rPr>
              <a:t>" „vnetsub02"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„vnetsub02"</a:t>
            </a:r>
          </a:p>
          <a:p>
            <a:r>
              <a:rPr lang="en-US" b="0" dirty="0" err="1">
                <a:solidFill>
                  <a:schemeClr val="bg2"/>
                </a:solidFill>
              </a:rPr>
              <a:t>resource_group_name</a:t>
            </a:r>
            <a:r>
              <a:rPr lang="en-US" b="0" dirty="0">
                <a:solidFill>
                  <a:schemeClr val="bg2"/>
                </a:solidFill>
              </a:rPr>
              <a:t> = </a:t>
            </a:r>
            <a:r>
              <a:rPr lang="en-US" b="0" dirty="0" smtClean="0">
                <a:solidFill>
                  <a:schemeClr val="bg2"/>
                </a:solidFill>
              </a:rPr>
              <a:t>azurerm_resource_group.rg01.name</a:t>
            </a:r>
            <a:endParaRPr lang="en-US" b="0" dirty="0">
              <a:solidFill>
                <a:schemeClr val="bg2"/>
              </a:solidFill>
            </a:endParaRPr>
          </a:p>
          <a:p>
            <a:r>
              <a:rPr lang="de-DE" b="0" dirty="0" err="1">
                <a:solidFill>
                  <a:schemeClr val="bg2"/>
                </a:solidFill>
              </a:rPr>
              <a:t>address_space</a:t>
            </a:r>
            <a:r>
              <a:rPr lang="de-DE" b="0" dirty="0">
                <a:solidFill>
                  <a:schemeClr val="bg2"/>
                </a:solidFill>
              </a:rPr>
              <a:t> = 192.$$.1.32</a:t>
            </a:r>
            <a:r>
              <a:rPr lang="de-DE" b="0" dirty="0">
                <a:solidFill>
                  <a:schemeClr val="accent2"/>
                </a:solidFill>
              </a:rPr>
              <a:t>/28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azurerm_resource_group.rg01.location</a:t>
            </a:r>
            <a:endParaRPr lang="de-DE" b="0" dirty="0">
              <a:solidFill>
                <a:schemeClr val="bg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5d – Subnetz 2 ändern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7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5e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850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– Nur bei einem der beiden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„dpdwsvnetpeer01-02"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azurerm_virtual_network.vnet02.id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Gleiche bitte erzeugen für vnetpeer02.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6a – 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953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beim anderen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PP=Partner-Teilnehmernummer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„dpdwsvnetpeer02-01"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"ID vom Nachbar“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6b – Partnerarbeit - Gegenstellen-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51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6c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1026" name="Picture 2" descr="Bildergebnis fÃ¼r kaffeepause">
            <a:extLst>
              <a:ext uri="{FF2B5EF4-FFF2-40B4-BE49-F238E27FC236}">
                <a16:creationId xmlns:a16="http://schemas.microsoft.com/office/drawing/2014/main" id="{D24BE311-7342-474B-B270-7D4D2270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974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ragen">
            <a:extLst>
              <a:ext uri="{FF2B5EF4-FFF2-40B4-BE49-F238E27FC236}">
                <a16:creationId xmlns:a16="http://schemas.microsoft.com/office/drawing/2014/main" id="{B0B0D9D6-858F-4D17-BA2E-DB31CA57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30" y="1559281"/>
            <a:ext cx="5573642" cy="30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Öffentliche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33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3"/>
          </p:nvPr>
        </p:nvPicPr>
        <p:blipFill>
          <a:blip r:embed="rId2"/>
          <a:stretch>
            <a:fillRect/>
          </a:stretch>
        </p:blipFill>
        <p:spPr>
          <a:xfrm>
            <a:off x="844277" y="484188"/>
            <a:ext cx="6374358" cy="331152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52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152" y="1059581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azurerm_network_security_group.nsg.id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075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</a:t>
            </a:r>
            <a:r>
              <a:rPr lang="de-DE" b="0" dirty="0" smtClean="0">
                <a:solidFill>
                  <a:schemeClr val="accent2"/>
                </a:solidFill>
              </a:rPr>
              <a:t>01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111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Plan/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35F810-B25D-4B7C-AFCF-757CBB152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5364088" y="1347614"/>
            <a:ext cx="3168352" cy="31683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8846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Finden Sie die </a:t>
            </a:r>
          </a:p>
          <a:p>
            <a:r>
              <a:rPr lang="de-DE" sz="2400" u="sng" dirty="0"/>
              <a:t>Fehler im gerade </a:t>
            </a:r>
          </a:p>
          <a:p>
            <a:r>
              <a:rPr lang="de-DE" sz="2400" u="sng" dirty="0"/>
              <a:t>erzeugten Code…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6B6D39-C8B6-4B10-8231-687F4942E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azurerm_public_ip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„pip01"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„dpdwspip01"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allocation_method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>
                <a:solidFill>
                  <a:schemeClr val="accent2"/>
                </a:solidFill>
                <a:highlight>
                  <a:srgbClr val="FFFF00"/>
                </a:highlight>
              </a:rPr>
              <a:t>D</a:t>
            </a:r>
            <a:r>
              <a:rPr lang="de-DE" b="0" dirty="0">
                <a:solidFill>
                  <a:schemeClr val="accent2"/>
                </a:solidFill>
              </a:rPr>
              <a:t>ynamic"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753FC-9C37-4101-A2A7-0E19230F0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7c –Erstellung einer öffentlichen IP (PIP)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FD4AFF-DC81-4AD0-86AF-ECC7CFEF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324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„nsg01"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„dpdwsnsg01"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7d –Erstellung einer Netzwerksicherheitsgruppe (NSG)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3887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  <a:latin typeface="+mj-lt"/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7e –Erstellung einer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BC1BE5A-098E-4303-88DE-E2DF3CAA0FB0}"/>
              </a:ext>
            </a:extLst>
          </p:cNvPr>
          <p:cNvCxnSpPr>
            <a:cxnSpLocks/>
          </p:cNvCxnSpPr>
          <p:nvPr/>
        </p:nvCxnSpPr>
        <p:spPr>
          <a:xfrm flipH="1">
            <a:off x="2195736" y="2643758"/>
            <a:ext cx="1728192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76BFE2E-0972-4FED-A09B-0FC611AE3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995936" y="1923678"/>
            <a:ext cx="2592288" cy="13670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0D28FD1-BBC6-45BD-8942-CEFD3D5AF949}"/>
              </a:ext>
            </a:extLst>
          </p:cNvPr>
          <p:cNvSpPr txBox="1"/>
          <p:nvPr/>
        </p:nvSpPr>
        <p:spPr>
          <a:xfrm>
            <a:off x="4139952" y="514732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janschejbal.wordpress.com/tag/unsicher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nc-nd/3.0/"/>
              </a:rPr>
              <a:t>CC BY-NC-ND</a:t>
            </a:r>
            <a:endParaRPr lang="de-DE" sz="9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14:cNvPr>
              <p14:cNvContentPartPr/>
              <p14:nvPr/>
            </p14:nvContentPartPr>
            <p14:xfrm>
              <a:off x="4240149" y="2075565"/>
              <a:ext cx="12801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149" y="2066925"/>
                <a:ext cx="129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14:cNvPr>
              <p14:cNvContentPartPr/>
              <p14:nvPr/>
            </p14:nvContentPartPr>
            <p14:xfrm>
              <a:off x="4289829" y="2221365"/>
              <a:ext cx="316080" cy="149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0839" y="2212725"/>
                <a:ext cx="3337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14:cNvPr>
              <p14:cNvContentPartPr/>
              <p14:nvPr/>
            </p14:nvContentPartPr>
            <p14:xfrm>
              <a:off x="4223229" y="2459685"/>
              <a:ext cx="126000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4589" y="2450685"/>
                <a:ext cx="1277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2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azurerm_public_ip.pip01.ip_address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7f –Erstellung einer </a:t>
            </a:r>
            <a:r>
              <a:rPr lang="de-DE" dirty="0">
                <a:solidFill>
                  <a:schemeClr val="accent4"/>
                </a:solidFill>
              </a:rPr>
              <a:t>GUTEN</a:t>
            </a:r>
            <a:r>
              <a:rPr lang="de-DE" dirty="0"/>
              <a:t>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25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Alles zusammen?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7g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de-DE" b="0" dirty="0"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7h – 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9037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42033" y="478589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Self documented infrastructure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Modules</a:t>
            </a:r>
          </a:p>
          <a:p>
            <a:pPr marL="483548" lvl="2" indent="-177800"/>
            <a:r>
              <a:rPr lang="en-US" b="0" dirty="0"/>
              <a:t>Create reusable building blocks (blueprints)  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Super portability</a:t>
            </a:r>
          </a:p>
          <a:p>
            <a:pPr marL="483548" lvl="2" indent="-177800"/>
            <a:r>
              <a:rPr lang="en-US" dirty="0"/>
              <a:t>Use one tool and one language to describe IaC for a constantly growing number of different providers on- and off-premises (</a:t>
            </a:r>
            <a:r>
              <a:rPr lang="en-US" dirty="0">
                <a:hlinkClick r:id="rId2"/>
              </a:rPr>
              <a:t>https://www.terraform.io/docs/providers</a:t>
            </a:r>
            <a:r>
              <a:rPr lang="en-US" dirty="0"/>
              <a:t>)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benefits of Terraform?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8AB6942-CD09-4E99-86C4-82D8B6D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3" y="2610094"/>
            <a:ext cx="7415733" cy="11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7h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002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Wo stehen wir?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3260E9-CDA4-4CB5-8729-95BF976C5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49140" y="1131590"/>
            <a:ext cx="288032" cy="2880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107F7D-C43D-48B9-96AD-504F6F714D83}"/>
              </a:ext>
            </a:extLst>
          </p:cNvPr>
          <p:cNvSpPr txBox="1"/>
          <p:nvPr/>
        </p:nvSpPr>
        <p:spPr>
          <a:xfrm>
            <a:off x="4549140" y="5236056"/>
            <a:ext cx="457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commons.wikimedia.org/wiki/File:Check_icon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59686D-A188-4115-9223-879C4D225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59862" y="1523998"/>
            <a:ext cx="288032" cy="2880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7BB69F-4707-4E29-8D68-A7E1A2E2D2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20222" y="1903488"/>
            <a:ext cx="360000" cy="36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73B060D-3E5D-4E76-8909-F775CB970BA1}"/>
              </a:ext>
            </a:extLst>
          </p:cNvPr>
          <p:cNvSpPr txBox="1"/>
          <p:nvPr/>
        </p:nvSpPr>
        <p:spPr>
          <a:xfrm>
            <a:off x="4139952" y="5236056"/>
            <a:ext cx="54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6" tooltip="https://de.wikipedia.org/wiki/NeXT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1773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azurerm_virtual_machine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„vm01"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„dpdwsvm01"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network_interface_ids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[azurerm_network_interface.nic01.id]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vm_size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"Standard_DS2_v2"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  <a:p>
            <a:endParaRPr lang="de-DE" b="0" dirty="0">
              <a:solidFill>
                <a:schemeClr val="accent5"/>
              </a:solidFill>
              <a:latin typeface="+mj-lt"/>
            </a:endParaRPr>
          </a:p>
          <a:p>
            <a:r>
              <a:rPr lang="de-DE" u="sng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Die „üblichen“ Verdächtigen bis hier hin?!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8a –Erstellung einer virtuellen Maschine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6407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storage_os_disk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   = „dpdwswin01_os"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caching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ReadWrite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create_option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FromImage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managed_disk_type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Premium_LRS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  <a:endParaRPr lang="de-DE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8b –Erstellung einer virtuellen Maschine - Festplattenprofil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8066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storage_image_reference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publisher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MicrosoftWindowsServer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offer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sku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= "2016-Datacenter"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version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latest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8c –Erstellung einer virtuellen Maschine - OS-Image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83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os_profile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computer_name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= „dpdwswin01"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admin_username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dpdadmin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admin_password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„DPD2019!"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8d –Erstellung einer virtuellen Maschine – OS-Profil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9122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os_profile_windows_config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provision_vm_agent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= "true"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  <a:p>
            <a:endParaRPr lang="en-US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Zusatzaufgabe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– Boot Diagnostic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aktivieren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(Tipp: Storage Account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wird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benötigt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boot_diagnostics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enabled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true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storage_uri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de-DE" b="0" dirty="0" smtClean="0">
                <a:solidFill>
                  <a:schemeClr val="bg1">
                    <a:lumMod val="10000"/>
                  </a:schemeClr>
                </a:solidFill>
              </a:rPr>
              <a:t>azurerm_storage_account.sa01.primary_blob_endpoint</a:t>
            </a:r>
            <a:endParaRPr lang="de-DE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8e –Erstellung einer virtuellen Maschine – Windows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85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F5E6B-5FB9-4FBE-A36C-8C127C33C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gibt es noch?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Modularisierung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Azure Themen wie 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Routing (UDRs, etc.)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Advanced</a:t>
            </a:r>
            <a:r>
              <a:rPr lang="de-DE" dirty="0"/>
              <a:t> NSGs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KeyVault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Storage Accounts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Custom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VPN &amp; Express Route Gateways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827A21-C575-43F4-ADDE-F616CDB8A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/>
              <a:t>“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32245C4-A64B-4119-B190-A9F3F9F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078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538162" y="1419622"/>
            <a:ext cx="8066285" cy="936104"/>
          </a:xfrm>
          <a:prstGeom prst="rect">
            <a:avLst/>
          </a:prstGeom>
        </p:spPr>
        <p:txBody>
          <a:bodyPr lIns="0" tIns="0">
            <a:noAutofit/>
          </a:bodyPr>
          <a:lstStyle>
            <a:lvl1pPr algn="ctr" eaLnBrk="1" hangingPunct="1">
              <a:spcBef>
                <a:spcPts val="0"/>
              </a:spcBef>
              <a:defRPr lang="de-DE" sz="25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Vielen Dank für Ihre Aufmerksamkeit!</a:t>
            </a:r>
            <a:br>
              <a:rPr lang="de-DE" dirty="0"/>
            </a:b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92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Configurations</a:t>
            </a:r>
          </a:p>
          <a:p>
            <a:pPr marL="483548" lvl="2" indent="-177800"/>
            <a:r>
              <a:rPr lang="en-US" dirty="0"/>
              <a:t>Text files that contain infrastructure definitions (*.tf or *.tf.json extension)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Providers</a:t>
            </a:r>
          </a:p>
          <a:p>
            <a:pPr marL="483548" lvl="2" indent="-177800"/>
            <a:r>
              <a:rPr lang="en-US" dirty="0"/>
              <a:t>Configuration and connection to any supported service / platform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Resources</a:t>
            </a:r>
          </a:p>
          <a:p>
            <a:pPr marL="483548" lvl="2" indent="-177800"/>
            <a:r>
              <a:rPr lang="en-US" dirty="0"/>
              <a:t>Provider specific building blocks in configurations to create, modify and delete components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Variables</a:t>
            </a:r>
          </a:p>
          <a:p>
            <a:pPr marL="483548" lvl="2" indent="-177800"/>
            <a:r>
              <a:rPr lang="en-US" dirty="0"/>
              <a:t>Terraform supports input variables of type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b="1" i="1" dirty="0"/>
              <a:t>map</a:t>
            </a:r>
            <a:r>
              <a:rPr lang="en-US" dirty="0"/>
              <a:t> and </a:t>
            </a:r>
            <a:r>
              <a:rPr lang="en-US" b="1" i="1" dirty="0"/>
              <a:t>list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Data Sources</a:t>
            </a:r>
          </a:p>
          <a:p>
            <a:pPr marL="483548" lvl="2" indent="-177800"/>
            <a:r>
              <a:rPr lang="en-US" dirty="0"/>
              <a:t>Extract and use information of existing resources (either outside of Terraform or defined by a separate configuration)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key components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330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5279066" cy="3311939"/>
          </a:xfrm>
        </p:spPr>
        <p:txBody>
          <a:bodyPr>
            <a:normAutofit fontScale="77500" lnSpcReduction="2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…initialize working directory containing configuration files</a:t>
            </a:r>
          </a:p>
          <a:p>
            <a:pPr>
              <a:buClr>
                <a:schemeClr val="accent6"/>
              </a:buClr>
            </a:pPr>
            <a:r>
              <a:rPr lang="en-US" sz="1400" b="0" dirty="0">
                <a:sym typeface="Wingdings" panose="05000000000000000000" pitchFamily="2" charset="2"/>
              </a:rPr>
              <a:t>	 </a:t>
            </a:r>
            <a:r>
              <a:rPr lang="en-US" sz="1400" i="1" u="sng" dirty="0"/>
              <a:t>terraform init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…load all configuration files within specified working directory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…check for changes in deployed infrastructure and generate execution plan before applying configuration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plan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…translate into service provider API calls and apply changes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apply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…save execution results in file (terraform.tfstate)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…destroy configuration / infrastructure managed by Terraform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destroy</a:t>
            </a:r>
            <a:endParaRPr lang="en-US" sz="1400" i="1" u="sng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open source workflow in a nutshell…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81BF821-FB97-4E9C-8EA6-CD40F71B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77" y="484188"/>
            <a:ext cx="2138025" cy="33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5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Download Terraform (latest version: </a:t>
            </a:r>
            <a:r>
              <a:rPr lang="en-US" b="0" dirty="0" smtClean="0"/>
              <a:t>0.12.18)</a:t>
            </a:r>
            <a:endParaRPr lang="en-US" b="0" dirty="0"/>
          </a:p>
          <a:p>
            <a:pPr marL="483548" lvl="2" indent="-177800"/>
            <a:r>
              <a:rPr lang="en-US" b="0" dirty="0"/>
              <a:t>Add binary to PATH environment variable</a:t>
            </a:r>
          </a:p>
          <a:p>
            <a:pPr marL="483548" lvl="2" indent="-177800"/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Choose code editor (e.g. Visual Studio Code, IntelliJ)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Install Azure CLI (latest version</a:t>
            </a:r>
            <a:r>
              <a:rPr lang="en-US" b="0"/>
              <a:t>: </a:t>
            </a:r>
            <a:r>
              <a:rPr lang="en-US" b="0" smtClean="0"/>
              <a:t>2.0.78)</a:t>
            </a:r>
            <a:endParaRPr lang="en-US" b="0" dirty="0" smtClean="0"/>
          </a:p>
          <a:p>
            <a:pPr marL="333380" lvl="1" indent="-177800"/>
            <a:r>
              <a:rPr lang="en-US" dirty="0"/>
              <a:t>aka.ms/</a:t>
            </a:r>
            <a:r>
              <a:rPr lang="en-US" dirty="0" err="1"/>
              <a:t>AzureCliLegal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Prerequisites – Stand: </a:t>
            </a:r>
            <a:r>
              <a:rPr lang="en-US" dirty="0" smtClean="0"/>
              <a:t>03.12.2019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scripting environment up and running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B58152-6F62-4566-88F1-2C18D1156FEA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30" name="Freeform 166">
              <a:extLst>
                <a:ext uri="{FF2B5EF4-FFF2-40B4-BE49-F238E27FC236}">
                  <a16:creationId xmlns:a16="http://schemas.microsoft.com/office/drawing/2014/main" id="{0E72527E-2A99-4E50-BEA6-D4FB7FA303D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168">
              <a:extLst>
                <a:ext uri="{FF2B5EF4-FFF2-40B4-BE49-F238E27FC236}">
                  <a16:creationId xmlns:a16="http://schemas.microsoft.com/office/drawing/2014/main" id="{742D0CE5-483F-46C6-84BA-E0D86AAD335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169">
              <a:extLst>
                <a:ext uri="{FF2B5EF4-FFF2-40B4-BE49-F238E27FC236}">
                  <a16:creationId xmlns:a16="http://schemas.microsoft.com/office/drawing/2014/main" id="{A6C00215-B85C-4B16-8776-4F323536769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170">
              <a:extLst>
                <a:ext uri="{FF2B5EF4-FFF2-40B4-BE49-F238E27FC236}">
                  <a16:creationId xmlns:a16="http://schemas.microsoft.com/office/drawing/2014/main" id="{1C04D499-6150-48B2-B2A9-08A665486A6B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71">
              <a:extLst>
                <a:ext uri="{FF2B5EF4-FFF2-40B4-BE49-F238E27FC236}">
                  <a16:creationId xmlns:a16="http://schemas.microsoft.com/office/drawing/2014/main" id="{CFB35BD9-5352-45EA-85F7-E83ED7A24CB0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96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2242" y="485490"/>
            <a:ext cx="7417857" cy="3311939"/>
          </a:xfrm>
          <a:solidFill>
            <a:srgbClr val="DDDDDD"/>
          </a:solidFill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Components described in Terraform demo configuration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83548" lvl="2" indent="-177800"/>
            <a:r>
              <a:rPr lang="en-US" dirty="0"/>
              <a:t>1 x Resource Group</a:t>
            </a:r>
          </a:p>
          <a:p>
            <a:pPr marL="483548" lvl="2" indent="-177800"/>
            <a:r>
              <a:rPr lang="en-US" dirty="0"/>
              <a:t>2 x Virtual Network </a:t>
            </a:r>
          </a:p>
          <a:p>
            <a:pPr marL="483548" lvl="2" indent="-177800"/>
            <a:r>
              <a:rPr lang="en-US" dirty="0"/>
              <a:t>3</a:t>
            </a:r>
            <a:r>
              <a:rPr lang="en-US" b="0" dirty="0"/>
              <a:t> x Subnets + NSG</a:t>
            </a:r>
          </a:p>
          <a:p>
            <a:pPr marL="483548" lvl="2" indent="-177800"/>
            <a:r>
              <a:rPr lang="en-US" b="0" dirty="0"/>
              <a:t>Virtual Network Peering</a:t>
            </a:r>
          </a:p>
          <a:p>
            <a:pPr marL="483548" lvl="2" indent="-177800"/>
            <a:r>
              <a:rPr lang="en-US" dirty="0"/>
              <a:t>Virtual Machine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base PoC infrastructure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F6D043-7A4F-49B6-B897-43B7053F1A6E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8" name="Freeform 166">
              <a:extLst>
                <a:ext uri="{FF2B5EF4-FFF2-40B4-BE49-F238E27FC236}">
                  <a16:creationId xmlns:a16="http://schemas.microsoft.com/office/drawing/2014/main" id="{A4F4EBC8-39F0-464D-9AD0-8AAF6DC9C5B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68">
              <a:extLst>
                <a:ext uri="{FF2B5EF4-FFF2-40B4-BE49-F238E27FC236}">
                  <a16:creationId xmlns:a16="http://schemas.microsoft.com/office/drawing/2014/main" id="{D324F6B0-8100-46AF-896C-49749056465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69">
              <a:extLst>
                <a:ext uri="{FF2B5EF4-FFF2-40B4-BE49-F238E27FC236}">
                  <a16:creationId xmlns:a16="http://schemas.microsoft.com/office/drawing/2014/main" id="{1D3F3F6F-222F-4A00-8822-EC190F696EE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60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rolware_PPT-Vorlage_2018_16_9">
  <a:themeElements>
    <a:clrScheme name="Controlware 2018 - neues Design">
      <a:dk1>
        <a:srgbClr val="005F8D"/>
      </a:dk1>
      <a:lt1>
        <a:srgbClr val="DEE9F6"/>
      </a:lt1>
      <a:dk2>
        <a:srgbClr val="85BE4C"/>
      </a:dk2>
      <a:lt2>
        <a:srgbClr val="D8D8D8"/>
      </a:lt2>
      <a:accent1>
        <a:srgbClr val="64B8E1"/>
      </a:accent1>
      <a:accent2>
        <a:srgbClr val="FFCE44"/>
      </a:accent2>
      <a:accent3>
        <a:srgbClr val="F39325"/>
      </a:accent3>
      <a:accent4>
        <a:srgbClr val="E73331"/>
      </a:accent4>
      <a:accent5>
        <a:srgbClr val="6A3A79"/>
      </a:accent5>
      <a:accent6>
        <a:srgbClr val="575651"/>
      </a:accent6>
      <a:hlink>
        <a:srgbClr val="3AAA35"/>
      </a:hlink>
      <a:folHlink>
        <a:srgbClr val="D8D8D8"/>
      </a:folHlink>
    </a:clrScheme>
    <a:fontScheme name="Controlware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-Vorlag_2018_16_9.potx" id="{C41282E4-8036-463F-A5EB-112419B2DE72}" vid="{CEC739F5-761B-46DE-8B02-D33FAA1C51F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2F6CE4FD9FEA44B98D77134C3AB259" ma:contentTypeVersion="4" ma:contentTypeDescription="Ein neues Dokument erstellen." ma:contentTypeScope="" ma:versionID="900138e209c285f29986e59c486e21ce">
  <xsd:schema xmlns:xsd="http://www.w3.org/2001/XMLSchema" xmlns:xs="http://www.w3.org/2001/XMLSchema" xmlns:p="http://schemas.microsoft.com/office/2006/metadata/properties" xmlns:ns2="8e877116-f3ef-4c1c-89be-7b66991ff430" targetNamespace="http://schemas.microsoft.com/office/2006/metadata/properties" ma:root="true" ma:fieldsID="4d243257cf3edfac98b0ed5b1da54ed9" ns2:_="">
    <xsd:import namespace="8e877116-f3ef-4c1c-89be-7b66991ff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7116-f3ef-4c1c-89be-7b66991ff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973273-BDFF-473D-A3CA-030C1A920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77116-f3ef-4c1c-89be-7b66991f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A108AB-3B75-477B-A6C2-F30888C972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AB385B-CBF8-4302-BD64-6594D62CF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Controlware_PPT-Vorlage_2018_16_9</Template>
  <TotalTime>0</TotalTime>
  <Words>2334</Words>
  <Application>Microsoft Office PowerPoint</Application>
  <PresentationFormat>Bildschirmpräsentation (16:9)</PresentationFormat>
  <Paragraphs>576</Paragraphs>
  <Slides>58</Slides>
  <Notes>31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2" baseType="lpstr">
      <vt:lpstr>Arial</vt:lpstr>
      <vt:lpstr>Wingdings</vt:lpstr>
      <vt:lpstr>ヒラギノ角ゴ Pro W3</vt:lpstr>
      <vt:lpstr>Controlware_PPT-Vorlage_2018_16_9</vt:lpstr>
      <vt:lpstr>Workshop – Terraform Basics</vt:lpstr>
      <vt:lpstr>Workshop – Agenda</vt:lpstr>
      <vt:lpstr>What is Terraform on a high-level?</vt:lpstr>
      <vt:lpstr>PowerPoint-Präsentation</vt:lpstr>
      <vt:lpstr>What are the main benefits of Terraform?</vt:lpstr>
      <vt:lpstr>Terraform key components</vt:lpstr>
      <vt:lpstr>Terraform open source workflow in a nutshell…</vt:lpstr>
      <vt:lpstr>How to get your scripting environment up and running</vt:lpstr>
      <vt:lpstr>Set up base PoC infrastructure</vt:lpstr>
      <vt:lpstr>Q&amp;A, Workshop</vt:lpstr>
      <vt:lpstr>Workshop</vt:lpstr>
      <vt:lpstr>Workshop – Terraform Basics</vt:lpstr>
      <vt:lpstr>Workshop – Terraform Basics</vt:lpstr>
      <vt:lpstr>PowerPoint-Präsentation</vt:lpstr>
      <vt:lpstr>Workshop – Terraform Basics</vt:lpstr>
      <vt:lpstr>PowerPoint-Präsentation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 bis 0.12</vt:lpstr>
      <vt:lpstr>Workshop – Terraform Basics ab 0.12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PowerPoint-Präsentation</vt:lpstr>
    </vt:vector>
  </TitlesOfParts>
  <Company>Controlware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Terraform Basics</dc:title>
  <dc:subject>Version 0.9</dc:subject>
  <dc:creator>mtremer@controlware.cloud</dc:creator>
  <dc:description/>
  <cp:lastModifiedBy>Schederecker, Ralf</cp:lastModifiedBy>
  <cp:revision>325</cp:revision>
  <cp:lastPrinted>2018-09-17T15:12:52Z</cp:lastPrinted>
  <dcterms:created xsi:type="dcterms:W3CDTF">2018-12-14T08:44:12Z</dcterms:created>
  <dcterms:modified xsi:type="dcterms:W3CDTF">2020-01-07T09:09:22Z</dcterms:modified>
  <cp:category>Terraform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0x010100632F6CE4FD9FEA44B98D77134C3AB259</vt:lpwstr>
  </property>
</Properties>
</file>