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4"/>
  </p:notesMasterIdLst>
  <p:handoutMasterIdLst>
    <p:handoutMasterId r:id="rId65"/>
  </p:handoutMasterIdLst>
  <p:sldIdLst>
    <p:sldId id="861" r:id="rId5"/>
    <p:sldId id="893" r:id="rId6"/>
    <p:sldId id="1032" r:id="rId7"/>
    <p:sldId id="889" r:id="rId8"/>
    <p:sldId id="1029" r:id="rId9"/>
    <p:sldId id="976" r:id="rId10"/>
    <p:sldId id="975" r:id="rId11"/>
    <p:sldId id="981" r:id="rId12"/>
    <p:sldId id="969" r:id="rId13"/>
    <p:sldId id="977" r:id="rId14"/>
    <p:sldId id="979" r:id="rId15"/>
    <p:sldId id="982" r:id="rId16"/>
    <p:sldId id="1006" r:id="rId17"/>
    <p:sldId id="984" r:id="rId18"/>
    <p:sldId id="1030" r:id="rId19"/>
    <p:sldId id="1026" r:id="rId20"/>
    <p:sldId id="1031" r:id="rId21"/>
    <p:sldId id="985" r:id="rId22"/>
    <p:sldId id="988" r:id="rId23"/>
    <p:sldId id="991" r:id="rId24"/>
    <p:sldId id="993" r:id="rId25"/>
    <p:sldId id="990" r:id="rId26"/>
    <p:sldId id="994" r:id="rId27"/>
    <p:sldId id="1027" r:id="rId28"/>
    <p:sldId id="983" r:id="rId29"/>
    <p:sldId id="992" r:id="rId30"/>
    <p:sldId id="987" r:id="rId31"/>
    <p:sldId id="1028" r:id="rId32"/>
    <p:sldId id="995" r:id="rId33"/>
    <p:sldId id="996" r:id="rId34"/>
    <p:sldId id="1002" r:id="rId35"/>
    <p:sldId id="986" r:id="rId36"/>
    <p:sldId id="1000" r:id="rId37"/>
    <p:sldId id="1003" r:id="rId38"/>
    <p:sldId id="1001" r:id="rId39"/>
    <p:sldId id="1004" r:id="rId40"/>
    <p:sldId id="999" r:id="rId41"/>
    <p:sldId id="997" r:id="rId42"/>
    <p:sldId id="1005" r:id="rId43"/>
    <p:sldId id="1008" r:id="rId44"/>
    <p:sldId id="1009" r:id="rId45"/>
    <p:sldId id="1010" r:id="rId46"/>
    <p:sldId id="1011" r:id="rId47"/>
    <p:sldId id="1012" r:id="rId48"/>
    <p:sldId id="1014" r:id="rId49"/>
    <p:sldId id="1013" r:id="rId50"/>
    <p:sldId id="1016" r:id="rId51"/>
    <p:sldId id="1015" r:id="rId52"/>
    <p:sldId id="1017" r:id="rId53"/>
    <p:sldId id="1018" r:id="rId54"/>
    <p:sldId id="1019" r:id="rId55"/>
    <p:sldId id="1020" r:id="rId56"/>
    <p:sldId id="1021" r:id="rId57"/>
    <p:sldId id="1022" r:id="rId58"/>
    <p:sldId id="1024" r:id="rId59"/>
    <p:sldId id="1025" r:id="rId60"/>
    <p:sldId id="1023" r:id="rId61"/>
    <p:sldId id="1007" r:id="rId62"/>
    <p:sldId id="891" r:id="rId63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FFF"/>
    <a:srgbClr val="9BBB59"/>
    <a:srgbClr val="144D73"/>
    <a:srgbClr val="C7C7C7"/>
    <a:srgbClr val="C8303F"/>
    <a:srgbClr val="3498DB"/>
    <a:srgbClr val="BFBFBF"/>
    <a:srgbClr val="45B1CB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6" autoAdjust="0"/>
    <p:restoredTop sz="70221" autoAdjust="0"/>
  </p:normalViewPr>
  <p:slideViewPr>
    <p:cSldViewPr>
      <p:cViewPr varScale="1">
        <p:scale>
          <a:sx n="111" d="100"/>
          <a:sy n="111" d="100"/>
        </p:scale>
        <p:origin x="1650" y="108"/>
      </p:cViewPr>
      <p:guideLst>
        <p:guide orient="horz" pos="305"/>
        <p:guide pos="204"/>
      </p:guideLst>
    </p:cSldViewPr>
  </p:slideViewPr>
  <p:outlineViewPr>
    <p:cViewPr>
      <p:scale>
        <a:sx n="33" d="100"/>
        <a:sy n="33" d="100"/>
      </p:scale>
      <p:origin x="0" y="-257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2774" y="5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3181" y="620416"/>
            <a:ext cx="5848833" cy="3102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ea typeface="+mn-ea"/>
              </a:defRPr>
            </a:lvl1pPr>
          </a:lstStyle>
          <a:p>
            <a:pPr algn="ctr">
              <a:defRPr/>
            </a:pPr>
            <a:r>
              <a:rPr lang="de-DE" dirty="0"/>
              <a:t>Controlware GmbH</a:t>
            </a:r>
          </a:p>
        </p:txBody>
      </p:sp>
      <p:sp>
        <p:nvSpPr>
          <p:cNvPr id="10" name="Datumsplatzhalter 2"/>
          <p:cNvSpPr txBox="1">
            <a:spLocks/>
          </p:cNvSpPr>
          <p:nvPr/>
        </p:nvSpPr>
        <p:spPr>
          <a:xfrm>
            <a:off x="212430" y="9151121"/>
            <a:ext cx="849709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ECB84CA-6568-4FE3-AF71-E80FEF75A553}" type="datetimeFigureOut">
              <a:rPr lang="de-DE" smtClean="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08.01.2020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7991" y="9151120"/>
            <a:ext cx="1633330" cy="310207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r>
              <a:rPr lang="de-DE" dirty="0"/>
              <a:t>© 2018  Controlware GmbH</a:t>
            </a:r>
          </a:p>
        </p:txBody>
      </p:sp>
      <p:sp>
        <p:nvSpPr>
          <p:cNvPr id="12" name="Foliennummernplatzhalter 4"/>
          <p:cNvSpPr txBox="1">
            <a:spLocks/>
          </p:cNvSpPr>
          <p:nvPr/>
        </p:nvSpPr>
        <p:spPr>
          <a:xfrm>
            <a:off x="5593923" y="9151121"/>
            <a:ext cx="708091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Arial" pitchFamily="34" charset="0"/>
                <a:cs typeface="Arial" pitchFamily="34" charset="0"/>
              </a:rPr>
              <a:t>Seite </a:t>
            </a:r>
            <a:fld id="{3AA41800-D25D-453B-8E9E-D2A04E6C6D8E}" type="slidenum">
              <a:rPr lang="de-DE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73B34B3-8EFB-C64E-8018-5D469E69D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14" y="210791"/>
            <a:ext cx="936000" cy="2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814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01.1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1 0 0,'-67'0'0'0,"66"0"0"0,6 0 0 0,-2 0 0 0,3539 0 0 0,-3537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0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43 3512 0 0,'0'-1'275'0'0,"0"1"1143"0"0,-4-2 7950 0 0,-2 14-6630 0 0,5-10-2389 0 0,-1-1-1 0 0,2 1 1 0 0,-1-1 0 0 0,0 1 0 0 0,0 0-1 0 0,0-1 1 0 0,1 1 0 0 0,-1 0-1 0 0,1 0 1 0 0,-1 0-349 0 0,-2 21 234 0 0,0 0 0 0 0,1 0 1 0 0,1 0-1 0 0,2 0 0 0 0,0 0 0 0 0,4 23-234 0 0,-1-29 26 0 0,-3-8-42 0 0,1 1 1 0 0,1-1 0 0 0,-1 0 0 0 0,2 0 0 0 0,-1 0 0 0 0,1 0 0 0 0,0 0 0 0 0,1-1 0 0 0,1 2 15 0 0,-4-7 4 0 0,2 3-48 0 0,1 0 1 0 0,-1 0 0 0 0,1-1-1 0 0,0 1 1 0 0,1-1 0 0 0,1 1 43 0 0,-6-5 29 0 0,1 0 0 0 0,0 0 1 0 0,0 0-1 0 0,0 0 0 0 0,-1 0 0 0 0,1 0 1 0 0,0-1-1 0 0,0 1 0 0 0,0-1 1 0 0,0 1-1 0 0,0-1 0 0 0,0 0 0 0 0,0 0 1 0 0,0 0-1 0 0,0 0 0 0 0,1 0 0 0 0,-1 0 1 0 0,0 0-1 0 0,0-1 0 0 0,0 1 1 0 0,0-1-1 0 0,-1 0 0 0 0,1 1 0 0 0,0-1 1 0 0,1 0-30 0 0,8-4 647 0 0,-6 3-693 0 0,0 0-1 0 0,0-1 1 0 0,-1 1-1 0 0,1-1 1 0 0,-1 0-1 0 0,1 0 1 0 0,-1 0-1 0 0,0-1 1 0 0,0 0-1 0 0,1-1 47 0 0,3-7 205 0 0,-1-1-1 0 0,0 1 0 0 0,-1-1 1 0 0,-1 0-1 0 0,0-1 0 0 0,-1 1 1 0 0,0-1-1 0 0,1-10-204 0 0,0-1 92 0 0,5-22 803 0 0,0-20-895 0 0,-4 25 204 0 0,-3 28 50 0 0,-1 0-1 0 0,0 0 1 0 0,-1-5-254 0 0,-1 19-169 0 0,0 0-1009 0 0,0 0-430 0 0</inkml:trace>
  <inkml:trace contextRef="#ctx0" brushRef="#br0" timeOffset="1435.006">487 372 7520 0 0,'-4'-2'9345'0'0,"-8"-7"-4715"0"0,10 7-4324 0 0,1-1 0 0 0,0 1-1 0 0,0-1 1 0 0,0 1 0 0 0,0-1 0 0 0,1 1-1 0 0,-1-1 1 0 0,1 1 0 0 0,-1-1-1 0 0,1 0 1 0 0,0 1 0 0 0,0-1-306 0 0,3-36 659 0 0,0 8-512 0 0,-1 6-40 0 0,1-1 1 0 0,0 0-1 0 0,2 1 1 0 0,1 0-1 0 0,1-1-107 0 0,-6 23 3 0 0,-1 1 23 0 0,1 1-1 0 0,-1-1 1 0 0,0 1 0 0 0,1-1 0 0 0,-1 0 0 0 0,1 1 0 0 0,0-1 0 0 0,-1 1 0 0 0,1 0 0 0 0,0-1 0 0 0,0 1 0 0 0,1-2-26 0 0,3 8 72 0 0,-4-1-78 0 0,2 3-4 0 0,-1 1 0 0 0,0 0 1 0 0,0 0-1 0 0,-1 0 0 0 0,1 6 10 0 0,1 10-15 0 0,2 7 4 0 0,-4-22 4 0 0,0 1 1 0 0,1-1-1 0 0,0 1 1 0 0,0-1-1 0 0,1 1 0 0 0,1-1 1 0 0,-1 0-1 0 0,2 0 7 0 0,-5-7 4 0 0,1-1 0 0 0,0 0 1 0 0,0 1-1 0 0,-1-1 0 0 0,1 0 0 0 0,0 0 0 0 0,0 1 0 0 0,1-1 0 0 0,-1 0 0 0 0,0 0 0 0 0,0 0 1 0 0,0 0-1 0 0,1-1 0 0 0,-1 1 0 0 0,0 0 0 0 0,1-1 0 0 0,-1 1 0 0 0,1 0 0 0 0,-1-1 0 0 0,1 0 1 0 0,-1 1-5 0 0,1-1 44 0 0,0 0 1 0 0,-1 0 0 0 0,1-1-1 0 0,-1 1 1 0 0,1 0 0 0 0,0-1-1 0 0,-1 1 1 0 0,1-1 0 0 0,-1 1-1 0 0,1-1 1 0 0,-1 0-1 0 0,0 0 1 0 0,1 1 0 0 0,-1-1-1 0 0,0 0 1 0 0,1 0 0 0 0,-1-1-45 0 0,4-3 190 0 0,0 0 1 0 0,-1 0 0 0 0,1-1-1 0 0,-1 0 1 0 0,0 1 0 0 0,-1-2-1 0 0,1 1 1 0 0,0-3-191 0 0,1-5 413 0 0,0 0 0 0 0,-1-1 0 0 0,-1 1 0 0 0,1-5-413 0 0,-1 1 184 0 0,1 0 1 0 0,4-8-185 0 0,-5 18-566 0 0,2 0 0 0 0,-1 0 1 0 0,1 0-1 0 0,0 1 0 0 0,1 0 0 0 0,5-6 566 0 0,5-6-2306 0 0,-8 8 927 0 0</inkml:trace>
  <inkml:trace contextRef="#ctx0" brushRef="#br0" timeOffset="2855.256">783 283 17983 0 0,'11'-13'1735'0'0,"-8"11"-1509"0"0,-1-1-1 0 0,1 1 1 0 0,0 1-1 0 0,0-1 1 0 0,1 0-1 0 0,-1 1 1 0 0,0-1 0 0 0,1 1-1 0 0,-1 0 1 0 0,0 0-1 0 0,1 1 1 0 0,-1-1-1 0 0,1 1 1 0 0,0-1-1 0 0,-1 1 1 0 0,2 0-226 0 0,12-1-1560 0 0,-7 0 496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16.6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 0 0,'-21'0'0'0,"712"0"0"0,-415 0 0 0,-92 0 0 0,-96 0 0 0,44 0 0 0,65 0 0 0,-65 0 0 0,-49 0 0 0,-28 0 0 0,255 0 0 0,157 0 0 0,51 0 0 0,-166 0 0 0,-338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817563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311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Datumsplatzhalter 2"/>
          <p:cNvSpPr txBox="1">
            <a:spLocks/>
          </p:cNvSpPr>
          <p:nvPr/>
        </p:nvSpPr>
        <p:spPr>
          <a:xfrm>
            <a:off x="382371" y="9151121"/>
            <a:ext cx="849709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ECB84CA-6568-4FE3-AF71-E80FEF75A553}" type="datetimeFigureOut">
              <a:rPr lang="de-DE" smtClean="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08.01.2020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2551489" y="9151120"/>
            <a:ext cx="1538918" cy="310207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r>
              <a:rPr lang="de-DE" dirty="0"/>
              <a:t>© 2018  Controlware GmbH</a:t>
            </a:r>
          </a:p>
        </p:txBody>
      </p:sp>
      <p:sp>
        <p:nvSpPr>
          <p:cNvPr id="10" name="Foliennummernplatzhalter 4"/>
          <p:cNvSpPr txBox="1">
            <a:spLocks/>
          </p:cNvSpPr>
          <p:nvPr/>
        </p:nvSpPr>
        <p:spPr>
          <a:xfrm>
            <a:off x="5409817" y="9151121"/>
            <a:ext cx="708091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Arial" pitchFamily="34" charset="0"/>
                <a:cs typeface="Arial" pitchFamily="34" charset="0"/>
              </a:rPr>
              <a:t>Seite </a:t>
            </a:r>
            <a:fld id="{563FB5E0-81BF-49C4-A9DF-1476B584FBEE}" type="slidenum">
              <a:rPr lang="de-DE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432724" y="141318"/>
            <a:ext cx="24692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  <a:ea typeface="+mn-ea"/>
              </a:rPr>
              <a:t>www.controlware.de</a:t>
            </a:r>
          </a:p>
        </p:txBody>
      </p:sp>
    </p:spTree>
    <p:extLst>
      <p:ext uri="{BB962C8B-B14F-4D97-AF65-F5344CB8AC3E}">
        <p14:creationId xmlns:p14="http://schemas.microsoft.com/office/powerpoint/2010/main" val="235400171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075" y="817563"/>
            <a:ext cx="66135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  <a:p>
            <a:r>
              <a:rPr lang="de-DE" dirty="0"/>
              <a:t>Version </a:t>
            </a:r>
            <a:r>
              <a:rPr lang="de-DE" dirty="0" smtClean="0"/>
              <a:t>1.2</a:t>
            </a:r>
            <a:endParaRPr lang="de-DE" dirty="0"/>
          </a:p>
          <a:p>
            <a:r>
              <a:rPr lang="de-DE" dirty="0"/>
              <a:t>Autor: </a:t>
            </a:r>
            <a:r>
              <a:rPr lang="de-DE" dirty="0" smtClean="0"/>
              <a:t>Ralf</a:t>
            </a:r>
            <a:r>
              <a:rPr lang="de-DE" baseline="0" dirty="0" smtClean="0"/>
              <a:t> Schederecker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2842700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526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144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20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929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05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5589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754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400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30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5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1214522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087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730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95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865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8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847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843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0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896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486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343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54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373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075" y="817563"/>
            <a:ext cx="66135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Controlware PowerPoint-Vorlage 2018 (16:9)</a:t>
            </a:r>
            <a:br>
              <a:rPr lang="de-DE" b="1" dirty="0"/>
            </a:br>
            <a:r>
              <a:rPr lang="de-DE" b="0" dirty="0" err="1"/>
              <a:t>Marcom</a:t>
            </a:r>
            <a:r>
              <a:rPr lang="de-DE" b="0" dirty="0"/>
              <a:t>, Version 1.1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258566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Declarative (“erklärend”) code example </a:t>
            </a:r>
            <a:r>
              <a:rPr lang="en-US" dirty="0">
                <a:sym typeface="Wingdings" panose="05000000000000000000" pitchFamily="2" charset="2"/>
              </a:rPr>
              <a:t> count, TF vs. Ansible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38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6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91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05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08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28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960021-8643-FF4F-95EE-D58D08FA1FAD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" name="Textplatzhalt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38163" y="1855483"/>
            <a:ext cx="8064000" cy="648000"/>
          </a:xfrm>
        </p:spPr>
        <p:txBody>
          <a:bodyPr lIns="0" tIns="108000" rIns="0" bIns="0">
            <a:normAutofit/>
          </a:bodyPr>
          <a:lstStyle>
            <a:lvl1pPr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644263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025" name="Textplatzhalter 102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4136400"/>
            <a:ext cx="2880000" cy="360040"/>
          </a:xfrm>
        </p:spPr>
        <p:txBody>
          <a:bodyPr lIns="0" rIns="0" anchor="t" anchorCtr="0">
            <a:noAutofit/>
          </a:bodyPr>
          <a:lstStyle>
            <a:lvl1pPr>
              <a:spcBef>
                <a:spcPts val="511"/>
              </a:spcBef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538163" y="1419622"/>
            <a:ext cx="8064000" cy="433339"/>
          </a:xfrm>
        </p:spPr>
        <p:txBody>
          <a:bodyPr wrap="none" lIns="0" tIns="0" rIns="0" bIns="0">
            <a:noAutofit/>
          </a:bodyPr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538162" y="4587974"/>
            <a:ext cx="2880000" cy="252000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13.09.2018</a:t>
            </a:r>
          </a:p>
        </p:txBody>
      </p:sp>
    </p:spTree>
    <p:extLst>
      <p:ext uri="{BB962C8B-B14F-4D97-AF65-F5344CB8AC3E}">
        <p14:creationId xmlns:p14="http://schemas.microsoft.com/office/powerpoint/2010/main" val="116047559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6804246" y="483773"/>
            <a:ext cx="2016223" cy="2448017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1" y="483773"/>
            <a:ext cx="6337220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6803982" y="3075790"/>
            <a:ext cx="2016489" cy="1584385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6337738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335200941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356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4177458" cy="33119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77800" indent="-177800">
              <a:buClrTx/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55600" indent="-200025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541338" indent="-236538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8" y="1347709"/>
            <a:ext cx="4176371" cy="3311603"/>
          </a:xfrm>
          <a:prstGeom prst="rect">
            <a:avLst/>
          </a:prstGeom>
          <a:solidFill>
            <a:schemeClr val="bg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4178225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4177458" cy="2448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8" y="483774"/>
            <a:ext cx="4176371" cy="3311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8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1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4316" y="3075790"/>
            <a:ext cx="936369" cy="720000"/>
          </a:xfrm>
          <a:prstGeom prst="rect">
            <a:avLst/>
          </a:prstGeom>
          <a:solidFill>
            <a:schemeClr val="bg1">
              <a:lumMod val="2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4" y="3075790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218267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4"/>
            <a:ext cx="5256668" cy="2448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3096609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/>
          </p:nvPr>
        </p:nvSpPr>
        <p:spPr>
          <a:xfrm flipH="1">
            <a:off x="323154" y="1347710"/>
            <a:ext cx="3096468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/>
          </p:nvPr>
        </p:nvSpPr>
        <p:spPr>
          <a:xfrm flipH="1">
            <a:off x="323154" y="2211544"/>
            <a:ext cx="3096468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3621" y="3075789"/>
            <a:ext cx="4176481" cy="158352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defRPr sz="14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10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7" y="3075790"/>
            <a:ext cx="3095775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3097376" cy="720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eilte Kachel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4"/>
            <a:ext cx="4176621" cy="1583936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 anchorCtr="0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309660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400">
                <a:solidFill>
                  <a:schemeClr val="accent6"/>
                </a:solidFill>
              </a:defRPr>
            </a:lvl2pPr>
            <a:lvl3pPr>
              <a:buClrTx/>
              <a:defRPr sz="1200">
                <a:solidFill>
                  <a:schemeClr val="accent6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6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3" name="Inhaltsplatzhalter 17"/>
          <p:cNvSpPr>
            <a:spLocks noGrp="1"/>
          </p:cNvSpPr>
          <p:nvPr>
            <p:ph sz="quarter" idx="132"/>
          </p:nvPr>
        </p:nvSpPr>
        <p:spPr>
          <a:xfrm flipH="1">
            <a:off x="3563622" y="2211543"/>
            <a:ext cx="4176480" cy="15841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7417856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eilte Kachel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356" cy="3312112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400">
                <a:solidFill>
                  <a:schemeClr val="accent6"/>
                </a:solidFill>
              </a:defRPr>
            </a:lvl2pPr>
            <a:lvl3pPr>
              <a:buClrTx/>
              <a:defRPr sz="1200">
                <a:solidFill>
                  <a:schemeClr val="accent6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4177458" cy="2448016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9" y="134771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9" name="Inhaltsplatzhalter 17"/>
          <p:cNvSpPr>
            <a:spLocks noGrp="1"/>
          </p:cNvSpPr>
          <p:nvPr>
            <p:ph sz="quarter" idx="138"/>
          </p:nvPr>
        </p:nvSpPr>
        <p:spPr>
          <a:xfrm flipH="1">
            <a:off x="4644472" y="307579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2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3" y="3075789"/>
            <a:ext cx="3096468" cy="1583523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4" name="Inhaltsplatzhalter 17"/>
          <p:cNvSpPr>
            <a:spLocks noGrp="1"/>
          </p:cNvSpPr>
          <p:nvPr>
            <p:ph sz="quarter" idx="143"/>
          </p:nvPr>
        </p:nvSpPr>
        <p:spPr>
          <a:xfrm flipH="1">
            <a:off x="6803183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6" name="Inhaltsplatzhalter 17"/>
          <p:cNvSpPr>
            <a:spLocks noGrp="1"/>
          </p:cNvSpPr>
          <p:nvPr>
            <p:ph sz="quarter" idx="145"/>
          </p:nvPr>
        </p:nvSpPr>
        <p:spPr>
          <a:xfrm flipH="1">
            <a:off x="4642871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7" y="3939982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7"/>
          <p:cNvSpPr>
            <a:spLocks noGrp="1"/>
          </p:cNvSpPr>
          <p:nvPr>
            <p:ph sz="quarter" idx="28"/>
          </p:nvPr>
        </p:nvSpPr>
        <p:spPr>
          <a:xfrm>
            <a:off x="324353" y="484188"/>
            <a:ext cx="2663471" cy="4175125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171450" indent="-1714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" name="Inhaltsplatzhalter 17"/>
          <p:cNvSpPr>
            <a:spLocks noGrp="1"/>
          </p:cNvSpPr>
          <p:nvPr>
            <p:ph sz="quarter" idx="31"/>
          </p:nvPr>
        </p:nvSpPr>
        <p:spPr>
          <a:xfrm>
            <a:off x="3131823" y="484188"/>
            <a:ext cx="2881065" cy="4175125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 algn="l">
              <a:buFontTx/>
              <a:buNone/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171450" indent="-1714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32"/>
          </p:nvPr>
        </p:nvSpPr>
        <p:spPr>
          <a:xfrm>
            <a:off x="6151067" y="487472"/>
            <a:ext cx="2664000" cy="4171842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285750" indent="-2857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52526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haltsplatzhalter 17"/>
          <p:cNvSpPr>
            <a:spLocks noGrp="1"/>
          </p:cNvSpPr>
          <p:nvPr>
            <p:ph sz="quarter" idx="97"/>
          </p:nvPr>
        </p:nvSpPr>
        <p:spPr>
          <a:xfrm flipH="1">
            <a:off x="6803949" y="483773"/>
            <a:ext cx="2016200" cy="4175539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4" y="48377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3"/>
            <a:ext cx="2016622" cy="4175539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2" name="Inhaltsplatzhalter 17"/>
          <p:cNvSpPr>
            <a:spLocks noGrp="1"/>
          </p:cNvSpPr>
          <p:nvPr>
            <p:ph sz="quarter" idx="101"/>
          </p:nvPr>
        </p:nvSpPr>
        <p:spPr>
          <a:xfrm flipH="1">
            <a:off x="2483326" y="48377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2016489" cy="4175539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4" name="Inhaltsplatzhalter 17"/>
          <p:cNvSpPr>
            <a:spLocks noGrp="1"/>
          </p:cNvSpPr>
          <p:nvPr>
            <p:ph sz="quarter" idx="123"/>
          </p:nvPr>
        </p:nvSpPr>
        <p:spPr>
          <a:xfrm flipH="1">
            <a:off x="5723935" y="134771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7" y="134771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5" y="221154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4" name="Inhaltsplatzhalter 17"/>
          <p:cNvSpPr>
            <a:spLocks noGrp="1"/>
          </p:cNvSpPr>
          <p:nvPr>
            <p:ph sz="quarter" idx="133"/>
          </p:nvPr>
        </p:nvSpPr>
        <p:spPr>
          <a:xfrm flipH="1">
            <a:off x="2483467" y="221154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8" name="Inhaltsplatzhalter 17"/>
          <p:cNvSpPr>
            <a:spLocks noGrp="1"/>
          </p:cNvSpPr>
          <p:nvPr>
            <p:ph sz="quarter" idx="137"/>
          </p:nvPr>
        </p:nvSpPr>
        <p:spPr>
          <a:xfrm flipH="1">
            <a:off x="5724628" y="307579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9" y="3939982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7"/>
          <p:cNvSpPr>
            <a:spLocks noGrp="1"/>
          </p:cNvSpPr>
          <p:nvPr>
            <p:ph sz="quarter" idx="35" hasCustomPrompt="1"/>
          </p:nvPr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20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Hintergrund-Bild einfügen</a:t>
            </a:r>
          </a:p>
        </p:txBody>
      </p:sp>
      <p:sp>
        <p:nvSpPr>
          <p:cNvPr id="101" name="Inhaltsplatzhalter 17"/>
          <p:cNvSpPr>
            <a:spLocks noGrp="1"/>
          </p:cNvSpPr>
          <p:nvPr>
            <p:ph sz="quarter" idx="80"/>
          </p:nvPr>
        </p:nvSpPr>
        <p:spPr>
          <a:xfrm flipH="1">
            <a:off x="323850" y="3160545"/>
            <a:ext cx="2015652" cy="756084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2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483503" y="3160545"/>
            <a:ext cx="6336647" cy="756084"/>
          </a:xfrm>
          <a:solidFill>
            <a:schemeClr val="bg2">
              <a:lumMod val="75000"/>
              <a:alpha val="70000"/>
            </a:schemeClr>
          </a:solidFill>
        </p:spPr>
        <p:txBody>
          <a:bodyPr lIns="93600"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301139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33" hasCustomPrompt="1"/>
          </p:nvPr>
        </p:nvSpPr>
        <p:spPr>
          <a:xfrm>
            <a:off x="0" y="1"/>
            <a:ext cx="9144000" cy="514349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Hintergrund-Bild einfügen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32"/>
          </p:nvPr>
        </p:nvSpPr>
        <p:spPr>
          <a:xfrm>
            <a:off x="323850" y="3354837"/>
            <a:ext cx="8496299" cy="1215135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2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3850" y="2139702"/>
            <a:ext cx="8496300" cy="1080120"/>
          </a:xfrm>
          <a:solidFill>
            <a:schemeClr val="bg2">
              <a:lumMod val="75000"/>
              <a:alpha val="70000"/>
            </a:schemeClr>
          </a:solidFill>
        </p:spPr>
        <p:txBody>
          <a:bodyPr lIns="93600">
            <a:norm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65216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517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 hasCustomPrompt="1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2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69" y="483774"/>
            <a:ext cx="3097302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 hasCustomPrompt="1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1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6803982" y="3075790"/>
            <a:ext cx="201648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324632" y="3940175"/>
            <a:ext cx="849583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8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5" y="1347710"/>
            <a:ext cx="6336844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 hasCustomPrompt="1"/>
          </p:nvPr>
        </p:nvSpPr>
        <p:spPr>
          <a:xfrm flipH="1">
            <a:off x="323014" y="1347710"/>
            <a:ext cx="2016666" cy="720000"/>
          </a:xfrm>
          <a:prstGeom prst="rect">
            <a:avLst/>
          </a:prstGeom>
          <a:solidFill>
            <a:schemeClr val="tx2">
              <a:lumMod val="60000"/>
              <a:lumOff val="40000"/>
              <a:alpha val="73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3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4" y="2211544"/>
            <a:ext cx="3096376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 hasCustomPrompt="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5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10" y="2211544"/>
            <a:ext cx="3097161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 hasCustomPrompt="1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4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 hasCustomPrompt="1"/>
          </p:nvPr>
        </p:nvSpPr>
        <p:spPr>
          <a:xfrm flipH="1">
            <a:off x="5723793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6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6" y="3075790"/>
            <a:ext cx="5256126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0" y="123825"/>
            <a:ext cx="8496622" cy="271321"/>
          </a:xfrm>
          <a:noFill/>
        </p:spPr>
        <p:txBody>
          <a:bodyPr/>
          <a:lstStyle>
            <a:lvl1pPr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 – Template 1</a:t>
            </a:r>
          </a:p>
        </p:txBody>
      </p:sp>
    </p:spTree>
    <p:extLst>
      <p:ext uri="{BB962C8B-B14F-4D97-AF65-F5344CB8AC3E}">
        <p14:creationId xmlns:p14="http://schemas.microsoft.com/office/powerpoint/2010/main" val="308128697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 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7"/>
          <p:cNvSpPr>
            <a:spLocks noGrp="1"/>
          </p:cNvSpPr>
          <p:nvPr>
            <p:ph sz="quarter" idx="35"/>
          </p:nvPr>
        </p:nvSpPr>
        <p:spPr>
          <a:xfrm flipH="1">
            <a:off x="323850" y="484189"/>
            <a:ext cx="8496300" cy="4175124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600">
                <a:solidFill>
                  <a:srgbClr val="FFFFFF"/>
                </a:solidFill>
              </a:defRPr>
            </a:lvl2pPr>
            <a:lvl3pPr>
              <a:buClrTx/>
              <a:defRPr sz="1400">
                <a:solidFill>
                  <a:srgbClr val="FFFFFF"/>
                </a:solidFill>
              </a:defRPr>
            </a:lvl3pPr>
            <a:lvl4pPr>
              <a:buClrTx/>
              <a:defRPr sz="105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30113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960021-8643-FF4F-95EE-D58D08FA1FAD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44529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4" name="Inhaltsplatzhalter 17"/>
          <p:cNvSpPr>
            <a:spLocks noGrp="1"/>
          </p:cNvSpPr>
          <p:nvPr>
            <p:ph sz="quarter" idx="97"/>
          </p:nvPr>
        </p:nvSpPr>
        <p:spPr>
          <a:xfrm flipH="1">
            <a:off x="6803950" y="483774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4" y="483774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2" y="483774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2" name="Inhaltsplatzhalter 17"/>
          <p:cNvSpPr>
            <a:spLocks noGrp="1"/>
          </p:cNvSpPr>
          <p:nvPr>
            <p:ph sz="quarter" idx="101"/>
          </p:nvPr>
        </p:nvSpPr>
        <p:spPr>
          <a:xfrm flipH="1">
            <a:off x="2483326" y="48377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70" y="483774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6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3" name="Inhaltsplatzhalter 17"/>
          <p:cNvSpPr>
            <a:spLocks noGrp="1"/>
          </p:cNvSpPr>
          <p:nvPr>
            <p:ph sz="quarter" idx="122"/>
          </p:nvPr>
        </p:nvSpPr>
        <p:spPr>
          <a:xfrm flipH="1">
            <a:off x="6804091" y="1347710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4" name="Inhaltsplatzhalter 17"/>
          <p:cNvSpPr>
            <a:spLocks noGrp="1"/>
          </p:cNvSpPr>
          <p:nvPr>
            <p:ph sz="quarter" idx="123"/>
          </p:nvPr>
        </p:nvSpPr>
        <p:spPr>
          <a:xfrm flipH="1">
            <a:off x="5723935" y="1347710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9" y="1347710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6" name="Inhaltsplatzhalter 17"/>
          <p:cNvSpPr>
            <a:spLocks noGrp="1"/>
          </p:cNvSpPr>
          <p:nvPr>
            <p:ph sz="quarter" idx="125"/>
          </p:nvPr>
        </p:nvSpPr>
        <p:spPr>
          <a:xfrm flipH="1">
            <a:off x="3563623" y="1347710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7" y="134771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/>
          </p:nvPr>
        </p:nvSpPr>
        <p:spPr>
          <a:xfrm flipH="1">
            <a:off x="1403311" y="134771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/>
          </p:nvPr>
        </p:nvSpPr>
        <p:spPr>
          <a:xfrm flipH="1">
            <a:off x="323155" y="134771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0" name="Inhaltsplatzhalter 17"/>
          <p:cNvSpPr>
            <a:spLocks noGrp="1"/>
          </p:cNvSpPr>
          <p:nvPr>
            <p:ph sz="quarter" idx="129"/>
          </p:nvPr>
        </p:nvSpPr>
        <p:spPr>
          <a:xfrm flipH="1">
            <a:off x="6804091" y="2211544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5" y="2211544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3" name="Inhaltsplatzhalter 17"/>
          <p:cNvSpPr>
            <a:spLocks noGrp="1"/>
          </p:cNvSpPr>
          <p:nvPr>
            <p:ph sz="quarter" idx="132"/>
          </p:nvPr>
        </p:nvSpPr>
        <p:spPr>
          <a:xfrm flipH="1">
            <a:off x="3563623" y="2211544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4" name="Inhaltsplatzhalter 17"/>
          <p:cNvSpPr>
            <a:spLocks noGrp="1"/>
          </p:cNvSpPr>
          <p:nvPr>
            <p:ph sz="quarter" idx="133"/>
          </p:nvPr>
        </p:nvSpPr>
        <p:spPr>
          <a:xfrm flipH="1">
            <a:off x="2483467" y="221154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11" y="2211544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7" name="Inhaltsplatzhalter 17"/>
          <p:cNvSpPr>
            <a:spLocks noGrp="1"/>
          </p:cNvSpPr>
          <p:nvPr>
            <p:ph sz="quarter" idx="136"/>
          </p:nvPr>
        </p:nvSpPr>
        <p:spPr>
          <a:xfrm flipH="1">
            <a:off x="6804784" y="3075790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8" name="Inhaltsplatzhalter 17"/>
          <p:cNvSpPr>
            <a:spLocks noGrp="1"/>
          </p:cNvSpPr>
          <p:nvPr>
            <p:ph sz="quarter" idx="137"/>
          </p:nvPr>
        </p:nvSpPr>
        <p:spPr>
          <a:xfrm flipH="1">
            <a:off x="5724628" y="3075790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9" name="Inhaltsplatzhalter 17"/>
          <p:cNvSpPr>
            <a:spLocks noGrp="1"/>
          </p:cNvSpPr>
          <p:nvPr>
            <p:ph sz="quarter" idx="138"/>
          </p:nvPr>
        </p:nvSpPr>
        <p:spPr>
          <a:xfrm flipH="1">
            <a:off x="4644472" y="3075790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3623" y="3075790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2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4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4" name="Inhaltsplatzhalter 17"/>
          <p:cNvSpPr>
            <a:spLocks noGrp="1"/>
          </p:cNvSpPr>
          <p:nvPr>
            <p:ph sz="quarter" idx="143"/>
          </p:nvPr>
        </p:nvSpPr>
        <p:spPr>
          <a:xfrm flipH="1">
            <a:off x="6803183" y="3939982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6" name="Inhaltsplatzhalter 17"/>
          <p:cNvSpPr>
            <a:spLocks noGrp="1"/>
          </p:cNvSpPr>
          <p:nvPr>
            <p:ph sz="quarter" idx="145"/>
          </p:nvPr>
        </p:nvSpPr>
        <p:spPr>
          <a:xfrm flipH="1">
            <a:off x="4642871" y="3939982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7" name="Inhaltsplatzhalter 17"/>
          <p:cNvSpPr>
            <a:spLocks noGrp="1"/>
          </p:cNvSpPr>
          <p:nvPr>
            <p:ph sz="quarter" idx="146"/>
          </p:nvPr>
        </p:nvSpPr>
        <p:spPr>
          <a:xfrm flipH="1">
            <a:off x="3562715" y="3939982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9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9" name="Inhaltsplatzhalter 17"/>
          <p:cNvSpPr>
            <a:spLocks noGrp="1"/>
          </p:cNvSpPr>
          <p:nvPr>
            <p:ph sz="quarter" idx="148"/>
          </p:nvPr>
        </p:nvSpPr>
        <p:spPr>
          <a:xfrm flipH="1">
            <a:off x="1402403" y="3939982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7" y="3939982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1" name="Titel 1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 dirty="0"/>
              <a:t>Raster-Master</a:t>
            </a:r>
          </a:p>
        </p:txBody>
      </p:sp>
    </p:spTree>
    <p:extLst>
      <p:ext uri="{BB962C8B-B14F-4D97-AF65-F5344CB8AC3E}">
        <p14:creationId xmlns:p14="http://schemas.microsoft.com/office/powerpoint/2010/main" val="287738824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5"/>
          <p:cNvSpPr>
            <a:spLocks noGrp="1"/>
          </p:cNvSpPr>
          <p:nvPr>
            <p:ph sz="quarter" idx="27"/>
          </p:nvPr>
        </p:nvSpPr>
        <p:spPr>
          <a:xfrm>
            <a:off x="323850" y="484188"/>
            <a:ext cx="8496300" cy="417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>
            <a:normAutofit/>
          </a:bodyPr>
          <a:lstStyle>
            <a:lvl1pPr>
              <a:defRPr lang="de-DE" sz="1800" b="1" kern="0" dirty="0" smtClean="0">
                <a:solidFill>
                  <a:schemeClr val="accent6"/>
                </a:solidFill>
              </a:defRPr>
            </a:lvl1pPr>
            <a:lvl2pPr>
              <a:spcBef>
                <a:spcPts val="511"/>
              </a:spcBef>
              <a:buClr>
                <a:schemeClr val="accent6"/>
              </a:buClr>
              <a:defRPr lang="de-DE" sz="1600" kern="0" dirty="0" smtClean="0">
                <a:solidFill>
                  <a:schemeClr val="accent6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accent6"/>
                </a:solidFill>
              </a:defRPr>
            </a:lvl3pPr>
            <a:lvl4pPr>
              <a:buClr>
                <a:schemeClr val="accent6"/>
              </a:buClr>
              <a:defRPr lang="de-DE" kern="0" dirty="0" smtClean="0">
                <a:solidFill>
                  <a:schemeClr val="accent6"/>
                </a:solidFill>
              </a:defRPr>
            </a:lvl4pPr>
            <a:lvl5pPr>
              <a:spcBef>
                <a:spcPts val="511"/>
              </a:spcBef>
              <a:defRPr lang="de-DE" kern="0" dirty="0" smtClean="0">
                <a:solidFill>
                  <a:schemeClr val="bg1"/>
                </a:solidFill>
              </a:defRPr>
            </a:lvl5pPr>
            <a:lvl6pPr>
              <a:defRPr lang="de-DE" dirty="0"/>
            </a:lvl6pPr>
          </a:lstStyle>
          <a:p>
            <a:pPr lvl="0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Textmasterformat bearbeiten</a:t>
            </a:r>
          </a:p>
          <a:p>
            <a:pPr lvl="1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Zweite Ebene</a:t>
            </a:r>
          </a:p>
          <a:p>
            <a:pPr lvl="2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Dritte Ebene</a:t>
            </a:r>
          </a:p>
          <a:p>
            <a:pPr lvl="3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Vierte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99298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6804247" y="483774"/>
            <a:ext cx="2016061" cy="417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67" y="483774"/>
            <a:ext cx="525706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 hasCustomPrompt="1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1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1403645" y="3939902"/>
            <a:ext cx="5256586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 hasCustomPrompt="1"/>
          </p:nvPr>
        </p:nvSpPr>
        <p:spPr>
          <a:xfrm flipH="1">
            <a:off x="324632" y="3940175"/>
            <a:ext cx="9350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5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/>
          </p:nvPr>
        </p:nvSpPr>
        <p:spPr>
          <a:xfrm flipH="1">
            <a:off x="1403309" y="1347710"/>
            <a:ext cx="5256922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l"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 hasCustomPrompt="1"/>
          </p:nvPr>
        </p:nvSpPr>
        <p:spPr>
          <a:xfrm flipH="1">
            <a:off x="323155" y="134771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2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08" y="2211544"/>
            <a:ext cx="5256923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 hasCustomPrompt="1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3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1403648" y="3075790"/>
            <a:ext cx="5256584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 hasCustomPrompt="1"/>
          </p:nvPr>
        </p:nvSpPr>
        <p:spPr>
          <a:xfrm flipH="1">
            <a:off x="323846" y="3075790"/>
            <a:ext cx="935785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4</a:t>
            </a:r>
          </a:p>
        </p:txBody>
      </p:sp>
      <p:sp>
        <p:nvSpPr>
          <p:cNvPr id="23" name="Titel 3"/>
          <p:cNvSpPr>
            <a:spLocks noGrp="1"/>
          </p:cNvSpPr>
          <p:nvPr>
            <p:ph type="title" hasCustomPrompt="1"/>
          </p:nvPr>
        </p:nvSpPr>
        <p:spPr>
          <a:xfrm>
            <a:off x="324353" y="116032"/>
            <a:ext cx="8496622" cy="271321"/>
          </a:xfrm>
          <a:noFill/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 – Template 2</a:t>
            </a:r>
          </a:p>
        </p:txBody>
      </p:sp>
    </p:spTree>
    <p:extLst>
      <p:ext uri="{BB962C8B-B14F-4D97-AF65-F5344CB8AC3E}">
        <p14:creationId xmlns:p14="http://schemas.microsoft.com/office/powerpoint/2010/main" val="152400118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2483768" y="483774"/>
            <a:ext cx="5256583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2016738" cy="417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2" y="1348350"/>
            <a:ext cx="936369" cy="2447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6" name="Inhaltsplatzhalter 17"/>
          <p:cNvSpPr>
            <a:spLocks noGrp="1"/>
          </p:cNvSpPr>
          <p:nvPr>
            <p:ph sz="quarter" idx="125"/>
          </p:nvPr>
        </p:nvSpPr>
        <p:spPr>
          <a:xfrm flipH="1">
            <a:off x="2483767" y="1347710"/>
            <a:ext cx="5256583" cy="2448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Tx/>
              <a:buFontTx/>
              <a:buNone/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  <a:lvl2pPr marL="155580" indent="-155580">
              <a:buClrTx/>
              <a:buFont typeface="Wingdings" panose="05000000000000000000" pitchFamily="2" charset="2"/>
              <a:buChar char="§"/>
              <a:defRPr sz="1400">
                <a:solidFill>
                  <a:srgbClr val="FFFFFF"/>
                </a:solidFill>
              </a:defRPr>
            </a:lvl2pPr>
            <a:lvl3pPr marL="305748" indent="-150169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3pPr>
            <a:lvl4pPr marL="461328" indent="-155580">
              <a:buClrTx/>
              <a:buFont typeface="Wingdings" panose="05000000000000000000" pitchFamily="2" charset="2"/>
              <a:buChar char="§"/>
              <a:defRPr sz="105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8" y="3939982"/>
            <a:ext cx="6337591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/>
          </p:nvPr>
        </p:nvSpPr>
        <p:spPr>
          <a:xfrm>
            <a:off x="323850" y="123825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0" indent="0">
              <a:buClrTx/>
              <a:buFontTx/>
              <a:buNone/>
              <a:defRPr sz="1800" b="1"/>
            </a:lvl1pPr>
            <a:lvl2pPr marL="155580" indent="-155580">
              <a:buClrTx/>
              <a:buFont typeface="Wingdings" panose="05000000000000000000" pitchFamily="2" charset="2"/>
              <a:buChar char="§"/>
              <a:defRPr sz="1600"/>
            </a:lvl2pPr>
            <a:lvl3pPr marL="305748" indent="-150169">
              <a:buClrTx/>
              <a:buFont typeface="Wingdings" panose="05000000000000000000" pitchFamily="2" charset="2"/>
              <a:buChar char="§"/>
              <a:defRPr sz="1400"/>
            </a:lvl3pPr>
            <a:lvl4pPr marL="461328" indent="-155580">
              <a:buClrTx/>
              <a:buFont typeface="Wingdings" panose="05000000000000000000" pitchFamily="2" charset="2"/>
              <a:buChar char="§"/>
              <a:defRPr sz="12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  <a:noFill/>
        </p:spPr>
        <p:txBody>
          <a:bodyPr lIns="0">
            <a:normAutofit/>
          </a:bodyPr>
          <a:lstStyle>
            <a:lvl1pPr marL="0" marR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marL="0" marR="0" lvl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850" y="123825"/>
            <a:ext cx="8496299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5674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0" y="1059582"/>
            <a:ext cx="4181735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 b="1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637942" y="1059582"/>
            <a:ext cx="4182207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 b="1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0" y="484188"/>
            <a:ext cx="8496299" cy="482204"/>
          </a:xfrm>
          <a:noFill/>
        </p:spPr>
        <p:txBody>
          <a:bodyPr lIns="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406220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0" y="1059582"/>
            <a:ext cx="4181735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0" y="484188"/>
            <a:ext cx="8440499" cy="482204"/>
          </a:xfrm>
          <a:noFill/>
        </p:spPr>
        <p:txBody>
          <a:bodyPr lIns="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323851" y="122959"/>
            <a:ext cx="8391426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4637943" y="1059582"/>
            <a:ext cx="4122126" cy="359973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</a:lstStyle>
          <a:p>
            <a:pPr lvl="0"/>
            <a:r>
              <a:rPr lang="de-DE" dirty="0"/>
              <a:t>Platz für Grafik</a:t>
            </a:r>
          </a:p>
        </p:txBody>
      </p:sp>
    </p:spTree>
    <p:extLst>
      <p:ext uri="{BB962C8B-B14F-4D97-AF65-F5344CB8AC3E}">
        <p14:creationId xmlns:p14="http://schemas.microsoft.com/office/powerpoint/2010/main" val="41525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2" y="483773"/>
            <a:ext cx="936369" cy="3311939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2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>
                <a:srgbClr val="FFFFFF"/>
              </a:buClr>
              <a:buFontTx/>
              <a:buNone/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55580" indent="-155580">
              <a:buClr>
                <a:schemeClr val="accent6"/>
              </a:buClr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05748" indent="-150169"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461328" indent="-155580"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2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Tx/>
              <a:buFontTx/>
              <a:buNone/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55580" indent="-155580">
              <a:buClrTx/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05748" indent="-150169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461328" indent="-155580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  <p:sp>
        <p:nvSpPr>
          <p:cNvPr id="9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0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1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34575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290" y="4680210"/>
            <a:ext cx="2026078" cy="463290"/>
          </a:xfrm>
          <a:prstGeom prst="rect">
            <a:avLst/>
          </a:prstGeom>
        </p:spPr>
      </p:pic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  <a:prstGeom prst="rect">
            <a:avLst/>
          </a:prstGeom>
        </p:spPr>
        <p:txBody>
          <a:bodyPr vert="horz" lIns="0" tIns="30679" rIns="108000" bIns="30679" rtlCol="0" anchor="ctr">
            <a:noAutofit/>
          </a:bodyPr>
          <a:lstStyle/>
          <a:p>
            <a:pPr lvl="0">
              <a:spcBef>
                <a:spcPts val="511"/>
              </a:spcBef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323850" y="484188"/>
            <a:ext cx="8496621" cy="4175125"/>
          </a:xfrm>
          <a:prstGeom prst="rect">
            <a:avLst/>
          </a:prstGeom>
        </p:spPr>
        <p:txBody>
          <a:bodyPr vert="horz" lIns="92038" tIns="92038" rIns="92038" bIns="61358" rtlCol="0">
            <a:normAutofit/>
          </a:bodyPr>
          <a:lstStyle/>
          <a:p>
            <a:pPr lvl="0">
              <a:spcBef>
                <a:spcPts val="511"/>
              </a:spcBef>
            </a:pPr>
            <a:r>
              <a:rPr lang="de-DE" kern="0" dirty="0">
                <a:solidFill>
                  <a:sysClr val="windowText" lastClr="000000"/>
                </a:solidFill>
              </a:rPr>
              <a:t>Textmasterformat bearbeiten</a:t>
            </a:r>
          </a:p>
          <a:p>
            <a:pPr lvl="1">
              <a:spcBef>
                <a:spcPts val="511"/>
              </a:spcBef>
            </a:pPr>
            <a:r>
              <a:rPr lang="de-DE" dirty="0"/>
              <a:t>Zweite Ebene</a:t>
            </a:r>
          </a:p>
          <a:p>
            <a:pPr lvl="2">
              <a:spcBef>
                <a:spcPts val="511"/>
              </a:spcBef>
            </a:pPr>
            <a:r>
              <a:rPr lang="de-DE" dirty="0"/>
              <a:t>Dritte Ebene</a:t>
            </a:r>
          </a:p>
          <a:p>
            <a:pPr lvl="3">
              <a:spcBef>
                <a:spcPts val="511"/>
              </a:spcBef>
            </a:pPr>
            <a:r>
              <a:rPr lang="de-DE" dirty="0"/>
              <a:t>Vierte Ebene</a:t>
            </a:r>
          </a:p>
        </p:txBody>
      </p:sp>
      <p:sp>
        <p:nvSpPr>
          <p:cNvPr id="9" name="Textfeld 8"/>
          <p:cNvSpPr txBox="1"/>
          <p:nvPr/>
        </p:nvSpPr>
        <p:spPr>
          <a:xfrm rot="16200000">
            <a:off x="-396000" y="4111531"/>
            <a:ext cx="1105731" cy="186409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de-DE" sz="7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Marcom</a:t>
            </a:r>
            <a:r>
              <a:rPr lang="de-DE" sz="700" baseline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V1.0 2018</a:t>
            </a:r>
            <a:endParaRPr lang="de-DE" sz="7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23850" y="4866859"/>
            <a:ext cx="155589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accent6"/>
                </a:solidFill>
                <a:latin typeface="+mn-lt"/>
              </a:rPr>
              <a:t>© 2018  Controlware GmbH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460432" y="4866859"/>
            <a:ext cx="3600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8FBB442-2D16-4D4C-91E3-B35448D3A4D3}" type="slidenum">
              <a:rPr lang="de-DE" sz="700" smtClean="0">
                <a:solidFill>
                  <a:schemeClr val="accent6"/>
                </a:solidFill>
              </a:rPr>
              <a:pPr algn="r"/>
              <a:t>‹Nr.›</a:t>
            </a:fld>
            <a:endParaRPr lang="de-DE" sz="700" dirty="0">
              <a:solidFill>
                <a:schemeClr val="accent6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3B34B3-8EFB-C64E-8018-5D469E69DEE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47600"/>
            <a:ext cx="936000" cy="2264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99" r:id="rId2"/>
    <p:sldLayoutId id="2147484200" r:id="rId3"/>
    <p:sldLayoutId id="2147484201" r:id="rId4"/>
    <p:sldLayoutId id="2147484179" r:id="rId5"/>
    <p:sldLayoutId id="2147484180" r:id="rId6"/>
    <p:sldLayoutId id="2147484181" r:id="rId7"/>
    <p:sldLayoutId id="2147484202" r:id="rId8"/>
    <p:sldLayoutId id="2147484212" r:id="rId9"/>
    <p:sldLayoutId id="2147484213" r:id="rId10"/>
    <p:sldLayoutId id="2147484205" r:id="rId11"/>
    <p:sldLayoutId id="2147484214" r:id="rId12"/>
    <p:sldLayoutId id="2147484207" r:id="rId13"/>
    <p:sldLayoutId id="2147484208" r:id="rId14"/>
    <p:sldLayoutId id="2147484209" r:id="rId15"/>
    <p:sldLayoutId id="2147484162" r:id="rId16"/>
    <p:sldLayoutId id="2147484211" r:id="rId17"/>
    <p:sldLayoutId id="2147484195" r:id="rId18"/>
    <p:sldLayoutId id="2147484167" r:id="rId19"/>
    <p:sldLayoutId id="2147484196" r:id="rId20"/>
    <p:sldLayoutId id="2147484215" r:id="rId21"/>
    <p:sldLayoutId id="2147484198" r:id="rId22"/>
    <p:sldLayoutId id="2147484172" r:id="rId23"/>
  </p:sldLayoutIdLst>
  <p:hf hdr="0" ftr="0" dt="0"/>
  <p:txStyles>
    <p:titleStyle>
      <a:lvl1pPr eaLnBrk="1" hangingPunct="1">
        <a:spcBef>
          <a:spcPts val="0"/>
        </a:spcBef>
        <a:defRPr lang="de-DE" sz="1800" b="1" kern="0" dirty="0" smtClean="0">
          <a:solidFill>
            <a:schemeClr val="tx1"/>
          </a:solidFill>
          <a:latin typeface="+mj-lt"/>
        </a:defRPr>
      </a:lvl1pPr>
    </p:titleStyle>
    <p:bodyStyle>
      <a:lvl1pPr marL="0" indent="0" algn="l" eaLnBrk="1" hangingPunct="1">
        <a:spcBef>
          <a:spcPts val="1023"/>
        </a:spcBef>
        <a:buFont typeface="Arial" panose="020B0604020202020204" pitchFamily="34" charset="0"/>
        <a:buNone/>
        <a:defRPr lang="de-DE" sz="1800" baseline="0" dirty="0">
          <a:solidFill>
            <a:schemeClr val="accent6"/>
          </a:solidFill>
          <a:latin typeface="+mn-lt"/>
        </a:defRPr>
      </a:lvl1pPr>
      <a:lvl2pPr marL="155580" indent="-155580" algn="l" eaLnBrk="1" fontAlgn="auto" hangingPunct="1">
        <a:spcBef>
          <a:spcPts val="511"/>
        </a:spcBef>
        <a:spcAft>
          <a:spcPts val="0"/>
        </a:spcAft>
        <a:buClr>
          <a:schemeClr val="tx1"/>
        </a:buClr>
        <a:buFont typeface="Wingdings" panose="05000000000000000000" pitchFamily="2" charset="2"/>
        <a:buChar char="§"/>
        <a:defRPr lang="de-DE" sz="1600" dirty="0" smtClean="0">
          <a:solidFill>
            <a:schemeClr val="accent6"/>
          </a:solidFill>
          <a:latin typeface="+mn-lt"/>
        </a:defRPr>
      </a:lvl2pPr>
      <a:lvl3pPr marL="305748" indent="-150169" algn="l" eaLnBrk="1" hangingPunct="1">
        <a:spcBef>
          <a:spcPts val="511"/>
        </a:spcBef>
        <a:buClr>
          <a:schemeClr val="tx1"/>
        </a:buClr>
        <a:buFont typeface="Wingdings" panose="05000000000000000000" pitchFamily="2" charset="2"/>
        <a:buChar char="§"/>
        <a:defRPr lang="de-DE" sz="1400" dirty="0" smtClean="0">
          <a:solidFill>
            <a:schemeClr val="accent6"/>
          </a:solidFill>
          <a:latin typeface="+mn-lt"/>
        </a:defRPr>
      </a:lvl3pPr>
      <a:lvl4pPr marL="461328" indent="-155580" algn="l" eaLnBrk="1" hangingPunct="1">
        <a:spcBef>
          <a:spcPts val="511"/>
        </a:spcBef>
        <a:buClr>
          <a:schemeClr val="tx1"/>
        </a:buClr>
        <a:buFont typeface="Wingdings" panose="05000000000000000000" pitchFamily="2" charset="2"/>
        <a:buChar char="§"/>
        <a:defRPr lang="de-DE" sz="1200" dirty="0" smtClean="0">
          <a:solidFill>
            <a:schemeClr val="accent6"/>
          </a:solidFill>
          <a:latin typeface="+mn-lt"/>
        </a:defRPr>
      </a:lvl4pPr>
      <a:lvl5pPr marL="611496" indent="-150169" algn="l" eaLnBrk="1" hangingPunct="1">
        <a:spcBef>
          <a:spcPts val="511"/>
        </a:spcBef>
        <a:buFont typeface="Wingdings" panose="05000000000000000000" pitchFamily="2" charset="2"/>
        <a:buChar char="§"/>
        <a:defRPr lang="de-DE" sz="1000" dirty="0" smtClean="0">
          <a:latin typeface="+mn-lt"/>
        </a:defRPr>
      </a:lvl5pPr>
      <a:lvl6pPr eaLnBrk="1" hangingPunct="1">
        <a:defRPr lang="de-DE" sz="1000" kern="0" dirty="0" smtClean="0">
          <a:solidFill>
            <a:sysClr val="windowText" lastClr="000000"/>
          </a:solidFill>
          <a:latin typeface="+mn-lt"/>
        </a:defRPr>
      </a:lvl6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dialog-error-round.svg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ialog-error-round.sv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de/stichs%C3%A4ge-puzzle-st%C3%BCck-l%C3%B6sung-40975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creativecommons.org/licenses/by-sa/3.0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4.jpe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11" Type="http://schemas.openxmlformats.org/officeDocument/2006/relationships/image" Target="../media/image15.png"/><Relationship Id="rId5" Type="http://schemas.openxmlformats.org/officeDocument/2006/relationships/hyperlink" Target="https://creativecommons.org/licenses/by-nc-nd/3.0/" TargetMode="External"/><Relationship Id="rId10" Type="http://schemas.openxmlformats.org/officeDocument/2006/relationships/customXml" Target="../ink/ink3.xml"/><Relationship Id="rId4" Type="http://schemas.openxmlformats.org/officeDocument/2006/relationships/hyperlink" Target="https://janschejbal.wordpress.com/tag/unsicher/" TargetMode="External"/><Relationship Id="rId9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ialog-error-round.sv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de/stichs%C3%A4ge-puzzle-st%C3%BCck-l%C3%B6sung-40975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heck_icon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.wikipedia.org/wiki/NeXT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creativecommons.org/licenses/by-sa/3.0/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erraform.io/docs/providers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38163" y="1855483"/>
            <a:ext cx="8066284" cy="648000"/>
          </a:xfrm>
        </p:spPr>
        <p:txBody>
          <a:bodyPr wrap="none" bIns="0">
            <a:normAutofit/>
          </a:bodyPr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538162" y="4136400"/>
            <a:ext cx="4320000" cy="451574"/>
          </a:xfrm>
        </p:spPr>
        <p:txBody>
          <a:bodyPr>
            <a:noAutofit/>
          </a:bodyPr>
          <a:lstStyle/>
          <a:p>
            <a:r>
              <a:rPr lang="de-DE" dirty="0" smtClean="0"/>
              <a:t>Ralf Schederecker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Senior </a:t>
            </a:r>
            <a:r>
              <a:rPr lang="de-DE" dirty="0" smtClean="0"/>
              <a:t>Consultant Public Cloud &amp; Cloud Security</a:t>
            </a:r>
            <a:endParaRPr lang="de-DE" b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8162" y="1419622"/>
            <a:ext cx="8066285" cy="433339"/>
          </a:xfrm>
        </p:spPr>
        <p:txBody>
          <a:bodyPr wrap="none" rIns="0" bIns="0">
            <a:normAutofit/>
          </a:bodyPr>
          <a:lstStyle/>
          <a:p>
            <a:r>
              <a:rPr lang="de-DE" dirty="0"/>
              <a:t>Workshop – Terraform Basics</a:t>
            </a:r>
            <a:endParaRPr lang="de-DE" sz="1800" dirty="0"/>
          </a:p>
        </p:txBody>
      </p:sp>
      <p:sp>
        <p:nvSpPr>
          <p:cNvPr id="5" name="Textplatzhalter 4"/>
          <p:cNvSpPr>
            <a:spLocks noGrp="1"/>
          </p:cNvSpPr>
          <p:nvPr>
            <p:ph sz="quarter" idx="12"/>
          </p:nvPr>
        </p:nvSpPr>
        <p:spPr>
          <a:xfrm>
            <a:off x="538162" y="4587974"/>
            <a:ext cx="4320000" cy="216024"/>
          </a:xfrm>
        </p:spPr>
        <p:txBody>
          <a:bodyPr>
            <a:noAutofit/>
          </a:bodyPr>
          <a:lstStyle/>
          <a:p>
            <a:r>
              <a:rPr lang="de-DE" sz="900" dirty="0" smtClean="0"/>
              <a:t>München, 08.01.2020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8716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4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2242" y="485490"/>
            <a:ext cx="7417857" cy="3311939"/>
          </a:xfrm>
          <a:solidFill>
            <a:srgbClr val="DDDDDD"/>
          </a:solidFill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Components described in Terraform demo configuration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83548" lvl="2" indent="-177800"/>
            <a:r>
              <a:rPr lang="en-US" dirty="0"/>
              <a:t>1 x Resource Group</a:t>
            </a:r>
          </a:p>
          <a:p>
            <a:pPr marL="483548" lvl="2" indent="-177800"/>
            <a:r>
              <a:rPr lang="en-US" dirty="0"/>
              <a:t>2 x Virtual Network </a:t>
            </a:r>
          </a:p>
          <a:p>
            <a:pPr marL="483548" lvl="2" indent="-177800"/>
            <a:r>
              <a:rPr lang="en-US" dirty="0"/>
              <a:t>3</a:t>
            </a:r>
            <a:r>
              <a:rPr lang="en-US" b="0" dirty="0"/>
              <a:t> x Subnets + NSG</a:t>
            </a:r>
          </a:p>
          <a:p>
            <a:pPr marL="483548" lvl="2" indent="-177800"/>
            <a:r>
              <a:rPr lang="en-US" b="0" dirty="0"/>
              <a:t>Virtual Network Peering</a:t>
            </a:r>
          </a:p>
          <a:p>
            <a:pPr marL="483548" lvl="2" indent="-177800"/>
            <a:r>
              <a:rPr lang="en-US" dirty="0"/>
              <a:t>Virtual Machine</a:t>
            </a: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base PoC infrastructure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F6D043-7A4F-49B6-B897-43B7053F1A6E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8" name="Freeform 166">
              <a:extLst>
                <a:ext uri="{FF2B5EF4-FFF2-40B4-BE49-F238E27FC236}">
                  <a16:creationId xmlns:a16="http://schemas.microsoft.com/office/drawing/2014/main" id="{A4F4EBC8-39F0-464D-9AD0-8AAF6DC9C5B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68">
              <a:extLst>
                <a:ext uri="{FF2B5EF4-FFF2-40B4-BE49-F238E27FC236}">
                  <a16:creationId xmlns:a16="http://schemas.microsoft.com/office/drawing/2014/main" id="{D324F6B0-8100-46AF-896C-49749056465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169">
              <a:extLst>
                <a:ext uri="{FF2B5EF4-FFF2-40B4-BE49-F238E27FC236}">
                  <a16:creationId xmlns:a16="http://schemas.microsoft.com/office/drawing/2014/main" id="{1D3F3F6F-222F-4A00-8822-EC190F696EEE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58360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5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Q&amp;A</a:t>
            </a:r>
          </a:p>
          <a:p>
            <a:pPr>
              <a:buClr>
                <a:schemeClr val="accent6"/>
              </a:buClr>
            </a:pP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Practise exam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Q&amp;A and next steps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Q&amp;A, Workshop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405A0C5-AB5B-4416-A422-985C7FEA1FD9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5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2" name="Freeform 166">
              <a:extLst>
                <a:ext uri="{FF2B5EF4-FFF2-40B4-BE49-F238E27FC236}">
                  <a16:creationId xmlns:a16="http://schemas.microsoft.com/office/drawing/2014/main" id="{A5049303-EE7F-42F9-BEC6-AEF6EF98FD2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68">
              <a:extLst>
                <a:ext uri="{FF2B5EF4-FFF2-40B4-BE49-F238E27FC236}">
                  <a16:creationId xmlns:a16="http://schemas.microsoft.com/office/drawing/2014/main" id="{3247150C-258F-4A79-A22E-E1DC46B8959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339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D94B0F7-FAD6-449A-9570-CA21129B3856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F3992031-1B2F-4452-A0B6-F922C58607EB}"/>
              </a:ext>
            </a:extLst>
          </p:cNvPr>
          <p:cNvSpPr>
            <a:spLocks noGrp="1"/>
          </p:cNvSpPr>
          <p:nvPr>
            <p:ph sz="quarter" idx="8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4A5743C8-944B-4B5C-8150-1D32F1AD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445510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Azure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</a:t>
            </a:r>
            <a:r>
              <a:rPr lang="de-DE" dirty="0" err="1"/>
              <a:t>Ressourcegruppe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virtuelle Subnetze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VNET </a:t>
            </a:r>
            <a:r>
              <a:rPr lang="de-DE" dirty="0" err="1"/>
              <a:t>Peering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kommt jetzt im ersten Teil?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1958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endParaRPr lang="de-DE" b="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Wie kommen wir an die notwendigen Informationen?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1 – Einrichtung Provider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6034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055434"/>
            <a:ext cx="6782747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Terraform </a:t>
            </a:r>
            <a:r>
              <a:rPr lang="de-DE" dirty="0" err="1"/>
              <a:t>Init</a:t>
            </a:r>
            <a:r>
              <a:rPr lang="de-DE" dirty="0"/>
              <a:t> ausführen…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4052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95497"/>
            <a:ext cx="6468378" cy="4210638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9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azurerm_resource_group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</a:t>
            </a:r>
            <a:r>
              <a:rPr lang="de-DE" b="0" dirty="0" err="1" smtClean="0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2a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6084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7705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98"/>
          </p:nvPr>
        </p:nvSpPr>
        <p:spPr/>
        <p:txBody>
          <a:bodyPr/>
          <a:lstStyle/>
          <a:p>
            <a:r>
              <a:rPr lang="en-US"/>
              <a:t>“create, change and improve your infrastructure, safely and predictably”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3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0"/>
          </p:nvPr>
        </p:nvSpPr>
        <p:spPr/>
        <p:txBody>
          <a:bodyPr/>
          <a:lstStyle/>
          <a:p>
            <a:r>
              <a:rPr lang="en-US" dirty="0"/>
              <a:t>Q&amp;A / Workshop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27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8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4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5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9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2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– Agenda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A42EF8D-1542-42FB-B915-3A0793DB0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59582"/>
            <a:ext cx="201168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7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„</a:t>
            </a:r>
            <a:r>
              <a:rPr lang="de-DE" b="0" dirty="0" err="1" smtClean="0">
                <a:solidFill>
                  <a:schemeClr val="bg2"/>
                </a:solidFill>
              </a:rPr>
              <a:t>wsrg</a:t>
            </a:r>
            <a:r>
              <a:rPr lang="de-DE" b="0" dirty="0">
                <a:solidFill>
                  <a:schemeClr val="bg2"/>
                </a:solidFill>
              </a:rPr>
              <a:t>$$"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en-US" b="0" dirty="0">
                <a:solidFill>
                  <a:schemeClr val="tx2"/>
                </a:solidFill>
              </a:rPr>
              <a:t>tags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= {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  </a:t>
            </a:r>
            <a:r>
              <a:rPr lang="en-US" b="0" dirty="0" err="1">
                <a:solidFill>
                  <a:schemeClr val="accent2"/>
                </a:solidFill>
              </a:rPr>
              <a:t>Umgebung</a:t>
            </a:r>
            <a:r>
              <a:rPr lang="en-US" b="0" dirty="0">
                <a:solidFill>
                  <a:schemeClr val="accent2"/>
                </a:solidFill>
              </a:rPr>
              <a:t> = </a:t>
            </a:r>
            <a:r>
              <a:rPr lang="en-US" b="0" dirty="0" smtClean="0">
                <a:solidFill>
                  <a:schemeClr val="accent2"/>
                </a:solidFill>
              </a:rPr>
              <a:t>“</a:t>
            </a:r>
            <a:r>
              <a:rPr lang="en-US" b="0" dirty="0" err="1" smtClean="0">
                <a:solidFill>
                  <a:schemeClr val="accent2"/>
                </a:solidFill>
              </a:rPr>
              <a:t>WorkShop</a:t>
            </a:r>
            <a:r>
              <a:rPr lang="en-US" b="0" dirty="0" smtClean="0">
                <a:solidFill>
                  <a:schemeClr val="accent2"/>
                </a:solidFill>
              </a:rPr>
              <a:t>"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  Name = </a:t>
            </a:r>
            <a:r>
              <a:rPr lang="en-US" b="0" dirty="0" smtClean="0">
                <a:solidFill>
                  <a:schemeClr val="accent2"/>
                </a:solidFill>
              </a:rPr>
              <a:t>“</a:t>
            </a:r>
            <a:r>
              <a:rPr lang="en-US" b="0" dirty="0" err="1" smtClean="0">
                <a:solidFill>
                  <a:schemeClr val="accent2"/>
                </a:solidFill>
              </a:rPr>
              <a:t>Placenamehere</a:t>
            </a:r>
            <a:r>
              <a:rPr lang="en-US" b="0" dirty="0" smtClean="0">
                <a:solidFill>
                  <a:schemeClr val="accent2"/>
                </a:solidFill>
              </a:rPr>
              <a:t>"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2c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4879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2d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371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ändern: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„</a:t>
            </a:r>
            <a:r>
              <a:rPr lang="de-DE" b="0" dirty="0" err="1" smtClean="0">
                <a:solidFill>
                  <a:schemeClr val="bg2"/>
                </a:solidFill>
              </a:rPr>
              <a:t>wsrg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rgbClr val="FF0000"/>
                </a:solidFill>
              </a:rPr>
              <a:t>neu</a:t>
            </a:r>
            <a:r>
              <a:rPr lang="de-DE" b="0" dirty="0">
                <a:solidFill>
                  <a:schemeClr val="bg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2e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6024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ist anders?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2f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9767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zurück auf: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„</a:t>
            </a:r>
            <a:r>
              <a:rPr lang="de-DE" b="0" dirty="0" err="1" smtClean="0">
                <a:solidFill>
                  <a:schemeClr val="bg2"/>
                </a:solidFill>
              </a:rPr>
              <a:t>wsrg</a:t>
            </a:r>
            <a:r>
              <a:rPr lang="de-DE" b="0" dirty="0">
                <a:solidFill>
                  <a:schemeClr val="bg2"/>
                </a:solidFill>
              </a:rPr>
              <a:t>$$"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2e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427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„wsvnet01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resource_group_name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/>
              <a:t>= </a:t>
            </a:r>
            <a:r>
              <a:rPr lang="de-DE" b="0" dirty="0" smtClean="0">
                <a:solidFill>
                  <a:schemeClr val="accent2"/>
                </a:solidFill>
              </a:rPr>
              <a:t>„</a:t>
            </a:r>
            <a:r>
              <a:rPr lang="de-DE" b="0" dirty="0" err="1" smtClean="0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address_space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5"/>
                </a:solidFill>
              </a:rPr>
              <a:t>[</a:t>
            </a:r>
            <a:r>
              <a:rPr lang="de-DE" b="0" dirty="0" smtClean="0">
                <a:solidFill>
                  <a:schemeClr val="accent2"/>
                </a:solidFill>
              </a:rPr>
              <a:t>„10.</a:t>
            </a:r>
            <a:r>
              <a:rPr lang="de-DE" b="0" dirty="0" smtClean="0">
                <a:solidFill>
                  <a:schemeClr val="bg2"/>
                </a:solidFill>
              </a:rPr>
              <a:t>$$</a:t>
            </a:r>
            <a:r>
              <a:rPr lang="de-DE" b="0" dirty="0" smtClean="0">
                <a:solidFill>
                  <a:schemeClr val="accent2"/>
                </a:solidFill>
              </a:rPr>
              <a:t>.0.0/16"</a:t>
            </a:r>
            <a:r>
              <a:rPr lang="de-DE" b="0" dirty="0" smtClean="0">
                <a:solidFill>
                  <a:schemeClr val="accent5"/>
                </a:solidFill>
              </a:rPr>
              <a:t>]</a:t>
            </a:r>
            <a:endParaRPr lang="de-DE" b="0" dirty="0">
              <a:solidFill>
                <a:schemeClr val="accent5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3a – Anlage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1292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sz="2400" u="sng" dirty="0"/>
              <a:t>Was fällt auf?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3b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7878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   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var.subscription_id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	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var.tenant_id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subscription_id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"abc"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tenant_id</a:t>
            </a:r>
            <a:r>
              <a:rPr lang="fr-FR" b="0" dirty="0">
                <a:solidFill>
                  <a:schemeClr val="accent3"/>
                </a:solidFill>
              </a:rPr>
              <a:t>"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xyz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4a - Optimierungen – Variablen Provider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 bis 0.12</a:t>
            </a:r>
          </a:p>
        </p:txBody>
      </p:sp>
    </p:spTree>
    <p:extLst>
      <p:ext uri="{BB962C8B-B14F-4D97-AF65-F5344CB8AC3E}">
        <p14:creationId xmlns:p14="http://schemas.microsoft.com/office/powerpoint/2010/main" val="38959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   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var.subscription_id</a:t>
            </a:r>
            <a:r>
              <a:rPr lang="de-DE" b="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	 </a:t>
            </a:r>
            <a:r>
              <a:rPr lang="de-DE" b="0" dirty="0" err="1">
                <a:solidFill>
                  <a:schemeClr val="accent2"/>
                </a:solidFill>
              </a:rPr>
              <a:t>var.subscription_id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	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var.tenant_id</a:t>
            </a:r>
            <a:r>
              <a:rPr lang="de-DE" b="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  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	 </a:t>
            </a:r>
            <a:r>
              <a:rPr lang="de-DE" b="0" dirty="0" err="1">
                <a:solidFill>
                  <a:schemeClr val="accent2"/>
                </a:solidFill>
              </a:rPr>
              <a:t>var.tenant_id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subscription_id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"abc"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tenant_id</a:t>
            </a:r>
            <a:r>
              <a:rPr lang="fr-FR" b="0" dirty="0">
                <a:solidFill>
                  <a:schemeClr val="accent3"/>
                </a:solidFill>
              </a:rPr>
              <a:t>"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xyz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4a - Optimierungen – Variablen Provider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 ab 0.12</a:t>
            </a:r>
          </a:p>
        </p:txBody>
      </p:sp>
    </p:spTree>
    <p:extLst>
      <p:ext uri="{BB962C8B-B14F-4D97-AF65-F5344CB8AC3E}">
        <p14:creationId xmlns:p14="http://schemas.microsoft.com/office/powerpoint/2010/main" val="24809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4b - Optimierungen – Variablen Ressourcengruppe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0B899C-2404-493A-A410-7398B0D5F88C}"/>
              </a:ext>
            </a:extLst>
          </p:cNvPr>
          <p:cNvSpPr txBox="1"/>
          <p:nvPr/>
        </p:nvSpPr>
        <p:spPr>
          <a:xfrm>
            <a:off x="10595520" y="1245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F41EC1F-2928-4C46-B21A-AA9D635606A1}"/>
              </a:ext>
            </a:extLst>
          </p:cNvPr>
          <p:cNvSpPr txBox="1"/>
          <p:nvPr/>
        </p:nvSpPr>
        <p:spPr>
          <a:xfrm>
            <a:off x="10595520" y="1245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6FDF3-A5CE-448B-8E9A-AF32F20F0CF8}"/>
              </a:ext>
            </a:extLst>
          </p:cNvPr>
          <p:cNvSpPr txBox="1"/>
          <p:nvPr/>
        </p:nvSpPr>
        <p:spPr>
          <a:xfrm>
            <a:off x="4114800" y="285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0" y="992259"/>
            <a:ext cx="8496300" cy="3599731"/>
          </a:xfrm>
        </p:spPr>
        <p:txBody>
          <a:bodyPr/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azurerm_resource_group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</a:t>
            </a:r>
            <a:r>
              <a:rPr lang="de-DE" b="0" dirty="0" err="1" smtClean="0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 err="1" smtClean="0">
                <a:solidFill>
                  <a:schemeClr val="accent2"/>
                </a:solidFill>
              </a:rPr>
              <a:t>var.location</a:t>
            </a:r>
            <a:endParaRPr lang="de-DE" b="0" dirty="0" smtClean="0">
              <a:solidFill>
                <a:schemeClr val="accent2"/>
              </a:solidFill>
            </a:endParaRPr>
          </a:p>
          <a:p>
            <a:r>
              <a:rPr lang="de-DE" b="0" dirty="0" smtClean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Erweiterungen der Datei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"location"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westeurope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9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Cloud brings the necessity of a new operation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agility and team work needs to be </a:t>
            </a:r>
            <a:r>
              <a:rPr lang="en-US" dirty="0" err="1" smtClean="0"/>
              <a:t>reviewd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Documentation should be made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in </a:t>
            </a:r>
            <a:r>
              <a:rPr lang="en-US" dirty="0" err="1" smtClean="0"/>
              <a:t>DevSecOps</a:t>
            </a:r>
            <a:r>
              <a:rPr lang="en-US" dirty="0" smtClean="0"/>
              <a:t> processes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Trackable, reproducible, automatable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Unified easy to learn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Supporting current IT situation: Hybrid, Private &amp; Public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compatibility to other tools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 smtClean="0"/>
              <a:t>=&gt; </a:t>
            </a:r>
            <a:r>
              <a:rPr lang="en-US" dirty="0" err="1" smtClean="0"/>
              <a:t>HashiCorp</a:t>
            </a:r>
            <a:r>
              <a:rPr lang="en-US" dirty="0" smtClean="0"/>
              <a:t> Terraform enables you to achieve modern </a:t>
            </a:r>
            <a:r>
              <a:rPr lang="en-US" dirty="0" err="1" smtClean="0"/>
              <a:t>DevSecOps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 to terraform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2661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azurerm_virtual_network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„wsvnet01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resource_group_name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 smtClean="0">
                <a:solidFill>
                  <a:schemeClr val="accent2"/>
                </a:solidFill>
              </a:rPr>
              <a:t>„</a:t>
            </a:r>
            <a:r>
              <a:rPr lang="de-DE" b="0" dirty="0" err="1" smtClean="0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“ --&gt; 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address_space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5"/>
                </a:solidFill>
              </a:rPr>
              <a:t>[</a:t>
            </a:r>
            <a:r>
              <a:rPr lang="de-DE" b="0" dirty="0" smtClean="0">
                <a:solidFill>
                  <a:schemeClr val="accent2"/>
                </a:solidFill>
              </a:rPr>
              <a:t>„10.</a:t>
            </a:r>
            <a:r>
              <a:rPr lang="de-DE" b="0" dirty="0" smtClean="0">
                <a:solidFill>
                  <a:schemeClr val="bg2"/>
                </a:solidFill>
              </a:rPr>
              <a:t>$$</a:t>
            </a:r>
            <a:r>
              <a:rPr lang="de-DE" b="0" dirty="0" smtClean="0">
                <a:solidFill>
                  <a:schemeClr val="accent2"/>
                </a:solidFill>
              </a:rPr>
              <a:t>.0.0/16"</a:t>
            </a:r>
            <a:r>
              <a:rPr lang="de-DE" b="0" dirty="0" smtClean="0">
                <a:solidFill>
                  <a:schemeClr val="accent5"/>
                </a:solidFill>
              </a:rPr>
              <a:t>]</a:t>
            </a:r>
            <a:endParaRPr lang="de-DE" b="0" dirty="0">
              <a:solidFill>
                <a:schemeClr val="accent5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azurerm_resource_group.rg01.location</a:t>
            </a:r>
            <a:endParaRPr lang="de-DE" b="0" dirty="0">
              <a:solidFill>
                <a:schemeClr val="accent2"/>
              </a:solidFill>
            </a:endParaRPr>
          </a:p>
          <a:p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4c - Optimierungen – Variablen VNet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6FDF3-A5CE-448B-8E9A-AF32F20F0CF8}"/>
              </a:ext>
            </a:extLst>
          </p:cNvPr>
          <p:cNvSpPr txBox="1"/>
          <p:nvPr/>
        </p:nvSpPr>
        <p:spPr>
          <a:xfrm>
            <a:off x="4114800" y="285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8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4d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5361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azurerm_subnet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„vnetsub01"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</a:t>
            </a:r>
            <a:r>
              <a:rPr lang="de-DE" b="0"/>
              <a:t>= </a:t>
            </a:r>
            <a:r>
              <a:rPr lang="de-DE" b="0" smtClean="0">
                <a:solidFill>
                  <a:schemeClr val="accent2"/>
                </a:solidFill>
              </a:rPr>
              <a:t>„wsvnetsub01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</a:p>
          <a:p>
            <a:r>
              <a:rPr lang="de-DE" b="0" dirty="0" err="1" smtClean="0">
                <a:solidFill>
                  <a:schemeClr val="tx2"/>
                </a:solidFill>
              </a:rPr>
              <a:t>address_prefix</a:t>
            </a:r>
            <a:r>
              <a:rPr lang="de-DE" b="0" dirty="0" smtClean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10.$$.1.0/24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5a – Subnetz 1 anlegen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824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azurerm_subnet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„vnetsub02"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„wsvnetsub02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address_prefix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 smtClean="0">
                <a:solidFill>
                  <a:schemeClr val="accent2"/>
                </a:solidFill>
              </a:rPr>
              <a:t>10.$$.2.00/24 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5b – Subnetz 2 anlegen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1192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sz="2400" u="sng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5c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7896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azurerm_subnet</a:t>
            </a:r>
            <a:r>
              <a:rPr lang="de-DE" b="0" dirty="0">
                <a:solidFill>
                  <a:schemeClr val="bg2"/>
                </a:solidFill>
              </a:rPr>
              <a:t>" „vnetsub02"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„vnetsub02"</a:t>
            </a:r>
          </a:p>
          <a:p>
            <a:r>
              <a:rPr lang="en-US" b="0" dirty="0" err="1">
                <a:solidFill>
                  <a:schemeClr val="bg2"/>
                </a:solidFill>
              </a:rPr>
              <a:t>resource_group_name</a:t>
            </a:r>
            <a:r>
              <a:rPr lang="en-US" b="0" dirty="0">
                <a:solidFill>
                  <a:schemeClr val="bg2"/>
                </a:solidFill>
              </a:rPr>
              <a:t> = </a:t>
            </a:r>
            <a:r>
              <a:rPr lang="en-US" b="0" dirty="0" smtClean="0">
                <a:solidFill>
                  <a:schemeClr val="bg2"/>
                </a:solidFill>
              </a:rPr>
              <a:t>azurerm_resource_group.rg01.name</a:t>
            </a:r>
            <a:endParaRPr lang="en-US" b="0" dirty="0">
              <a:solidFill>
                <a:schemeClr val="bg2"/>
              </a:solidFill>
            </a:endParaRPr>
          </a:p>
          <a:p>
            <a:r>
              <a:rPr lang="de-DE" b="0" dirty="0" err="1">
                <a:solidFill>
                  <a:schemeClr val="bg2"/>
                </a:solidFill>
              </a:rPr>
              <a:t>address_space</a:t>
            </a:r>
            <a:r>
              <a:rPr lang="de-DE" b="0" dirty="0">
                <a:solidFill>
                  <a:schemeClr val="bg2"/>
                </a:solidFill>
              </a:rPr>
              <a:t> = 192.$$.1.32</a:t>
            </a:r>
            <a:r>
              <a:rPr lang="de-DE" b="0" dirty="0">
                <a:solidFill>
                  <a:schemeClr val="accent2"/>
                </a:solidFill>
              </a:rPr>
              <a:t>/28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azurerm_resource_group.rg01.location</a:t>
            </a:r>
            <a:endParaRPr lang="de-DE" b="0" dirty="0">
              <a:solidFill>
                <a:schemeClr val="bg2"/>
              </a:solidFill>
            </a:endParaRPr>
          </a:p>
          <a:p>
            <a:r>
              <a:rPr lang="de-DE" b="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5d – Subnetz 2 ändern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071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5e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4850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 – Nur bei einem der beiden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"azurerm_virtual_network_peering"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„vnetpeer01"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„dpdwsvnetpeer01-02"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azurerm_resource_group.rg01.name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remote_virtual_network_id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azurerm_virtual_network.vnet02.id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Gleiche bitte erzeugen für vnetpeer02.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6a – </a:t>
            </a:r>
            <a:r>
              <a:rPr lang="de-DE" dirty="0" err="1"/>
              <a:t>Peering</a:t>
            </a:r>
            <a:r>
              <a:rPr lang="de-DE" dirty="0"/>
              <a:t>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1953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 beim anderen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PP=Partner-Teilnehmernummer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"azurerm_virtual_network_peering"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„vnetpeer01"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„dpdwsvnetpeer02-01"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remote_virtual_network_id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"ID vom Nachbar“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6b – Partnerarbeit - Gegenstellen-</a:t>
            </a:r>
            <a:r>
              <a:rPr lang="de-DE" dirty="0" err="1"/>
              <a:t>Peering</a:t>
            </a:r>
            <a:r>
              <a:rPr lang="de-DE" dirty="0"/>
              <a:t>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9751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Summary…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6c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1026" name="Picture 2" descr="Bildergebnis fÃ¼r kaffeepause">
            <a:extLst>
              <a:ext uri="{FF2B5EF4-FFF2-40B4-BE49-F238E27FC236}">
                <a16:creationId xmlns:a16="http://schemas.microsoft.com/office/drawing/2014/main" id="{D24BE311-7342-474B-B270-7D4D22700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974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fragen">
            <a:extLst>
              <a:ext uri="{FF2B5EF4-FFF2-40B4-BE49-F238E27FC236}">
                <a16:creationId xmlns:a16="http://schemas.microsoft.com/office/drawing/2014/main" id="{B0B0D9D6-858F-4D17-BA2E-DB31CA57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830" y="1559281"/>
            <a:ext cx="5573642" cy="309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4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 fontScale="85000" lnSpcReduction="1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Open source tool to write, plan and create Infrastructure as Code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Based on easy readable HCL (HashiCorp Configuration Language) which is fully JSON compatible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Immutable infrastructure approach</a:t>
            </a:r>
          </a:p>
          <a:p>
            <a:pPr marL="483548" lvl="2" indent="-177800"/>
            <a:r>
              <a:rPr lang="en-US" dirty="0"/>
              <a:t>Every new update of any parameter creates separate configuration snapshots</a:t>
            </a:r>
            <a:endParaRPr lang="en-US" b="0" dirty="0"/>
          </a:p>
          <a:p>
            <a:pPr marL="483548" lvl="2" indent="-177800"/>
            <a:r>
              <a:rPr lang="en-US" dirty="0"/>
              <a:t>B</a:t>
            </a:r>
            <a:r>
              <a:rPr lang="en-US" b="0" dirty="0"/>
              <a:t>uild from common images with changes already included</a:t>
            </a:r>
          </a:p>
          <a:p>
            <a:pPr marL="483548" lvl="2" indent="-177800"/>
            <a:r>
              <a:rPr lang="en-US" b="0" dirty="0"/>
              <a:t>NO in</a:t>
            </a:r>
            <a:r>
              <a:rPr lang="en-US" dirty="0"/>
              <a:t>-</a:t>
            </a:r>
            <a:r>
              <a:rPr lang="en-US" b="0" dirty="0"/>
              <a:t>place server updates or modifications to avoid slightly different server configurations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Declarative code style, NOT procedural</a:t>
            </a:r>
          </a:p>
          <a:p>
            <a:pPr marL="483548" lvl="2" indent="-177800"/>
            <a:r>
              <a:rPr lang="en-US" dirty="0"/>
              <a:t>Define desired end state and let Terraform figure out how to get there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Client-only architecture</a:t>
            </a:r>
          </a:p>
          <a:p>
            <a:pPr marL="483548" lvl="2" indent="-177800"/>
            <a:r>
              <a:rPr lang="en-US" dirty="0"/>
              <a:t>L</a:t>
            </a:r>
            <a:r>
              <a:rPr lang="en-US" b="0" dirty="0"/>
              <a:t>everages cloud provider’s API to provision infrastructure</a:t>
            </a:r>
          </a:p>
          <a:p>
            <a:pPr marL="483548" lvl="2" indent="-177800"/>
            <a:r>
              <a:rPr lang="en-US" dirty="0"/>
              <a:t>NO need for additional security checks, separate configuration management servers or agents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 on a high-level?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442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Öffentliche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Fragen und Antwort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 dirty="0"/>
              <a:t> Terraform“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kommt jetzt?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033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152" y="1059581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azurerm_network_security_group.nsg.id</a:t>
            </a:r>
            <a:endParaRPr lang="de-DE" b="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7a –Erstellung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40757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azurerm_network_security_group.nsg01.id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ip_configuration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{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name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                          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„dpdwsipc01"</a:t>
            </a:r>
          </a:p>
          <a:p>
            <a:r>
              <a:rPr lang="de-DE" b="0" dirty="0">
                <a:solidFill>
                  <a:schemeClr val="tx2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subnet_id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 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azurerm_subnet.vnetsub</a:t>
            </a:r>
            <a:r>
              <a:rPr lang="de-DE" b="0" dirty="0" smtClean="0">
                <a:solidFill>
                  <a:schemeClr val="accent2"/>
                </a:solidFill>
              </a:rPr>
              <a:t>01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private_ip_address_allocation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  <a:r>
              <a:rPr lang="de-DE" b="0" dirty="0" err="1">
                <a:solidFill>
                  <a:schemeClr val="accent2"/>
                </a:solidFill>
                <a:latin typeface="+mj-lt"/>
              </a:rPr>
              <a:t>dynamic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public_ip_address_id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azurerm_public_ip.pip01.id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}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7a –Erstellung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6111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Plan/</a:t>
            </a:r>
            <a:r>
              <a:rPr lang="de-DE" dirty="0" err="1"/>
              <a:t>Apply</a:t>
            </a:r>
            <a:r>
              <a:rPr lang="de-DE" dirty="0"/>
              <a:t> ausführen bis zur Summary…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35F810-B25D-4B7C-AFCF-757CBB152C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64088" y="1347614"/>
            <a:ext cx="3168352" cy="316835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5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8846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sz="2400" u="sng" dirty="0"/>
              <a:t>Finden Sie die </a:t>
            </a:r>
          </a:p>
          <a:p>
            <a:r>
              <a:rPr lang="de-DE" sz="2400" u="sng" dirty="0"/>
              <a:t>Fehler im gerade </a:t>
            </a:r>
          </a:p>
          <a:p>
            <a:r>
              <a:rPr lang="de-DE" sz="2400" u="sng" dirty="0"/>
              <a:t>erzeugten Code…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FC1EFF-077E-4D6D-AEBB-9D9D80BE3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66741" y="1563638"/>
            <a:ext cx="3978042" cy="28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8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6B6D39-C8B6-4B10-8231-687F4942E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azurerm_public_ip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„pip01"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„dpdwspip01"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azurerm_resource_group.rg01.location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allocation_method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>
                <a:solidFill>
                  <a:schemeClr val="accent2"/>
                </a:solidFill>
                <a:highlight>
                  <a:srgbClr val="FFFF00"/>
                </a:highlight>
              </a:rPr>
              <a:t>D</a:t>
            </a:r>
            <a:r>
              <a:rPr lang="de-DE" b="0" dirty="0">
                <a:solidFill>
                  <a:schemeClr val="accent2"/>
                </a:solidFill>
              </a:rPr>
              <a:t>ynamic"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753FC-9C37-4101-A2A7-0E19230F00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7c –Erstellung einer öffentlichen IP (PIP)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9FD4AFF-DC81-4AD0-86AF-ECC7CFEF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8324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azurerm_network_security_group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„nsg01"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„dpdwsnsg01"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7d –Erstellung einer Netzwerksicherheitsgruppe (NSG)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3887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  <a:latin typeface="+mj-lt"/>
              </a:rPr>
              <a:t>azurerm_network_security_rule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„RDP"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name</a:t>
            </a:r>
            <a:r>
              <a:rPr lang="de-DE" b="0" dirty="0">
                <a:solidFill>
                  <a:schemeClr val="accent2"/>
                </a:solidFill>
              </a:rPr>
              <a:t> = "RDP"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priority</a:t>
            </a:r>
            <a:r>
              <a:rPr lang="de-DE" b="0" dirty="0">
                <a:solidFill>
                  <a:schemeClr val="accent2"/>
                </a:solidFill>
              </a:rPr>
              <a:t> = 100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direction</a:t>
            </a:r>
            <a:r>
              <a:rPr lang="de-DE" b="0" dirty="0">
                <a:solidFill>
                  <a:schemeClr val="accent2"/>
                </a:solidFill>
              </a:rPr>
              <a:t> = "Inbound"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access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Allow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protocol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Tcp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source_port_range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destination_port_range</a:t>
            </a:r>
            <a:r>
              <a:rPr lang="de-DE" b="0" dirty="0">
                <a:solidFill>
                  <a:schemeClr val="accent2"/>
                </a:solidFill>
              </a:rPr>
              <a:t> = "3389"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source_address_prefix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destination_address_prefix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VirtualNetwork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resource_group_name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network_security_group_name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azurerm_network_security_group.nsg01.name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7e –Erstellung einer Netzwerksicherheitsregel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BC1BE5A-098E-4303-88DE-E2DF3CAA0FB0}"/>
              </a:ext>
            </a:extLst>
          </p:cNvPr>
          <p:cNvCxnSpPr>
            <a:cxnSpLocks/>
          </p:cNvCxnSpPr>
          <p:nvPr/>
        </p:nvCxnSpPr>
        <p:spPr>
          <a:xfrm flipH="1">
            <a:off x="2195736" y="2643758"/>
            <a:ext cx="1728192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276BFE2E-0972-4FED-A09B-0FC611AE31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95936" y="1923678"/>
            <a:ext cx="2592288" cy="136702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0D28FD1-BBC6-45BD-8942-CEFD3D5AF949}"/>
              </a:ext>
            </a:extLst>
          </p:cNvPr>
          <p:cNvSpPr txBox="1"/>
          <p:nvPr/>
        </p:nvSpPr>
        <p:spPr>
          <a:xfrm>
            <a:off x="4139952" y="514732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s://janschejbal.wordpress.com/tag/unsicher/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5" tooltip="https://creativecommons.org/licenses/by-nc-nd/3.0/"/>
              </a:rPr>
              <a:t>CC BY-NC-ND</a:t>
            </a:r>
            <a:endParaRPr lang="de-DE" sz="9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AEB0ACE0-D971-4973-B5F7-59BBEF7D469C}"/>
                  </a:ext>
                </a:extLst>
              </p14:cNvPr>
              <p14:cNvContentPartPr/>
              <p14:nvPr/>
            </p14:nvContentPartPr>
            <p14:xfrm>
              <a:off x="4240149" y="2075565"/>
              <a:ext cx="12801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AEB0ACE0-D971-4973-B5F7-59BBEF7D46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1149" y="2066925"/>
                <a:ext cx="1297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EA27FC73-FAA7-40CB-B496-C5B0FF0A2FB9}"/>
                  </a:ext>
                </a:extLst>
              </p14:cNvPr>
              <p14:cNvContentPartPr/>
              <p14:nvPr/>
            </p14:nvContentPartPr>
            <p14:xfrm>
              <a:off x="4289829" y="2221365"/>
              <a:ext cx="316080" cy="1494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EA27FC73-FAA7-40CB-B496-C5B0FF0A2F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0839" y="2212725"/>
                <a:ext cx="3337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E2231CB4-F018-4364-AB1C-FB3A92BB5099}"/>
                  </a:ext>
                </a:extLst>
              </p14:cNvPr>
              <p14:cNvContentPartPr/>
              <p14:nvPr/>
            </p14:nvContentPartPr>
            <p14:xfrm>
              <a:off x="4223229" y="2459685"/>
              <a:ext cx="1260000" cy="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E2231CB4-F018-4364-AB1C-FB3A92BB50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14589" y="2450685"/>
                <a:ext cx="1277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2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azurerm_network_security_rule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„RDP"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name</a:t>
            </a:r>
            <a:r>
              <a:rPr lang="de-DE" b="0" dirty="0">
                <a:solidFill>
                  <a:schemeClr val="accent2"/>
                </a:solidFill>
              </a:rPr>
              <a:t> = "RDP"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priority</a:t>
            </a:r>
            <a:r>
              <a:rPr lang="de-DE" b="0" dirty="0">
                <a:solidFill>
                  <a:schemeClr val="accent2"/>
                </a:solidFill>
              </a:rPr>
              <a:t> = 100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direction</a:t>
            </a:r>
            <a:r>
              <a:rPr lang="de-DE" b="0" dirty="0">
                <a:solidFill>
                  <a:schemeClr val="accent2"/>
                </a:solidFill>
              </a:rPr>
              <a:t> = "Inbound"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access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Allow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protocol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Tcp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source_port_range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destination_port_range</a:t>
            </a:r>
            <a:r>
              <a:rPr lang="de-DE" b="0" dirty="0">
                <a:solidFill>
                  <a:schemeClr val="accent2"/>
                </a:solidFill>
              </a:rPr>
              <a:t> = "3389"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source_address_prefix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azurerm_public_ip.pip01.ip_address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destination_address_prefix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VirtualNetwork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resource_group_name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network_security_group_name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azurerm_network_security_group.nsg01.name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7f –Erstellung einer </a:t>
            </a:r>
            <a:r>
              <a:rPr lang="de-DE" dirty="0">
                <a:solidFill>
                  <a:schemeClr val="accent4"/>
                </a:solidFill>
              </a:rPr>
              <a:t>GUTEN</a:t>
            </a:r>
            <a:r>
              <a:rPr lang="de-DE" dirty="0"/>
              <a:t> Netzwerksicherheitsregel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6257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sz="2400" u="sng" dirty="0"/>
              <a:t>Alles zusammen?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7g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FC1EFF-077E-4D6D-AEBB-9D9D80BE3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66741" y="1563638"/>
            <a:ext cx="3978042" cy="28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3"/>
          </p:nvPr>
        </p:nvPicPr>
        <p:blipFill>
          <a:blip r:embed="rId2"/>
          <a:stretch>
            <a:fillRect/>
          </a:stretch>
        </p:blipFill>
        <p:spPr>
          <a:xfrm>
            <a:off x="844277" y="484188"/>
            <a:ext cx="6374358" cy="331152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752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de-DE" b="0" dirty="0">
                <a:highlight>
                  <a:srgbClr val="FFFF00"/>
                </a:highlight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azurerm_network_security_group.nsg01.id</a:t>
            </a:r>
            <a:endParaRPr lang="de-DE" b="0" dirty="0">
              <a:solidFill>
                <a:schemeClr val="accent2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ip_configuration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{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name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                          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„dpdwsipc01"</a:t>
            </a:r>
          </a:p>
          <a:p>
            <a:r>
              <a:rPr lang="de-DE" b="0" dirty="0">
                <a:solidFill>
                  <a:schemeClr val="tx2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subnet_id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 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azurerm_subnet.vnetsub01.id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private_ip_address_allocation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  <a:r>
              <a:rPr lang="de-DE" b="0" dirty="0" err="1">
                <a:solidFill>
                  <a:schemeClr val="accent2"/>
                </a:solidFill>
                <a:latin typeface="+mj-lt"/>
              </a:rPr>
              <a:t>dynamic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</a:p>
          <a:p>
            <a:r>
              <a:rPr lang="de-DE" b="0" dirty="0">
                <a:solidFill>
                  <a:schemeClr val="accent5"/>
                </a:solidFill>
                <a:highlight>
                  <a:srgbClr val="FFFF00"/>
                </a:highlight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public_ip_address_id</a:t>
            </a:r>
            <a:r>
              <a:rPr lang="de-DE" b="0" dirty="0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          </a:t>
            </a:r>
            <a:r>
              <a:rPr lang="de-DE" b="0" dirty="0">
                <a:solidFill>
                  <a:schemeClr val="accent5"/>
                </a:solidFill>
                <a:highlight>
                  <a:srgbClr val="FFFF00"/>
                </a:highlight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azurerm_public_ip.pip01.id</a:t>
            </a:r>
            <a:endParaRPr lang="de-DE" b="0" dirty="0">
              <a:solidFill>
                <a:schemeClr val="accent2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}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7h – 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9037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sz="2400" u="sng" dirty="0"/>
              <a:t>Was fällt auf?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7h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70028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Public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Fragen und Antwort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 dirty="0"/>
              <a:t> Terraform“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Wo stehen wir?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3260E9-CDA4-4CB5-8729-95BF976C5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9140" y="1131590"/>
            <a:ext cx="288032" cy="2880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0107F7D-C43D-48B9-96AD-504F6F714D83}"/>
              </a:ext>
            </a:extLst>
          </p:cNvPr>
          <p:cNvSpPr txBox="1"/>
          <p:nvPr/>
        </p:nvSpPr>
        <p:spPr>
          <a:xfrm>
            <a:off x="4549140" y="5236056"/>
            <a:ext cx="4572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s://commons.wikimedia.org/wiki/File:Check_icon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59686D-A188-4115-9223-879C4D2253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59862" y="1523998"/>
            <a:ext cx="288032" cy="2880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7BB69F-4707-4E29-8D68-A7E1A2E2D2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20222" y="1903488"/>
            <a:ext cx="360000" cy="360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73B060D-3E5D-4E76-8909-F775CB970BA1}"/>
              </a:ext>
            </a:extLst>
          </p:cNvPr>
          <p:cNvSpPr txBox="1"/>
          <p:nvPr/>
        </p:nvSpPr>
        <p:spPr>
          <a:xfrm>
            <a:off x="4139952" y="5236056"/>
            <a:ext cx="540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6" tooltip="https://de.wikipedia.org/wiki/NeXT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11773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azurerm_virtual_machine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„vm01"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„dpdwsvm01"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network_interface_ids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 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[azurerm_network_interface.nic01.id]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vm_size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 = "Standard_DS2_v2"</a:t>
            </a:r>
            <a:endParaRPr lang="de-DE" b="0" dirty="0">
              <a:solidFill>
                <a:schemeClr val="accent5"/>
              </a:solidFill>
              <a:latin typeface="+mj-lt"/>
            </a:endParaRPr>
          </a:p>
          <a:p>
            <a:endParaRPr lang="de-DE" b="0" dirty="0">
              <a:solidFill>
                <a:schemeClr val="accent5"/>
              </a:solidFill>
              <a:latin typeface="+mj-lt"/>
            </a:endParaRPr>
          </a:p>
          <a:p>
            <a:r>
              <a:rPr lang="de-DE" u="sng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Die „üblichen“ Verdächtigen bis hier hin?!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8a –Erstellung einer virtuellen Maschine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64079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storage_os_disk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      = „dpdwswin01_os"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caching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ReadWrite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create_option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FromImage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managed_disk_type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Premium_LRS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  <a:endParaRPr lang="de-DE" b="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8b –Erstellung einer virtuellen Maschine - Festplattenprofil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8066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storage_image_reference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publisher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MicrosoftWindowsServer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offer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WindowsServer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sku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= "2016-Datacenter"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version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latest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8c –Erstellung einer virtuellen Maschine - OS-Image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1838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os_profile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computer_name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= „dpdwswin01"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admin_username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„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dpdadmin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admin_password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„DPD2019!"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8d –Erstellung einer virtuellen Maschine – OS-Profil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9122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os_profile_windows_config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provision_vm_agent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= "true"</a:t>
            </a:r>
          </a:p>
          <a:p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  <a:p>
            <a:endParaRPr lang="en-US" b="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Zusatzaufgabe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– Boot Diagnostic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aktivieren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(Tipp: Storage Account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wird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benötigt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boot_diagnostics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enabled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true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storage_uri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de-DE" b="0" dirty="0" smtClean="0">
                <a:solidFill>
                  <a:schemeClr val="bg1">
                    <a:lumMod val="10000"/>
                  </a:schemeClr>
                </a:solidFill>
              </a:rPr>
              <a:t>azurerm_storage_account.sa01.primary_blob_endpoint</a:t>
            </a:r>
            <a:endParaRPr lang="de-DE" b="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8e –Erstellung einer virtuellen Maschine – Windows </a:t>
            </a:r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5857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F5E6B-5FB9-4FBE-A36C-8C127C33C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gibt es noch?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Modularisierung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Weitere Azure Themen wie </a:t>
            </a:r>
          </a:p>
          <a:p>
            <a:pPr marL="441330" lvl="1" indent="-285750">
              <a:buFontTx/>
              <a:buChar char="-"/>
            </a:pPr>
            <a:r>
              <a:rPr lang="de-DE" dirty="0"/>
              <a:t>Routing (UDRs, etc.)</a:t>
            </a:r>
          </a:p>
          <a:p>
            <a:pPr marL="441330" lvl="1" indent="-285750">
              <a:buFontTx/>
              <a:buChar char="-"/>
            </a:pPr>
            <a:r>
              <a:rPr lang="de-DE" dirty="0" err="1"/>
              <a:t>Advanced</a:t>
            </a:r>
            <a:r>
              <a:rPr lang="de-DE" dirty="0"/>
              <a:t> NSGs</a:t>
            </a:r>
          </a:p>
          <a:p>
            <a:pPr marL="441330" lvl="1" indent="-285750">
              <a:buFontTx/>
              <a:buChar char="-"/>
            </a:pPr>
            <a:r>
              <a:rPr lang="de-DE" dirty="0" err="1"/>
              <a:t>KeyVault</a:t>
            </a:r>
            <a:endParaRPr lang="de-DE" dirty="0"/>
          </a:p>
          <a:p>
            <a:pPr marL="441330" lvl="1" indent="-285750">
              <a:buFontTx/>
              <a:buChar char="-"/>
            </a:pPr>
            <a:r>
              <a:rPr lang="de-DE" dirty="0"/>
              <a:t>Storage Accounts</a:t>
            </a:r>
          </a:p>
          <a:p>
            <a:pPr marL="441330" lvl="1" indent="-285750">
              <a:buFontTx/>
              <a:buChar char="-"/>
            </a:pPr>
            <a:r>
              <a:rPr lang="de-DE" dirty="0"/>
              <a:t>Custom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Extensions</a:t>
            </a:r>
            <a:endParaRPr lang="de-DE" dirty="0"/>
          </a:p>
          <a:p>
            <a:pPr marL="441330" lvl="1" indent="-285750">
              <a:buFontTx/>
              <a:buChar char="-"/>
            </a:pPr>
            <a:r>
              <a:rPr lang="de-DE" dirty="0"/>
              <a:t>VPN &amp; Express Route Gateways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827A21-C575-43F4-ADDE-F616CDB8A3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/>
              <a:t>“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32245C4-A64B-4119-B190-A9F3F9F4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4078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538162" y="1419622"/>
            <a:ext cx="8066285" cy="936104"/>
          </a:xfrm>
          <a:prstGeom prst="rect">
            <a:avLst/>
          </a:prstGeom>
        </p:spPr>
        <p:txBody>
          <a:bodyPr lIns="0" tIns="0">
            <a:noAutofit/>
          </a:bodyPr>
          <a:lstStyle>
            <a:lvl1pPr algn="ctr" eaLnBrk="1" hangingPunct="1">
              <a:spcBef>
                <a:spcPts val="0"/>
              </a:spcBef>
              <a:defRPr lang="de-DE" sz="25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/>
              <a:t>Vielen Dank für Ihre Aufmerksamkeit!</a:t>
            </a:r>
            <a:br>
              <a:rPr lang="de-DE" dirty="0"/>
            </a:b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92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42033" y="478589"/>
            <a:ext cx="7417089" cy="3311939"/>
          </a:xfrm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Self documented infrastructure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Modules</a:t>
            </a:r>
          </a:p>
          <a:p>
            <a:pPr marL="483548" lvl="2" indent="-177800"/>
            <a:r>
              <a:rPr lang="en-US" b="0" dirty="0"/>
              <a:t>Create reusable building blocks (blueprints)  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Super portability</a:t>
            </a:r>
          </a:p>
          <a:p>
            <a:pPr marL="483548" lvl="2" indent="-177800"/>
            <a:r>
              <a:rPr lang="en-US" dirty="0"/>
              <a:t>Use one tool and one language to describe IaC for a constantly growing number of different providers on- and off-premises (</a:t>
            </a:r>
            <a:r>
              <a:rPr lang="en-US" dirty="0">
                <a:hlinkClick r:id="rId2"/>
              </a:rPr>
              <a:t>https://www.terraform.io/docs/providers</a:t>
            </a:r>
            <a:r>
              <a:rPr lang="en-US" dirty="0"/>
              <a:t>)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main benefits of Terraform?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18AB6942-CD09-4E99-86C4-82D8B6DA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33" y="2610094"/>
            <a:ext cx="7415733" cy="11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65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Configurations</a:t>
            </a:r>
          </a:p>
          <a:p>
            <a:pPr marL="483548" lvl="2" indent="-177800"/>
            <a:r>
              <a:rPr lang="en-US" dirty="0"/>
              <a:t>Text files that contain infrastructure definitions (*.tf or *.tf.json extension)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Providers</a:t>
            </a:r>
          </a:p>
          <a:p>
            <a:pPr marL="483548" lvl="2" indent="-177800"/>
            <a:r>
              <a:rPr lang="en-US" dirty="0"/>
              <a:t>Configuration and connection to any supported service / platform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Resources</a:t>
            </a:r>
          </a:p>
          <a:p>
            <a:pPr marL="483548" lvl="2" indent="-177800"/>
            <a:r>
              <a:rPr lang="en-US" dirty="0"/>
              <a:t>Provider specific building blocks in configurations to create, modify and delete components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Variables</a:t>
            </a:r>
          </a:p>
          <a:p>
            <a:pPr marL="483548" lvl="2" indent="-177800"/>
            <a:r>
              <a:rPr lang="en-US" dirty="0"/>
              <a:t>Terraform supports input variables of type </a:t>
            </a:r>
            <a:r>
              <a:rPr lang="en-US" b="1" i="1" dirty="0"/>
              <a:t>string</a:t>
            </a:r>
            <a:r>
              <a:rPr lang="en-US" dirty="0"/>
              <a:t>, </a:t>
            </a:r>
            <a:r>
              <a:rPr lang="en-US" b="1" i="1" dirty="0"/>
              <a:t>map</a:t>
            </a:r>
            <a:r>
              <a:rPr lang="en-US" dirty="0"/>
              <a:t> and </a:t>
            </a:r>
            <a:r>
              <a:rPr lang="en-US" b="1" i="1" dirty="0"/>
              <a:t>list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Data Sources</a:t>
            </a:r>
          </a:p>
          <a:p>
            <a:pPr marL="483548" lvl="2" indent="-177800"/>
            <a:r>
              <a:rPr lang="en-US" dirty="0"/>
              <a:t>Extract and use information of existing resources (either outside of Terraform or defined by a separate configuration)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key components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330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3011" y="483773"/>
            <a:ext cx="5279066" cy="3311939"/>
          </a:xfrm>
        </p:spPr>
        <p:txBody>
          <a:bodyPr>
            <a:normAutofit fontScale="77500" lnSpcReduction="2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…initialize working directory containing configuration files</a:t>
            </a:r>
          </a:p>
          <a:p>
            <a:pPr>
              <a:buClr>
                <a:schemeClr val="accent6"/>
              </a:buClr>
            </a:pPr>
            <a:r>
              <a:rPr lang="en-US" sz="1400" b="0" dirty="0">
                <a:sym typeface="Wingdings" panose="05000000000000000000" pitchFamily="2" charset="2"/>
              </a:rPr>
              <a:t>	 </a:t>
            </a:r>
            <a:r>
              <a:rPr lang="en-US" sz="1400" i="1" u="sng" dirty="0"/>
              <a:t>terraform init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…load all configuration files within specified working directory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…check for changes in deployed infrastructure and generate execution plan before applying configuration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plan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…translate into service provider API calls and apply changes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apply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…save execution results in file (terraform.tfstate)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…destroy configuration / infrastructure managed by Terraform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destroy</a:t>
            </a:r>
            <a:endParaRPr lang="en-US" sz="1400" i="1" u="sng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open source workflow in a nutshell…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A81BF821-FB97-4E9C-8EA6-CD40F71B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77" y="484188"/>
            <a:ext cx="2138025" cy="331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059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2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Download Terraform (latest version: </a:t>
            </a:r>
            <a:r>
              <a:rPr lang="en-US" b="0" dirty="0" smtClean="0"/>
              <a:t>0.12.18)</a:t>
            </a:r>
            <a:endParaRPr lang="en-US" b="0" dirty="0"/>
          </a:p>
          <a:p>
            <a:pPr marL="483548" lvl="2" indent="-177800"/>
            <a:r>
              <a:rPr lang="en-US" dirty="0"/>
              <a:t>https://www.terraform.io/downloads.html</a:t>
            </a:r>
          </a:p>
          <a:p>
            <a:pPr marL="483548" lvl="2" indent="-177800"/>
            <a:r>
              <a:rPr lang="en-US" b="0" dirty="0" smtClean="0"/>
              <a:t>Add </a:t>
            </a:r>
            <a:r>
              <a:rPr lang="en-US" b="0" dirty="0"/>
              <a:t>binary to PATH environment variable</a:t>
            </a:r>
          </a:p>
          <a:p>
            <a:pPr marL="483548" lvl="2" indent="-177800"/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Choose code editor (e.g. Visual Studio Code, IntelliJ)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Install Azure CLI (latest version: </a:t>
            </a:r>
            <a:r>
              <a:rPr lang="en-US" b="0" dirty="0" smtClean="0"/>
              <a:t>2.0.79)</a:t>
            </a:r>
          </a:p>
          <a:p>
            <a:pPr marL="333380" lvl="1" indent="-177800"/>
            <a:r>
              <a:rPr lang="en-US" dirty="0"/>
              <a:t>Invoke-</a:t>
            </a:r>
            <a:r>
              <a:rPr lang="en-US" dirty="0" err="1"/>
              <a:t>WebRequest</a:t>
            </a:r>
            <a:r>
              <a:rPr lang="en-US" dirty="0"/>
              <a:t> -Uri https://aka.ms/installazurecliwindows -</a:t>
            </a:r>
            <a:r>
              <a:rPr lang="en-US" dirty="0" err="1"/>
              <a:t>OutFile</a:t>
            </a:r>
            <a:r>
              <a:rPr lang="en-US" dirty="0"/>
              <a:t> .\AzureCLI.msi; Start-Process msiexec.exe -Wait -</a:t>
            </a:r>
            <a:r>
              <a:rPr lang="en-US" dirty="0" err="1"/>
              <a:t>ArgumentList</a:t>
            </a:r>
            <a:r>
              <a:rPr lang="en-US" dirty="0"/>
              <a:t> '/I AzureCLI.msi /quiet'</a:t>
            </a: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Prerequisites – Stand: </a:t>
            </a:r>
            <a:r>
              <a:rPr lang="en-US" dirty="0" smtClean="0"/>
              <a:t>07.01.2019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scripting environment up and running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EB58152-6F62-4566-88F1-2C18D1156FEA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5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30" name="Freeform 166">
              <a:extLst>
                <a:ext uri="{FF2B5EF4-FFF2-40B4-BE49-F238E27FC236}">
                  <a16:creationId xmlns:a16="http://schemas.microsoft.com/office/drawing/2014/main" id="{0E72527E-2A99-4E50-BEA6-D4FB7FA303D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168">
              <a:extLst>
                <a:ext uri="{FF2B5EF4-FFF2-40B4-BE49-F238E27FC236}">
                  <a16:creationId xmlns:a16="http://schemas.microsoft.com/office/drawing/2014/main" id="{742D0CE5-483F-46C6-84BA-E0D86AAD335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169">
              <a:extLst>
                <a:ext uri="{FF2B5EF4-FFF2-40B4-BE49-F238E27FC236}">
                  <a16:creationId xmlns:a16="http://schemas.microsoft.com/office/drawing/2014/main" id="{A6C00215-B85C-4B16-8776-4F323536769E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170">
              <a:extLst>
                <a:ext uri="{FF2B5EF4-FFF2-40B4-BE49-F238E27FC236}">
                  <a16:creationId xmlns:a16="http://schemas.microsoft.com/office/drawing/2014/main" id="{1C04D499-6150-48B2-B2A9-08A665486A6B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171">
              <a:extLst>
                <a:ext uri="{FF2B5EF4-FFF2-40B4-BE49-F238E27FC236}">
                  <a16:creationId xmlns:a16="http://schemas.microsoft.com/office/drawing/2014/main" id="{CFB35BD9-5352-45EA-85F7-E83ED7A24CB0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24962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rolware_PPT-Vorlage_2018_16_9">
  <a:themeElements>
    <a:clrScheme name="Controlware 2018 - neues Design">
      <a:dk1>
        <a:srgbClr val="005F8D"/>
      </a:dk1>
      <a:lt1>
        <a:srgbClr val="DEE9F6"/>
      </a:lt1>
      <a:dk2>
        <a:srgbClr val="85BE4C"/>
      </a:dk2>
      <a:lt2>
        <a:srgbClr val="D8D8D8"/>
      </a:lt2>
      <a:accent1>
        <a:srgbClr val="64B8E1"/>
      </a:accent1>
      <a:accent2>
        <a:srgbClr val="FFCE44"/>
      </a:accent2>
      <a:accent3>
        <a:srgbClr val="F39325"/>
      </a:accent3>
      <a:accent4>
        <a:srgbClr val="E73331"/>
      </a:accent4>
      <a:accent5>
        <a:srgbClr val="6A3A79"/>
      </a:accent5>
      <a:accent6>
        <a:srgbClr val="575651"/>
      </a:accent6>
      <a:hlink>
        <a:srgbClr val="3AAA35"/>
      </a:hlink>
      <a:folHlink>
        <a:srgbClr val="D8D8D8"/>
      </a:folHlink>
    </a:clrScheme>
    <a:fontScheme name="Controlware-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-Vorlag_2018_16_9.potx" id="{C41282E4-8036-463F-A5EB-112419B2DE72}" vid="{CEC739F5-761B-46DE-8B02-D33FAA1C51F3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2F6CE4FD9FEA44B98D77134C3AB259" ma:contentTypeVersion="4" ma:contentTypeDescription="Ein neues Dokument erstellen." ma:contentTypeScope="" ma:versionID="900138e209c285f29986e59c486e21ce">
  <xsd:schema xmlns:xsd="http://www.w3.org/2001/XMLSchema" xmlns:xs="http://www.w3.org/2001/XMLSchema" xmlns:p="http://schemas.microsoft.com/office/2006/metadata/properties" xmlns:ns2="8e877116-f3ef-4c1c-89be-7b66991ff430" targetNamespace="http://schemas.microsoft.com/office/2006/metadata/properties" ma:root="true" ma:fieldsID="4d243257cf3edfac98b0ed5b1da54ed9" ns2:_="">
    <xsd:import namespace="8e877116-f3ef-4c1c-89be-7b66991ff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77116-f3ef-4c1c-89be-7b66991ff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A108AB-3B75-477B-A6C2-F30888C97239}">
  <ds:schemaRefs>
    <ds:schemaRef ds:uri="http://purl.org/dc/elements/1.1/"/>
    <ds:schemaRef ds:uri="http://schemas.microsoft.com/office/2006/metadata/properties"/>
    <ds:schemaRef ds:uri="8e877116-f3ef-4c1c-89be-7b66991ff43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2973273-BDFF-473D-A3CA-030C1A920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877116-f3ef-4c1c-89be-7b66991f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AB385B-CBF8-4302-BD64-6594D62CF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Controlware_PPT-Vorlage_2018_16_9</Template>
  <TotalTime>0</TotalTime>
  <Words>2419</Words>
  <Application>Microsoft Office PowerPoint</Application>
  <PresentationFormat>Bildschirmpräsentation (16:9)</PresentationFormat>
  <Paragraphs>586</Paragraphs>
  <Slides>59</Slides>
  <Notes>32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3" baseType="lpstr">
      <vt:lpstr>Arial</vt:lpstr>
      <vt:lpstr>Wingdings</vt:lpstr>
      <vt:lpstr>ヒラギノ角ゴ Pro W3</vt:lpstr>
      <vt:lpstr>Controlware_PPT-Vorlage_2018_16_9</vt:lpstr>
      <vt:lpstr>Workshop – Terraform Basics</vt:lpstr>
      <vt:lpstr>Workshop – Agenda</vt:lpstr>
      <vt:lpstr>The road to terraform</vt:lpstr>
      <vt:lpstr>What is Terraform on a high-level?</vt:lpstr>
      <vt:lpstr>PowerPoint-Präsentation</vt:lpstr>
      <vt:lpstr>What are the main benefits of Terraform?</vt:lpstr>
      <vt:lpstr>Terraform key components</vt:lpstr>
      <vt:lpstr>Terraform open source workflow in a nutshell…</vt:lpstr>
      <vt:lpstr>How to get your scripting environment up and running</vt:lpstr>
      <vt:lpstr>Set up base PoC infrastructure</vt:lpstr>
      <vt:lpstr>Q&amp;A, Workshop</vt:lpstr>
      <vt:lpstr>Workshop</vt:lpstr>
      <vt:lpstr>Workshop – Terraform Basics</vt:lpstr>
      <vt:lpstr>Workshop – Terraform Basics</vt:lpstr>
      <vt:lpstr>PowerPoint-Präsentation</vt:lpstr>
      <vt:lpstr>Workshop – Terraform Basics</vt:lpstr>
      <vt:lpstr>PowerPoint-Präsentation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 bis 0.12</vt:lpstr>
      <vt:lpstr>Workshop – Terraform Basics ab 0.12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PowerPoint-Präsentation</vt:lpstr>
    </vt:vector>
  </TitlesOfParts>
  <Company>Controlware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Terraform Basics</dc:title>
  <dc:subject>Version 0.9</dc:subject>
  <dc:creator>mtremer@controlware.cloud</dc:creator>
  <dc:description/>
  <cp:lastModifiedBy>Schederecker, Ralf</cp:lastModifiedBy>
  <cp:revision>339</cp:revision>
  <cp:lastPrinted>2018-09-17T15:12:52Z</cp:lastPrinted>
  <dcterms:created xsi:type="dcterms:W3CDTF">2018-12-14T08:44:12Z</dcterms:created>
  <dcterms:modified xsi:type="dcterms:W3CDTF">2020-01-08T08:00:52Z</dcterms:modified>
  <cp:category>Terraform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0x010100632F6CE4FD9FEA44B98D77134C3AB259</vt:lpwstr>
  </property>
</Properties>
</file>