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B034-C86A-45AA-A19C-2B72D0589C2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68B2-C0CC-4F3A-8F4A-ADDD91DC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0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oral&#10;&#10;Description generated with high confidence">
            <a:extLst>
              <a:ext uri="{FF2B5EF4-FFF2-40B4-BE49-F238E27FC236}">
                <a16:creationId xmlns:a16="http://schemas.microsoft.com/office/drawing/2014/main" id="{ED94327E-6420-4DDF-A64E-287CCFF4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766" b="9612"/>
          <a:stretch/>
        </p:blipFill>
        <p:spPr>
          <a:xfrm>
            <a:off x="1" y="2553278"/>
            <a:ext cx="9144000" cy="4304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6800B-D27D-4233-A9C7-B97CFE1C8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Comparing Predicted Stock Price Trends:</a:t>
            </a:r>
            <a:br>
              <a:rPr lang="en-US" dirty="0">
                <a:latin typeface="Century Schoolbook" panose="02040604050505020304" pitchFamily="18" charset="0"/>
              </a:rPr>
            </a:br>
            <a:endParaRPr lang="en-US" sz="4900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688A6-52B6-4951-8B17-70E4BCAE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High-Volume vs. Low-Volume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Regression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82DFE-CEE6-49E9-805B-853AF5018D43}"/>
              </a:ext>
            </a:extLst>
          </p:cNvPr>
          <p:cNvCxnSpPr/>
          <p:nvPr/>
        </p:nvCxnSpPr>
        <p:spPr>
          <a:xfrm>
            <a:off x="942109" y="3269673"/>
            <a:ext cx="72967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43EE32-B200-428E-B273-3ED9099B3160}"/>
              </a:ext>
            </a:extLst>
          </p:cNvPr>
          <p:cNvSpPr txBox="1"/>
          <p:nvPr/>
        </p:nvSpPr>
        <p:spPr>
          <a:xfrm>
            <a:off x="4424218" y="230909"/>
            <a:ext cx="4230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Schoolbook" panose="02040604050505020304" pitchFamily="18" charset="0"/>
              </a:rPr>
              <a:t>Richard Scheiwe GA-NYC-DAT</a:t>
            </a:r>
            <a:endParaRPr lang="en-US" sz="1200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147CFF-C9AC-4ACA-96D3-33659781A686}"/>
              </a:ext>
            </a:extLst>
          </p:cNvPr>
          <p:cNvCxnSpPr>
            <a:cxnSpLocks/>
          </p:cNvCxnSpPr>
          <p:nvPr/>
        </p:nvCxnSpPr>
        <p:spPr>
          <a:xfrm>
            <a:off x="6354618" y="531091"/>
            <a:ext cx="2209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oral&#10;&#10;Description generated with high confidence">
            <a:extLst>
              <a:ext uri="{FF2B5EF4-FFF2-40B4-BE49-F238E27FC236}">
                <a16:creationId xmlns:a16="http://schemas.microsoft.com/office/drawing/2014/main" id="{ED94327E-6420-4DDF-A64E-287CCFF4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766" b="9612"/>
          <a:stretch/>
        </p:blipFill>
        <p:spPr>
          <a:xfrm>
            <a:off x="1" y="2553278"/>
            <a:ext cx="9144000" cy="4304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43EE32-B200-428E-B273-3ED9099B3160}"/>
              </a:ext>
            </a:extLst>
          </p:cNvPr>
          <p:cNvSpPr txBox="1"/>
          <p:nvPr/>
        </p:nvSpPr>
        <p:spPr>
          <a:xfrm>
            <a:off x="4424218" y="230909"/>
            <a:ext cx="4230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Schoolbook" panose="02040604050505020304" pitchFamily="18" charset="0"/>
              </a:rPr>
              <a:t>Richard Scheiwe GA-NYC-DAT</a:t>
            </a:r>
            <a:endParaRPr lang="en-US" sz="1200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147CFF-C9AC-4ACA-96D3-33659781A686}"/>
              </a:ext>
            </a:extLst>
          </p:cNvPr>
          <p:cNvCxnSpPr>
            <a:cxnSpLocks/>
          </p:cNvCxnSpPr>
          <p:nvPr/>
        </p:nvCxnSpPr>
        <p:spPr>
          <a:xfrm>
            <a:off x="6354618" y="531091"/>
            <a:ext cx="2209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1961D4C6-1201-417B-8739-1BA8C3CB8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18" y="784907"/>
            <a:ext cx="8280400" cy="1655762"/>
          </a:xfrm>
        </p:spPr>
        <p:txBody>
          <a:bodyPr/>
          <a:lstStyle/>
          <a:p>
            <a:pPr algn="l"/>
            <a:r>
              <a:rPr lang="en-US" b="1" i="1" dirty="0">
                <a:latin typeface="Century Schoolbook" panose="02040604050505020304" pitchFamily="18" charset="0"/>
              </a:rPr>
              <a:t>H</a:t>
            </a:r>
            <a:r>
              <a:rPr lang="en-US" b="1" i="1" baseline="-25000" dirty="0">
                <a:latin typeface="Century Schoolbook" panose="02040604050505020304" pitchFamily="18" charset="0"/>
              </a:rPr>
              <a:t>0</a:t>
            </a:r>
            <a:r>
              <a:rPr lang="en-US" baseline="-25000" dirty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: </a:t>
            </a:r>
            <a:r>
              <a:rPr lang="en-US" sz="1400" dirty="0">
                <a:latin typeface="Century Schoolbook" panose="02040604050505020304" pitchFamily="18" charset="0"/>
              </a:rPr>
              <a:t>High-volume stocks are more manageably predictable than low-volume stocks </a:t>
            </a:r>
          </a:p>
          <a:p>
            <a:pPr algn="l"/>
            <a:r>
              <a:rPr lang="en-US" b="1" i="1" dirty="0">
                <a:latin typeface="Century Schoolbook" panose="02040604050505020304" pitchFamily="18" charset="0"/>
              </a:rPr>
              <a:t>H</a:t>
            </a:r>
            <a:r>
              <a:rPr lang="en-US" b="1" i="1" baseline="-25000" dirty="0">
                <a:latin typeface="Century Schoolbook" panose="02040604050505020304" pitchFamily="18" charset="0"/>
              </a:rPr>
              <a:t>1</a:t>
            </a:r>
            <a:r>
              <a:rPr lang="en-US" b="1" baseline="-25000" dirty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: </a:t>
            </a:r>
            <a:r>
              <a:rPr lang="en-US" sz="1400" dirty="0">
                <a:latin typeface="Century Schoolbook" panose="02040604050505020304" pitchFamily="18" charset="0"/>
              </a:rPr>
              <a:t>Low-volume stocks are comparably predictable</a:t>
            </a:r>
          </a:p>
          <a:p>
            <a:pPr algn="l"/>
            <a:r>
              <a:rPr lang="en-US" sz="3600" b="1" dirty="0"/>
              <a:t>∴</a:t>
            </a:r>
            <a:r>
              <a:rPr lang="en-US" dirty="0"/>
              <a:t> : </a:t>
            </a:r>
            <a:r>
              <a:rPr lang="en-US" sz="1400" dirty="0">
                <a:latin typeface="Century Schoolbook" panose="02040604050505020304" pitchFamily="18" charset="0"/>
              </a:rPr>
              <a:t>A machine-learning regression model limits low-volume trading risk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075081-2892-4EAA-A393-33D0FFE22F5F}"/>
              </a:ext>
            </a:extLst>
          </p:cNvPr>
          <p:cNvSpPr txBox="1">
            <a:spLocks/>
          </p:cNvSpPr>
          <p:nvPr/>
        </p:nvSpPr>
        <p:spPr>
          <a:xfrm>
            <a:off x="348673" y="2553278"/>
            <a:ext cx="38446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Century Schoolbook" panose="02040604050505020304" pitchFamily="18" charset="0"/>
              </a:rPr>
              <a:t> </a:t>
            </a:r>
          </a:p>
          <a:p>
            <a:pPr algn="l"/>
            <a:r>
              <a:rPr lang="en-US" sz="1400" b="1" dirty="0">
                <a:latin typeface="Century Schoolbook" panose="02040604050505020304" pitchFamily="18" charset="0"/>
              </a:rPr>
              <a:t>A</a:t>
            </a:r>
            <a:r>
              <a:rPr lang="en-US" sz="1400" dirty="0">
                <a:latin typeface="Century Schoolbook" panose="02040604050505020304" pitchFamily="18" charset="0"/>
              </a:rPr>
              <a:t>   Choose 15 high-volume stocks (e.g., 	APPL, GOOG, MSFT)</a:t>
            </a:r>
          </a:p>
          <a:p>
            <a:pPr algn="l"/>
            <a:r>
              <a:rPr lang="en-US" sz="1400" b="1" dirty="0">
                <a:latin typeface="Century Schoolbook" panose="02040604050505020304" pitchFamily="18" charset="0"/>
              </a:rPr>
              <a:t>A</a:t>
            </a:r>
            <a:r>
              <a:rPr lang="en-US" sz="1400" b="1" baseline="-25000" dirty="0">
                <a:latin typeface="Century Schoolbook" panose="02040604050505020304" pitchFamily="18" charset="0"/>
              </a:rPr>
              <a:t>1</a:t>
            </a:r>
            <a:r>
              <a:rPr lang="en-US" sz="1400" dirty="0">
                <a:latin typeface="Century Schoolbook" panose="02040604050505020304" pitchFamily="18" charset="0"/>
              </a:rPr>
              <a:t>  Create moving-average trading strategy 	portfolio, via y-hat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643960-6C71-4CAA-B798-A0B3A1EA023F}"/>
              </a:ext>
            </a:extLst>
          </p:cNvPr>
          <p:cNvCxnSpPr/>
          <p:nvPr/>
        </p:nvCxnSpPr>
        <p:spPr>
          <a:xfrm>
            <a:off x="942109" y="2419531"/>
            <a:ext cx="72967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6F02514F-A065-40D2-A022-74158FF8C179}"/>
              </a:ext>
            </a:extLst>
          </p:cNvPr>
          <p:cNvSpPr txBox="1">
            <a:spLocks/>
          </p:cNvSpPr>
          <p:nvPr/>
        </p:nvSpPr>
        <p:spPr>
          <a:xfrm>
            <a:off x="4874491" y="2553278"/>
            <a:ext cx="38446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Century Schoolbook" panose="02040604050505020304" pitchFamily="18" charset="0"/>
              </a:rPr>
              <a:t> </a:t>
            </a:r>
          </a:p>
          <a:p>
            <a:pPr algn="l"/>
            <a:r>
              <a:rPr lang="en-US" sz="1400" b="1" dirty="0">
                <a:latin typeface="Century Schoolbook" panose="02040604050505020304" pitchFamily="18" charset="0"/>
              </a:rPr>
              <a:t>B</a:t>
            </a:r>
            <a:r>
              <a:rPr lang="en-US" sz="1400" dirty="0">
                <a:latin typeface="Century Schoolbook" panose="02040604050505020304" pitchFamily="18" charset="0"/>
              </a:rPr>
              <a:t>   Choose 15 low-volume stocks (stocks to-	be-determined)</a:t>
            </a:r>
          </a:p>
          <a:p>
            <a:pPr algn="l"/>
            <a:r>
              <a:rPr lang="en-US" sz="1400" b="1" dirty="0">
                <a:latin typeface="Century Schoolbook" panose="02040604050505020304" pitchFamily="18" charset="0"/>
              </a:rPr>
              <a:t>B</a:t>
            </a:r>
            <a:r>
              <a:rPr lang="en-US" sz="1400" b="1" baseline="-25000" dirty="0">
                <a:latin typeface="Century Schoolbook" panose="02040604050505020304" pitchFamily="18" charset="0"/>
              </a:rPr>
              <a:t>1</a:t>
            </a:r>
            <a:r>
              <a:rPr lang="en-US" sz="1400" dirty="0">
                <a:latin typeface="Century Schoolbook" panose="02040604050505020304" pitchFamily="18" charset="0"/>
              </a:rPr>
              <a:t>  Create moving-average trading strategy         	portfolio, via y-hat system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047DE7E-1247-4E41-95C4-D607F45E9BD5}"/>
              </a:ext>
            </a:extLst>
          </p:cNvPr>
          <p:cNvSpPr txBox="1">
            <a:spLocks/>
          </p:cNvSpPr>
          <p:nvPr/>
        </p:nvSpPr>
        <p:spPr>
          <a:xfrm>
            <a:off x="517236" y="3803869"/>
            <a:ext cx="804718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Century Schoolbook" panose="02040604050505020304" pitchFamily="18" charset="0"/>
              </a:rPr>
              <a:t> </a:t>
            </a:r>
          </a:p>
          <a:p>
            <a:r>
              <a:rPr lang="en-US" sz="1400" b="1" dirty="0">
                <a:latin typeface="Century Schoolbook" panose="02040604050505020304" pitchFamily="18" charset="0"/>
              </a:rPr>
              <a:t>C</a:t>
            </a:r>
            <a:r>
              <a:rPr lang="en-US" sz="1400" dirty="0">
                <a:latin typeface="Century Schoolbook" panose="02040604050505020304" pitchFamily="18" charset="0"/>
              </a:rPr>
              <a:t>  Compare relative predicted moving averages between high- and low-volume trading to determine comparable risk for trading portfolio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91552F-8283-45B9-9EC8-A25A3AD1771E}"/>
              </a:ext>
            </a:extLst>
          </p:cNvPr>
          <p:cNvSpPr txBox="1"/>
          <p:nvPr/>
        </p:nvSpPr>
        <p:spPr>
          <a:xfrm>
            <a:off x="2504208" y="2511966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entury Schoolbook" panose="02040604050505020304" pitchFamily="18" charset="0"/>
              </a:rPr>
              <a:t>Setup Using Pandas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113B5A-B1CE-4352-8717-CB98AB30C4D0}"/>
              </a:ext>
            </a:extLst>
          </p:cNvPr>
          <p:cNvCxnSpPr>
            <a:cxnSpLocks/>
          </p:cNvCxnSpPr>
          <p:nvPr/>
        </p:nvCxnSpPr>
        <p:spPr>
          <a:xfrm>
            <a:off x="3504045" y="2916094"/>
            <a:ext cx="2209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Courier New</vt:lpstr>
      <vt:lpstr>Office Theme</vt:lpstr>
      <vt:lpstr>Comparing Predicted Stock Price Trends: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Predicted Stock Price Trends:</dc:title>
  <dc:creator>Richard Scheiwe</dc:creator>
  <cp:lastModifiedBy>Richard Scheiwe</cp:lastModifiedBy>
  <cp:revision>8</cp:revision>
  <dcterms:created xsi:type="dcterms:W3CDTF">2017-08-16T15:59:26Z</dcterms:created>
  <dcterms:modified xsi:type="dcterms:W3CDTF">2017-08-16T17:03:26Z</dcterms:modified>
</cp:coreProperties>
</file>