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57" r:id="rId4"/>
    <p:sldId id="266" r:id="rId5"/>
    <p:sldId id="291" r:id="rId6"/>
    <p:sldId id="285" r:id="rId7"/>
    <p:sldId id="302" r:id="rId8"/>
    <p:sldId id="282" r:id="rId9"/>
    <p:sldId id="293" r:id="rId10"/>
    <p:sldId id="294" r:id="rId11"/>
    <p:sldId id="259" r:id="rId12"/>
    <p:sldId id="272" r:id="rId13"/>
    <p:sldId id="292" r:id="rId14"/>
    <p:sldId id="280" r:id="rId15"/>
    <p:sldId id="258" r:id="rId16"/>
    <p:sldId id="298" r:id="rId17"/>
    <p:sldId id="301" r:id="rId18"/>
    <p:sldId id="296" r:id="rId19"/>
    <p:sldId id="267" r:id="rId20"/>
    <p:sldId id="271" r:id="rId21"/>
    <p:sldId id="275" r:id="rId22"/>
    <p:sldId id="300" r:id="rId23"/>
    <p:sldId id="297" r:id="rId24"/>
    <p:sldId id="290" r:id="rId25"/>
    <p:sldId id="277" r:id="rId26"/>
    <p:sldId id="278" r:id="rId27"/>
    <p:sldId id="262" r:id="rId28"/>
    <p:sldId id="274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8B7"/>
    <a:srgbClr val="72FD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66871" autoAdjust="0"/>
  </p:normalViewPr>
  <p:slideViewPr>
    <p:cSldViewPr snapToGrid="0">
      <p:cViewPr varScale="1">
        <p:scale>
          <a:sx n="83" d="100"/>
          <a:sy n="83" d="100"/>
        </p:scale>
        <p:origin x="2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302D-1B47-496B-BE89-B055C61E2877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4751-4621-4D51-9F97-AF507AB0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stage</a:t>
            </a:r>
            <a:r>
              <a:rPr lang="ko-KR" altLang="en-US" dirty="0"/>
              <a:t>전체적인 </a:t>
            </a:r>
            <a:r>
              <a:rPr lang="en-US" altLang="ko-KR" dirty="0"/>
              <a:t>git</a:t>
            </a:r>
            <a:r>
              <a:rPr lang="ko-KR" altLang="en-US" dirty="0"/>
              <a:t>의 흐름에 대하여 언급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깃의 기본적인 </a:t>
            </a:r>
            <a:r>
              <a:rPr lang="en-US" altLang="ko-KR" dirty="0"/>
              <a:t>4</a:t>
            </a:r>
            <a:r>
              <a:rPr lang="ko-KR" altLang="en-US" dirty="0"/>
              <a:t>가지 영역에 대하여 간단히 설명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페이지에 영역 설명 </a:t>
            </a:r>
            <a:r>
              <a:rPr lang="ko-KR" altLang="en-US" dirty="0" err="1"/>
              <a:t>해놓음</a:t>
            </a:r>
            <a:r>
              <a:rPr lang="en-US" altLang="ko-KR" dirty="0"/>
              <a:t>.</a:t>
            </a:r>
            <a:r>
              <a:rPr lang="ko-KR" altLang="en-US" dirty="0"/>
              <a:t> 발표자가 저 자료 보고 이해해서 말하기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ko-KR" altLang="en-US" sz="1200" dirty="0"/>
              <a:t>현재 저장소에서 작업을 진행하겠다는 것을 </a:t>
            </a:r>
            <a:r>
              <a:rPr lang="en-US" altLang="ko-KR" sz="1200" dirty="0"/>
              <a:t>git</a:t>
            </a:r>
            <a:r>
              <a:rPr lang="ko-KR" altLang="en-US" sz="1200" dirty="0"/>
              <a:t>에 알림 </a:t>
            </a:r>
            <a:endParaRPr lang="en-US" altLang="ko-KR" sz="1200" dirty="0"/>
          </a:p>
          <a:p>
            <a:r>
              <a:rPr lang="ko-KR" altLang="en-US" sz="1200" dirty="0"/>
              <a:t>이 명령어 전까지는 일반 폴더</a:t>
            </a:r>
            <a:r>
              <a:rPr lang="en-US" altLang="ko-KR" sz="1200" dirty="0"/>
              <a:t>! Git</a:t>
            </a:r>
            <a:r>
              <a:rPr lang="ko-KR" altLang="en-US" sz="1200" dirty="0"/>
              <a:t>과 관계 </a:t>
            </a:r>
            <a:r>
              <a:rPr lang="en-US" altLang="ko-KR" sz="1200" dirty="0"/>
              <a:t>X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area</a:t>
            </a:r>
            <a:r>
              <a:rPr lang="ko-KR" altLang="en-US" sz="1200" dirty="0"/>
              <a:t>영역에 올리는 것</a:t>
            </a:r>
            <a:r>
              <a:rPr lang="en-US" altLang="ko-KR" sz="1200" dirty="0"/>
              <a:t>: stage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</a:t>
            </a:r>
            <a:r>
              <a:rPr lang="ko-KR" altLang="en-US" sz="1200" dirty="0"/>
              <a:t>방법</a:t>
            </a:r>
            <a:r>
              <a:rPr lang="en-US" altLang="ko-KR" sz="1200" dirty="0"/>
              <a:t>: add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Index</a:t>
            </a:r>
            <a:r>
              <a:rPr lang="ko-KR" altLang="en-US" sz="1200" dirty="0"/>
              <a:t>영역에 파일</a:t>
            </a:r>
            <a:r>
              <a:rPr lang="en-US" altLang="ko-KR" sz="1200" dirty="0"/>
              <a:t>(</a:t>
            </a:r>
            <a:r>
              <a:rPr lang="ko-KR" altLang="en-US" sz="1200" dirty="0"/>
              <a:t>나의 작업한 코드가 들어 있는 파일</a:t>
            </a:r>
            <a:r>
              <a:rPr lang="en-US" altLang="ko-KR" sz="1200" dirty="0"/>
              <a:t>)</a:t>
            </a:r>
            <a:r>
              <a:rPr lang="ko-KR" altLang="en-US" sz="1200" dirty="0"/>
              <a:t> 추가 하는 명령어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Clone 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저장소에 있는 파일을 나의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내려받음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6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https://m.blog.naver.com/PostView.naver?isHttpsRedirect=true&amp;blogId=pcmola&amp;logNo=222026183913</a:t>
            </a:r>
          </a:p>
          <a:p>
            <a:endParaRPr lang="en-US" altLang="ko-KR" dirty="0"/>
          </a:p>
          <a:p>
            <a:r>
              <a:rPr lang="ko-KR" altLang="en-US" dirty="0"/>
              <a:t>병합 방법에는 다양하게 있지만 기초적인 </a:t>
            </a:r>
            <a:r>
              <a:rPr lang="ko-KR" altLang="en-US" dirty="0" err="1"/>
              <a:t>머지</a:t>
            </a:r>
            <a:r>
              <a:rPr lang="ko-KR" altLang="en-US" dirty="0"/>
              <a:t> 방법 알려줌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신규 </a:t>
            </a:r>
            <a:r>
              <a:rPr lang="ko-KR" altLang="en-US" dirty="0" err="1"/>
              <a:t>브랜치</a:t>
            </a:r>
            <a:r>
              <a:rPr lang="ko-KR" altLang="en-US" dirty="0"/>
              <a:t> 이동 </a:t>
            </a:r>
            <a:endParaRPr lang="en-US" altLang="ko-KR" dirty="0"/>
          </a:p>
          <a:p>
            <a:r>
              <a:rPr lang="ko-KR" altLang="en-US" dirty="0" err="1"/>
              <a:t>브랜치에서</a:t>
            </a:r>
            <a:r>
              <a:rPr lang="ko-KR" altLang="en-US" dirty="0"/>
              <a:t> 작업 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로 이동 </a:t>
            </a:r>
            <a:endParaRPr lang="en-US" altLang="ko-KR" dirty="0"/>
          </a:p>
          <a:p>
            <a:r>
              <a:rPr lang="en-US" altLang="ko-KR" dirty="0"/>
              <a:t>Git merge </a:t>
            </a:r>
            <a:r>
              <a:rPr lang="ko-KR" altLang="en-US" dirty="0" err="1"/>
              <a:t>브랜치명을</a:t>
            </a:r>
            <a:r>
              <a:rPr lang="ko-KR" altLang="en-US" dirty="0"/>
              <a:t> 통해서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11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전에 </a:t>
            </a:r>
            <a:r>
              <a:rPr lang="en-US" altLang="ko-KR" dirty="0"/>
              <a:t>fork</a:t>
            </a:r>
            <a:r>
              <a:rPr lang="ko-KR" altLang="en-US" dirty="0"/>
              <a:t>에 대해서 설명한 후에 다음 페이지에서 </a:t>
            </a:r>
            <a:r>
              <a:rPr lang="en-US" altLang="ko-KR" dirty="0"/>
              <a:t>clone</a:t>
            </a:r>
            <a:r>
              <a:rPr lang="ko-KR" altLang="en-US" dirty="0"/>
              <a:t>과 비교 하기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2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1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호스트 입장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Merge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Pull request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확인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Merge pull request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Conform merge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눌러서 소스와 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48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전에 </a:t>
            </a:r>
            <a:r>
              <a:rPr lang="en-US" altLang="ko-KR" dirty="0"/>
              <a:t>fork</a:t>
            </a:r>
            <a:r>
              <a:rPr lang="ko-KR" altLang="en-US" dirty="0"/>
              <a:t>에 대해서 설명한 후에 다음 페이지에서 </a:t>
            </a:r>
            <a:r>
              <a:rPr lang="en-US" altLang="ko-KR" dirty="0"/>
              <a:t>clone</a:t>
            </a:r>
            <a:r>
              <a:rPr lang="ko-KR" altLang="en-US" dirty="0"/>
              <a:t>과 비교 하기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82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https://velog.io/@moonjy2494/GIT-clone</a:t>
            </a:r>
          </a:p>
          <a:p>
            <a:endParaRPr lang="en-US" altLang="ko-KR" sz="1200" dirty="0"/>
          </a:p>
          <a:p>
            <a:r>
              <a:rPr lang="en-US" altLang="ko-KR" dirty="0"/>
              <a:t>Merge</a:t>
            </a:r>
            <a:r>
              <a:rPr lang="ko-KR" altLang="en-US" dirty="0"/>
              <a:t>과정 설명 </a:t>
            </a:r>
            <a:endParaRPr lang="en-US" altLang="ko-KR" dirty="0"/>
          </a:p>
          <a:p>
            <a:r>
              <a:rPr lang="en-US" altLang="ko-KR" dirty="0"/>
              <a:t>1,2,3</a:t>
            </a:r>
            <a:r>
              <a:rPr lang="ko-KR" altLang="en-US" dirty="0"/>
              <a:t>은 설명이 좀 부족한 느낌</a:t>
            </a:r>
            <a:r>
              <a:rPr lang="en-US" altLang="ko-KR" dirty="0"/>
              <a:t>…. </a:t>
            </a:r>
            <a:r>
              <a:rPr lang="ko-KR" altLang="en-US" dirty="0"/>
              <a:t>담당자들 자료 보충 예정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병합 방법에는 다양하게 있지만 기초적인 </a:t>
            </a:r>
            <a:r>
              <a:rPr lang="ko-KR" altLang="en-US" dirty="0" err="1"/>
              <a:t>머지</a:t>
            </a:r>
            <a:r>
              <a:rPr lang="ko-KR" altLang="en-US" dirty="0"/>
              <a:t> 방법 알려줌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신규 </a:t>
            </a:r>
            <a:r>
              <a:rPr lang="ko-KR" altLang="en-US" dirty="0" err="1"/>
              <a:t>브랜치</a:t>
            </a:r>
            <a:r>
              <a:rPr lang="ko-KR" altLang="en-US" dirty="0"/>
              <a:t> 이동 </a:t>
            </a:r>
            <a:endParaRPr lang="en-US" altLang="ko-KR" dirty="0"/>
          </a:p>
          <a:p>
            <a:r>
              <a:rPr lang="ko-KR" altLang="en-US" dirty="0" err="1"/>
              <a:t>브랜치에서</a:t>
            </a:r>
            <a:r>
              <a:rPr lang="ko-KR" altLang="en-US" dirty="0"/>
              <a:t> 작업 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로 이동 </a:t>
            </a:r>
            <a:endParaRPr lang="en-US" altLang="ko-KR" dirty="0"/>
          </a:p>
          <a:p>
            <a:r>
              <a:rPr lang="en-US" altLang="ko-KR" dirty="0"/>
              <a:t>Git merge </a:t>
            </a:r>
            <a:r>
              <a:rPr lang="ko-KR" altLang="en-US" dirty="0" err="1"/>
              <a:t>브랜치명을</a:t>
            </a:r>
            <a:r>
              <a:rPr lang="ko-KR" altLang="en-US" dirty="0"/>
              <a:t> 통해서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1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특정한 </a:t>
            </a:r>
            <a:r>
              <a:rPr lang="en-US" altLang="ko-KR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하나만 콕 </a:t>
            </a:r>
            <a:r>
              <a:rPr lang="ko-KR" altLang="en-US" sz="12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찝어서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</a:t>
            </a:r>
            <a:r>
              <a:rPr lang="en-US" altLang="ko-KR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가리키는 </a:t>
            </a:r>
            <a:r>
              <a:rPr lang="en-US" altLang="ko-KR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추가할 수 있게 함</a:t>
            </a:r>
            <a:endParaRPr lang="ko-KR" altLang="ko-KR" sz="12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4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Conflict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8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21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0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보고 </a:t>
            </a:r>
            <a:r>
              <a:rPr lang="en-US" altLang="ko-KR" dirty="0"/>
              <a:t>4</a:t>
            </a:r>
            <a:r>
              <a:rPr lang="ko-KR" altLang="en-US" dirty="0"/>
              <a:t>가지 영역 이해 하세요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1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6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stage</a:t>
            </a:r>
            <a:r>
              <a:rPr lang="ko-KR" altLang="en-US" dirty="0"/>
              <a:t>전체적인 </a:t>
            </a:r>
            <a:r>
              <a:rPr lang="en-US" altLang="ko-KR" dirty="0"/>
              <a:t>git</a:t>
            </a:r>
            <a:r>
              <a:rPr lang="ko-KR" altLang="en-US" dirty="0"/>
              <a:t>의 흐름에 대하여 언급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깃의 기본적인 </a:t>
            </a:r>
            <a:r>
              <a:rPr lang="en-US" altLang="ko-KR" dirty="0"/>
              <a:t>4</a:t>
            </a:r>
            <a:r>
              <a:rPr lang="ko-KR" altLang="en-US" dirty="0"/>
              <a:t>가지 영역에 대하여 간단히 설명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페이지에 영역 설명 </a:t>
            </a:r>
            <a:r>
              <a:rPr lang="ko-KR" altLang="en-US" dirty="0" err="1"/>
              <a:t>해놓음</a:t>
            </a:r>
            <a:r>
              <a:rPr lang="en-US" altLang="ko-KR" dirty="0"/>
              <a:t>.</a:t>
            </a:r>
            <a:r>
              <a:rPr lang="ko-KR" altLang="en-US" dirty="0"/>
              <a:t> 발표자가 저 자료 보고 이해해서 말하기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ko-KR" altLang="en-US" sz="1200" dirty="0"/>
              <a:t>현재 저장소에서 작업을 진행하겠다는 것을 </a:t>
            </a:r>
            <a:r>
              <a:rPr lang="en-US" altLang="ko-KR" sz="1200" dirty="0"/>
              <a:t>git</a:t>
            </a:r>
            <a:r>
              <a:rPr lang="ko-KR" altLang="en-US" sz="1200" dirty="0"/>
              <a:t>에 알림 </a:t>
            </a:r>
            <a:endParaRPr lang="en-US" altLang="ko-KR" sz="1200" dirty="0"/>
          </a:p>
          <a:p>
            <a:r>
              <a:rPr lang="ko-KR" altLang="en-US" sz="1200" dirty="0"/>
              <a:t>이 명령어 전까지는 일반 폴더</a:t>
            </a:r>
            <a:r>
              <a:rPr lang="en-US" altLang="ko-KR" sz="1200" dirty="0"/>
              <a:t>! Git</a:t>
            </a:r>
            <a:r>
              <a:rPr lang="ko-KR" altLang="en-US" sz="1200" dirty="0"/>
              <a:t>과 관계 </a:t>
            </a:r>
            <a:r>
              <a:rPr lang="en-US" altLang="ko-KR" sz="1200" dirty="0"/>
              <a:t>X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add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Index</a:t>
            </a:r>
            <a:r>
              <a:rPr lang="ko-KR" altLang="en-US" sz="1200" dirty="0"/>
              <a:t>영역에 파일</a:t>
            </a:r>
            <a:r>
              <a:rPr lang="en-US" altLang="ko-KR" sz="1200" dirty="0"/>
              <a:t>(</a:t>
            </a:r>
            <a:r>
              <a:rPr lang="ko-KR" altLang="en-US" sz="1200" dirty="0"/>
              <a:t>나의 작업한 코드가 들어 있는 파일</a:t>
            </a:r>
            <a:r>
              <a:rPr lang="en-US" altLang="ko-KR" sz="1200" dirty="0"/>
              <a:t>)</a:t>
            </a:r>
            <a:r>
              <a:rPr lang="ko-KR" altLang="en-US" sz="1200" dirty="0"/>
              <a:t> 추가 하는 명령어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수정한 코드를 </a:t>
            </a:r>
            <a:r>
              <a:rPr lang="en-US" altLang="ko-KR" sz="1200" dirty="0"/>
              <a:t>index</a:t>
            </a:r>
            <a:r>
              <a:rPr lang="ko-KR" altLang="en-US" sz="1200" dirty="0"/>
              <a:t>에 올리는 명령어 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Clone 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저장소에 있는 파일을 나의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내려받음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9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https://coding-groot.tistory.com/110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Stage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는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워킹디렉토리에서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제출된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tracked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상태의 파일들을 관리 및 임시저장 하는 공간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파일 콘텐츠의 내용을 직접 저장하는게 아닌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할려는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파일의 추적 상태 정보만 기록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을 빠르게 처리하기위해서 만들어 진 명령어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   (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커밋은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파일을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저장소에 기록하는 것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어떤작업인지에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대한 메시지를 기록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endParaRPr lang="en-US" altLang="ko-KR" dirty="0"/>
          </a:p>
          <a:p>
            <a:r>
              <a:rPr lang="en-US" altLang="ko-KR" dirty="0"/>
              <a:t>Stage commit</a:t>
            </a:r>
            <a:r>
              <a:rPr lang="ko-KR" altLang="en-US" dirty="0"/>
              <a:t>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 기록될 준비가 된 상태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파일의 내용이 수정이 된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(tracked)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관리대상이 된 파일 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Untracked 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 대상이 아닌 파일 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Tracked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상태의 파일은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에서 파일 관리를 하기위해서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해야 한다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첫줄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의미는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하기전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파일버전 관리를 위해서 추적된 파일을 저장하는 곳이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https://coding-groot.tistory.com/110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7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(Commit)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은 버전 관리 시스템에서 변경 사항을 반영 시키는 것을 뜻함</a:t>
            </a:r>
            <a:endParaRPr lang="en-US" altLang="ko-KR" dirty="0"/>
          </a:p>
          <a:p>
            <a:r>
              <a:rPr lang="ko-KR" altLang="en-US" dirty="0"/>
              <a:t>예를 들어 한 </a:t>
            </a:r>
            <a:r>
              <a:rPr lang="ko-KR" altLang="en-US" dirty="0" err="1"/>
              <a:t>리포지토리가</a:t>
            </a:r>
            <a:r>
              <a:rPr lang="ko-KR" altLang="en-US" dirty="0"/>
              <a:t> 있을 때 파일에 새로운 기능을 추가하거나 오류를 수정하는 등 변경사항이 생겼을 때의 시점 및 변경이력을 저장하는 것</a:t>
            </a:r>
            <a:endParaRPr lang="en-US" altLang="ko-KR" dirty="0"/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하지 않는다고 로컬 시스템에 저장한 내용까지 사라지는 것은 아니지만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버전 관리 시스템에서는 변경 사항을 기록한다는 점이 핵심이므로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프로젝트를 수정하였다면 반드시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하는 것이 좋다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2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푸쉬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(Push)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는 로컬 저장소의 작업을 원격 저장소에 업로드하는 것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local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디렉토리로 부터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원격저장소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(Remote repository)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보내기 위해서는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push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명령어를 사용함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완료했지만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푸쉬를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하지 않으면 자신의 로컬 저장소에서만 수정내역이 저장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여러 명이 하나의 프로젝트를 작업할 때는 반드시 원격 저장소에 저장해야 하고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혼자 프로젝트를 수행한다고 하더라도 결과물을 타인에게 보여주기 위해서는 원격 저장소에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저장해야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dirty="0"/>
              <a:t>반대로 풀</a:t>
            </a:r>
            <a:r>
              <a:rPr lang="en-US" altLang="ko-KR" dirty="0"/>
              <a:t>(Pull)</a:t>
            </a:r>
            <a:r>
              <a:rPr lang="ko-KR" altLang="en-US" dirty="0"/>
              <a:t>은 </a:t>
            </a:r>
            <a:r>
              <a:rPr lang="ko-KR" altLang="en-US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원격 저장소에서 로컬 저장소로 소스를 가져오는 것이다</a:t>
            </a:r>
            <a:endParaRPr lang="en-US" altLang="ko-KR" sz="1200" b="0" i="0" dirty="0">
              <a:effectLst/>
              <a:latin typeface="Helvetica" panose="020B0604020202020204" pitchFamily="34" charset="0"/>
              <a:ea typeface="나눔바른고딕 UltraLight" panose="00000300000000000000"/>
            </a:endParaRPr>
          </a:p>
          <a:p>
            <a:r>
              <a:rPr lang="ko-KR" altLang="en-US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즉</a:t>
            </a:r>
            <a:r>
              <a:rPr lang="en-US" altLang="ko-KR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원격 저장소의 변경된 데이터를 가져올 수 있다</a:t>
            </a:r>
            <a:endParaRPr lang="en-US" altLang="ko-K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여기에서 자주 충돌 문제가 일어날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예를 들어 팀 작업 중에 로컬 저장소에도 변경사항이 있고 원격 저장소에서도 같은 부분에 변경사항이 있는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즉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다른사람과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내가 같은 부분을 수정했을 때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pull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을 실행하여 소스를 병합할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충돌하는 변경이 없을 경우 자동적으로 병합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커밋이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만들어 지지만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충돌이 있을 경우에는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부분을 수동으로 해결한 다음 직접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commit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을 해 주어야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2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저장소</a:t>
            </a:r>
            <a:r>
              <a:rPr lang="en-US" altLang="ko-KR" dirty="0"/>
              <a:t>(git)</a:t>
            </a:r>
            <a:r>
              <a:rPr lang="ko-KR" altLang="en-US" dirty="0"/>
              <a:t>을 처음 생성을 하게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n-US" altLang="ko-KR" dirty="0"/>
              <a:t>‘Master’</a:t>
            </a:r>
            <a:r>
              <a:rPr lang="ko-KR" altLang="en-US" dirty="0"/>
              <a:t>이라는 </a:t>
            </a:r>
            <a:r>
              <a:rPr lang="en-US" altLang="ko-KR" dirty="0"/>
              <a:t>Branch</a:t>
            </a:r>
            <a:r>
              <a:rPr lang="ko-KR" altLang="en-US" dirty="0"/>
              <a:t>를 생성을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저장소 에 새로운 파일을 추가하거나 업데이트를 </a:t>
            </a:r>
            <a:r>
              <a:rPr lang="en-US" altLang="ko-KR" dirty="0"/>
              <a:t>Commit</a:t>
            </a:r>
            <a:r>
              <a:rPr lang="ko-KR" altLang="en-US" dirty="0"/>
              <a:t>을 하게 되면 모두 </a:t>
            </a:r>
            <a:r>
              <a:rPr lang="en-US" altLang="ko-KR" dirty="0"/>
              <a:t>Master</a:t>
            </a:r>
            <a:r>
              <a:rPr lang="ko-KR" altLang="en-US" dirty="0"/>
              <a:t>이라는 </a:t>
            </a:r>
            <a:r>
              <a:rPr lang="en-US" altLang="ko-KR" dirty="0"/>
              <a:t>Branch</a:t>
            </a:r>
            <a:r>
              <a:rPr lang="ko-KR" altLang="en-US" dirty="0" err="1"/>
              <a:t>를통해</a:t>
            </a:r>
            <a:r>
              <a:rPr lang="ko-KR" altLang="en-US" dirty="0"/>
              <a:t> 처리가 </a:t>
            </a:r>
            <a:r>
              <a:rPr lang="ko-KR" altLang="en-US" dirty="0" err="1"/>
              <a:t>가능한것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사용자들과 그림과 같이 겹치지 않기에 </a:t>
            </a:r>
            <a:r>
              <a:rPr lang="ko-KR" altLang="en-US" dirty="0" err="1"/>
              <a:t>여러작업이</a:t>
            </a:r>
            <a:r>
              <a:rPr lang="ko-KR" altLang="en-US" dirty="0"/>
              <a:t> 동시 진행이 가능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다른 새로운 </a:t>
            </a:r>
            <a:r>
              <a:rPr lang="en-US" altLang="ko-KR" dirty="0"/>
              <a:t>Branch</a:t>
            </a:r>
            <a:r>
              <a:rPr lang="ko-KR" altLang="en-US" dirty="0"/>
              <a:t>를 만들고 </a:t>
            </a:r>
            <a:r>
              <a:rPr lang="en-US" altLang="ko-KR" dirty="0"/>
              <a:t>‘checkout’(</a:t>
            </a:r>
            <a:r>
              <a:rPr lang="ko-KR" altLang="en-US" dirty="0"/>
              <a:t>다른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사용할거다</a:t>
            </a:r>
            <a:r>
              <a:rPr lang="en-US" altLang="ko-KR" dirty="0"/>
              <a:t>!!)</a:t>
            </a:r>
            <a:r>
              <a:rPr lang="ko-KR" altLang="en-US" dirty="0"/>
              <a:t>라고 선언하지 않는 이상 계속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1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checkout </a:t>
            </a:r>
            <a:r>
              <a:rPr lang="ko-KR" altLang="en-US" dirty="0"/>
              <a:t>명령어를 바로 사용 </a:t>
            </a:r>
            <a:r>
              <a:rPr lang="ko-KR" altLang="en-US" dirty="0" err="1"/>
              <a:t>할경우</a:t>
            </a:r>
            <a:r>
              <a:rPr lang="ko-KR" altLang="en-US" dirty="0"/>
              <a:t> </a:t>
            </a:r>
            <a:r>
              <a:rPr lang="en-US" altLang="ko-KR" dirty="0" err="1"/>
              <a:t>Bracnh</a:t>
            </a:r>
            <a:r>
              <a:rPr lang="ko-KR" altLang="en-US" dirty="0"/>
              <a:t>의 이동이 되지만 </a:t>
            </a:r>
            <a:r>
              <a:rPr lang="en-US" altLang="ko-KR" dirty="0"/>
              <a:t>Branch </a:t>
            </a:r>
            <a:r>
              <a:rPr lang="ko-KR" altLang="en-US" dirty="0"/>
              <a:t>자체는 이동하기 전으로 시작점이 인식이 되어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–b</a:t>
            </a:r>
            <a:r>
              <a:rPr lang="ko-KR" altLang="en-US" dirty="0"/>
              <a:t> 를 사용함으로써 새로운 </a:t>
            </a:r>
            <a:r>
              <a:rPr lang="ko-KR" altLang="en-US" dirty="0" err="1"/>
              <a:t>브랜치와</a:t>
            </a:r>
            <a:r>
              <a:rPr lang="ko-KR" altLang="en-US" dirty="0"/>
              <a:t> 바로 연동이 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언제든지 </a:t>
            </a:r>
            <a:r>
              <a:rPr lang="en-US" altLang="ko-KR" dirty="0"/>
              <a:t>Checkout</a:t>
            </a:r>
            <a:r>
              <a:rPr lang="ko-KR" altLang="en-US" dirty="0"/>
              <a:t>을 통해서 </a:t>
            </a:r>
            <a:r>
              <a:rPr lang="en-US" altLang="ko-KR" dirty="0"/>
              <a:t>master </a:t>
            </a:r>
            <a:r>
              <a:rPr lang="ko-KR" altLang="en-US" dirty="0"/>
              <a:t>와 </a:t>
            </a:r>
            <a:r>
              <a:rPr lang="en-US" altLang="ko-KR" dirty="0"/>
              <a:t>branch</a:t>
            </a:r>
            <a:r>
              <a:rPr lang="ko-KR" altLang="en-US" dirty="0"/>
              <a:t>를 오가면서 코드들 수정이 가능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https://mylko72.gitbooks.io/git/content/branch/checkout.html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121974" y="382012"/>
            <a:ext cx="66351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79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오정석  김연우  윤현진  이유진  최성원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5121974" y="3355042"/>
            <a:ext cx="6635151" cy="249446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6FDE2B-5605-4952-9B7B-A9ADA080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90" y="523292"/>
            <a:ext cx="1204522" cy="12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Add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C4BC1-1A24-4FB9-81AC-60322E8FD028}"/>
              </a:ext>
            </a:extLst>
          </p:cNvPr>
          <p:cNvGrpSpPr/>
          <p:nvPr/>
        </p:nvGrpSpPr>
        <p:grpSpPr>
          <a:xfrm>
            <a:off x="646559" y="3188269"/>
            <a:ext cx="9870081" cy="1545770"/>
            <a:chOff x="646559" y="3333414"/>
            <a:chExt cx="9870081" cy="15457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5FC898-74CF-4F6E-8BE9-80D436BE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59" y="3955854"/>
              <a:ext cx="9870081" cy="923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D0DB7-29D3-48C6-AD90-825D51607523}"/>
                </a:ext>
              </a:extLst>
            </p:cNvPr>
            <p:cNvSpPr txBox="1"/>
            <p:nvPr/>
          </p:nvSpPr>
          <p:spPr>
            <a:xfrm>
              <a:off x="646559" y="3333414"/>
              <a:ext cx="8272469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0000"/>
                  </a:solidFill>
                  <a:latin typeface="나눔바른고딕 UltraLight" panose="00000300000000000000" pitchFamily="2" charset="-127"/>
                  <a:ea typeface="나눔바른고딕 UltraLight" panose="00000300000000000000"/>
                </a:rPr>
                <a:t>여러 개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의 파일</a:t>
              </a:r>
              <a:endParaRPr lang="en-US" altLang="ko-KR" sz="24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C69C13-C1CC-4017-8674-23B400FBF72C}"/>
              </a:ext>
            </a:extLst>
          </p:cNvPr>
          <p:cNvGrpSpPr/>
          <p:nvPr/>
        </p:nvGrpSpPr>
        <p:grpSpPr>
          <a:xfrm>
            <a:off x="646559" y="1413012"/>
            <a:ext cx="6836701" cy="1509271"/>
            <a:chOff x="646559" y="1558157"/>
            <a:chExt cx="6836701" cy="15092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FBE18-C24E-4143-9774-7B11C10903CB}"/>
                </a:ext>
              </a:extLst>
            </p:cNvPr>
            <p:cNvSpPr txBox="1"/>
            <p:nvPr/>
          </p:nvSpPr>
          <p:spPr>
            <a:xfrm>
              <a:off x="646559" y="1558157"/>
              <a:ext cx="6836701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0000"/>
                  </a:solidFill>
                  <a:latin typeface="나눔바른고딕 UltraLight" panose="00000300000000000000" pitchFamily="2" charset="-127"/>
                  <a:ea typeface="나눔바른고딕 UltraLight" panose="00000300000000000000"/>
                </a:rPr>
                <a:t>하나의 파일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만 </a:t>
              </a:r>
              <a:r>
                <a:rPr lang="en-US" altLang="ko-KR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stage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하는 </a:t>
              </a:r>
              <a:r>
                <a:rPr lang="en-US" altLang="ko-KR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Git 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명령어</a:t>
              </a:r>
              <a:endParaRPr lang="en-US" altLang="ko-KR" sz="24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B9667DC-5CBB-4674-95EB-E5E07A74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9" y="2166881"/>
              <a:ext cx="6680801" cy="90054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05AAD2-AB15-45DA-93A1-F0B73384DC72}"/>
              </a:ext>
            </a:extLst>
          </p:cNvPr>
          <p:cNvGrpSpPr/>
          <p:nvPr/>
        </p:nvGrpSpPr>
        <p:grpSpPr>
          <a:xfrm>
            <a:off x="646558" y="4987096"/>
            <a:ext cx="8272469" cy="1517540"/>
            <a:chOff x="646558" y="5132241"/>
            <a:chExt cx="8272469" cy="151754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1684FD-FAD5-4647-BC06-AA32E264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" y="5726451"/>
              <a:ext cx="5745163" cy="9233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B4A4FF-EEB5-46E5-BF2B-C03CBD47FDA5}"/>
                </a:ext>
              </a:extLst>
            </p:cNvPr>
            <p:cNvSpPr txBox="1"/>
            <p:nvPr/>
          </p:nvSpPr>
          <p:spPr>
            <a:xfrm>
              <a:off x="646558" y="5132241"/>
              <a:ext cx="8272469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저장소 안의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 UltraLight" panose="00000300000000000000" pitchFamily="2" charset="-127"/>
                  <a:ea typeface="나눔바른고딕 UltraLight" panose="00000300000000000000"/>
                </a:rPr>
                <a:t>모든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 파일</a:t>
              </a:r>
              <a:endParaRPr lang="en-US" altLang="ko-KR" sz="24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8FE68-EAE8-4BA9-A0AD-E670588823AB}"/>
              </a:ext>
            </a:extLst>
          </p:cNvPr>
          <p:cNvSpPr/>
          <p:nvPr/>
        </p:nvSpPr>
        <p:spPr>
          <a:xfrm>
            <a:off x="1746317" y="449889"/>
            <a:ext cx="28658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Stage 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93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Commit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391948" y="1261089"/>
            <a:ext cx="10730747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파일 및 디렉토리에 대한 변경 사항을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의 인덱스에 </a:t>
            </a:r>
            <a:r>
              <a:rPr lang="ko-KR" altLang="en-US" sz="2800" b="1" dirty="0">
                <a:solidFill>
                  <a:srgbClr val="3678B7"/>
                </a:solidFill>
                <a:latin typeface="나눔바른고딕 UltraLight" panose="00000300000000000000" pitchFamily="2" charset="-127"/>
                <a:ea typeface="나눔바른고딕 UltraLight" panose="00000300000000000000"/>
              </a:rPr>
              <a:t>기록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하는 것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Staging Area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 추가한 파일들을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을 한다면 최종적으로 로컬 저장소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(Repository)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로 저장됨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6CBDCC-8FC4-4200-8E7E-5AC1054FA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11194"/>
          <a:stretch/>
        </p:blipFill>
        <p:spPr bwMode="auto">
          <a:xfrm>
            <a:off x="352912" y="2719258"/>
            <a:ext cx="11486175" cy="35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8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Push / Pull</a:t>
            </a:r>
          </a:p>
          <a:p>
            <a:endParaRPr lang="en-US" altLang="ko-KR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751730-2FF3-40F9-AD2D-CFC5019372C0}"/>
              </a:ext>
            </a:extLst>
          </p:cNvPr>
          <p:cNvGrpSpPr/>
          <p:nvPr/>
        </p:nvGrpSpPr>
        <p:grpSpPr>
          <a:xfrm>
            <a:off x="1408607" y="1356839"/>
            <a:ext cx="9374786" cy="5273316"/>
            <a:chOff x="1375565" y="1319667"/>
            <a:chExt cx="9440870" cy="5310488"/>
          </a:xfrm>
        </p:grpSpPr>
        <p:pic>
          <p:nvPicPr>
            <p:cNvPr id="2050" name="Picture 2" descr="남 주기 전에 나부터 알자: Git &amp; Github(1)">
              <a:extLst>
                <a:ext uri="{FF2B5EF4-FFF2-40B4-BE49-F238E27FC236}">
                  <a16:creationId xmlns:a16="http://schemas.microsoft.com/office/drawing/2014/main" id="{F6B3169D-6CF7-4E69-A1B4-64A5EEC7D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565" y="1319667"/>
              <a:ext cx="9440870" cy="531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5B84DF-212E-4CCA-BAFF-A4106F92DAE7}"/>
                </a:ext>
              </a:extLst>
            </p:cNvPr>
            <p:cNvSpPr txBox="1"/>
            <p:nvPr/>
          </p:nvSpPr>
          <p:spPr>
            <a:xfrm>
              <a:off x="1981200" y="3813720"/>
              <a:ext cx="251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</a:rPr>
                <a:t>Remote repository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5BAE6-086C-4D1C-97FB-D8A37344C63F}"/>
                </a:ext>
              </a:extLst>
            </p:cNvPr>
            <p:cNvSpPr txBox="1"/>
            <p:nvPr/>
          </p:nvSpPr>
          <p:spPr>
            <a:xfrm>
              <a:off x="7699830" y="3774856"/>
              <a:ext cx="251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</a:rPr>
                <a:t>Local repository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33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468772" y="743966"/>
            <a:ext cx="4288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독립적인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679783-9FD8-4C3E-A203-0F97339361C5}"/>
              </a:ext>
            </a:extLst>
          </p:cNvPr>
          <p:cNvGrpSpPr/>
          <p:nvPr/>
        </p:nvGrpSpPr>
        <p:grpSpPr>
          <a:xfrm>
            <a:off x="7645400" y="3355042"/>
            <a:ext cx="4111725" cy="154579"/>
            <a:chOff x="6969211" y="3355043"/>
            <a:chExt cx="4787914" cy="1800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FFEB915-E26B-4545-B90E-20C285F0DA14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2FA7F2-38C6-4B98-9E2D-1218318FFADC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63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Branch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190750"/>
            <a:ext cx="10374284" cy="242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Branch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란 </a:t>
            </a:r>
            <a:r>
              <a:rPr lang="ko-KR" altLang="en-US" sz="32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독립적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으로 어떤 작업을 진행하기 위한 개념</a:t>
            </a:r>
            <a:endParaRPr lang="en-US" altLang="ko-KR" sz="2400" b="0" i="0" dirty="0">
              <a:effectLst/>
              <a:latin typeface="Helvetica" panose="020B0604020202020204" pitchFamily="34" charset="0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latin typeface="Helvetica" panose="020B0604020202020204" pitchFamily="34" charset="0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필요에 의해 만들어지는 각각의 </a:t>
            </a:r>
            <a:r>
              <a:rPr lang="en-US" altLang="ko-KR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Branch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는 다른 </a:t>
            </a:r>
            <a:r>
              <a:rPr lang="en-US" altLang="ko-KR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Branch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의 </a:t>
            </a:r>
            <a:r>
              <a:rPr lang="ko-KR" altLang="en-US" sz="24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영향 안 받음</a:t>
            </a:r>
            <a:r>
              <a:rPr lang="en-US" altLang="ko-KR" sz="24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Helvetica" panose="020B0604020202020204" pitchFamily="34" charset="0"/>
                <a:ea typeface="나눔바른고딕 UltraLight" panose="00000300000000000000"/>
              </a:rPr>
              <a:t>=&gt; 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여러 작업을 </a:t>
            </a:r>
            <a:r>
              <a:rPr lang="ko-KR" altLang="en-US" sz="24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동시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에 진행 가능</a:t>
            </a:r>
            <a:endParaRPr lang="en-US" altLang="ko-KR" sz="24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9FDFD-65F0-4A19-9CA8-86F1E4C8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9" y="3429001"/>
            <a:ext cx="6255709" cy="32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78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Checkout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378318"/>
            <a:ext cx="1037428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Branch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사이의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</a:t>
            </a:r>
            <a:r>
              <a:rPr lang="ko-KR" altLang="en-US" sz="2800" b="1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이동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하는 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 명령어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1F5643-257B-446B-B2DA-F216EA4B382D}"/>
              </a:ext>
            </a:extLst>
          </p:cNvPr>
          <p:cNvGrpSpPr/>
          <p:nvPr/>
        </p:nvGrpSpPr>
        <p:grpSpPr>
          <a:xfrm>
            <a:off x="454167" y="2454829"/>
            <a:ext cx="10249002" cy="1408998"/>
            <a:chOff x="534071" y="2322677"/>
            <a:chExt cx="10249002" cy="140899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38D44F-E238-4D9E-B953-72186FCD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071" y="2983006"/>
              <a:ext cx="4338882" cy="74866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86B535-D676-4BCB-86DE-065E0DE1DE03}"/>
                </a:ext>
              </a:extLst>
            </p:cNvPr>
            <p:cNvSpPr txBox="1"/>
            <p:nvPr/>
          </p:nvSpPr>
          <p:spPr>
            <a:xfrm>
              <a:off x="534071" y="2322677"/>
              <a:ext cx="10249002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현재 명령어는 생성되어 있는 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Branch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로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 </a:t>
              </a:r>
              <a:r>
                <a:rPr lang="ko-KR" altLang="en-US" sz="28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이동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 가능 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=&gt; 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이동하기 전으로 시작점 인식 </a:t>
              </a:r>
              <a:endPara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38B2ED-23E6-4BAC-8BEA-558C3695548F}"/>
              </a:ext>
            </a:extLst>
          </p:cNvPr>
          <p:cNvGrpSpPr/>
          <p:nvPr/>
        </p:nvGrpSpPr>
        <p:grpSpPr>
          <a:xfrm>
            <a:off x="414331" y="4426327"/>
            <a:ext cx="8928961" cy="1575932"/>
            <a:chOff x="494235" y="4294175"/>
            <a:chExt cx="8928961" cy="15759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8FEA4A-88A0-4229-ABAB-325CFDBF1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235" y="5036361"/>
              <a:ext cx="6261604" cy="8337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B16825-99CE-4735-88AD-F5B6E887EFFC}"/>
                </a:ext>
              </a:extLst>
            </p:cNvPr>
            <p:cNvSpPr txBox="1"/>
            <p:nvPr/>
          </p:nvSpPr>
          <p:spPr>
            <a:xfrm>
              <a:off x="494235" y="4294175"/>
              <a:ext cx="8928961" cy="73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현재 명령어는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Branch </a:t>
              </a:r>
              <a:r>
                <a:rPr lang="ko-KR" altLang="en-US" sz="28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생성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과 </a:t>
              </a:r>
              <a:r>
                <a:rPr lang="ko-KR" altLang="en-US" sz="28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이동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 동시 가능 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=&gt; </a:t>
              </a:r>
              <a:r>
                <a:rPr lang="ko-KR" altLang="en-US" sz="32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연동 가능</a:t>
              </a:r>
              <a:r>
                <a:rPr lang="en-US" altLang="ko-KR" sz="32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!! </a:t>
              </a:r>
              <a:endPara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1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Clone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7A901-26F7-4FE3-92CD-2B47ACF74A39}"/>
              </a:ext>
            </a:extLst>
          </p:cNvPr>
          <p:cNvSpPr/>
          <p:nvPr/>
        </p:nvSpPr>
        <p:spPr>
          <a:xfrm>
            <a:off x="703261" y="3267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857E6-374D-42EA-BB32-228F5F3858C5}"/>
              </a:ext>
            </a:extLst>
          </p:cNvPr>
          <p:cNvSpPr/>
          <p:nvPr/>
        </p:nvSpPr>
        <p:spPr>
          <a:xfrm>
            <a:off x="1014178" y="14107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 clone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미리 생성된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다운 받아 프로젝트를 진행할 때 사용 </a:t>
            </a:r>
            <a:endParaRPr lang="en-US" altLang="ko-KR" dirty="0"/>
          </a:p>
          <a:p>
            <a:r>
              <a:rPr lang="en-US" altLang="ko-KR" dirty="0"/>
              <a:t>: Git clone (link) </a:t>
            </a:r>
            <a:r>
              <a:rPr lang="ko-KR" altLang="en-US" dirty="0"/>
              <a:t>를 통해 다운 받음 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773E48-FD5B-45D5-B352-3CBFF449D4F3}"/>
              </a:ext>
            </a:extLst>
          </p:cNvPr>
          <p:cNvGrpSpPr/>
          <p:nvPr/>
        </p:nvGrpSpPr>
        <p:grpSpPr>
          <a:xfrm>
            <a:off x="603404" y="3197106"/>
            <a:ext cx="11311897" cy="2629052"/>
            <a:chOff x="610789" y="3099819"/>
            <a:chExt cx="11311897" cy="262905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726AAC5-52B3-4C9F-89A4-DD016341C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675"/>
            <a:stretch/>
          </p:blipFill>
          <p:spPr>
            <a:xfrm>
              <a:off x="610789" y="3099819"/>
              <a:ext cx="5444115" cy="2629052"/>
            </a:xfrm>
            <a:prstGeom prst="rect">
              <a:avLst/>
            </a:prstGeom>
          </p:spPr>
        </p:pic>
        <p:pic>
          <p:nvPicPr>
            <p:cNvPr id="27" name="Picture 2" descr="https://blog.kakaocdn.net/dn/bxcGkM/btq5REc7uKU/0q7mFKN8afDnWdMxWhc4l0/img.png">
              <a:extLst>
                <a:ext uri="{FF2B5EF4-FFF2-40B4-BE49-F238E27FC236}">
                  <a16:creationId xmlns:a16="http://schemas.microsoft.com/office/drawing/2014/main" id="{0EEFE92F-C2A6-427D-B756-5EDB61D18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82" y="3182901"/>
              <a:ext cx="5780504" cy="242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20EA91-AD6B-4DB1-B619-EBC6D9652024}"/>
              </a:ext>
            </a:extLst>
          </p:cNvPr>
          <p:cNvSpPr txBox="1"/>
          <p:nvPr/>
        </p:nvSpPr>
        <p:spPr>
          <a:xfrm>
            <a:off x="391948" y="1260832"/>
            <a:ext cx="1037428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Fetch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원본에서 파일 받기 필요한 부분만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따로 병합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Rebase  </a:t>
            </a:r>
            <a:r>
              <a:rPr lang="ko-KR" altLang="en-US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하나의 가지에 모든 </a:t>
            </a:r>
            <a:r>
              <a:rPr lang="en-US" altLang="ko-KR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commit history</a:t>
            </a:r>
            <a:r>
              <a:rPr lang="ko-KR" altLang="en-US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가 들어가 있다</a:t>
            </a:r>
            <a:r>
              <a:rPr lang="en-US" altLang="ko-KR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적용 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9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3946AF-3D28-464D-AC3B-9A15633CDC58}"/>
              </a:ext>
            </a:extLst>
          </p:cNvPr>
          <p:cNvSpPr txBox="1"/>
          <p:nvPr/>
        </p:nvSpPr>
        <p:spPr>
          <a:xfrm>
            <a:off x="272837" y="227845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lone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vs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2C67F8-7E8C-4411-9E07-FC23A8DB32D7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50E6E3-6F8C-48F1-84C2-51425E730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DB13974-008A-4290-B5A5-A3A7CDA386BA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75C462F2-3899-4A0B-A54B-B4B69639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91" y="1167893"/>
            <a:ext cx="7214134" cy="562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9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41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merge </a:t>
            </a:r>
            <a:r>
              <a:rPr lang="ko-KR" altLang="en-US" sz="4800" dirty="0"/>
              <a:t>과정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3AEC5E-E514-4F25-83DF-E01AE53D38BB}"/>
              </a:ext>
            </a:extLst>
          </p:cNvPr>
          <p:cNvGrpSpPr/>
          <p:nvPr/>
        </p:nvGrpSpPr>
        <p:grpSpPr>
          <a:xfrm>
            <a:off x="777515" y="1407233"/>
            <a:ext cx="6096000" cy="4580264"/>
            <a:chOff x="1014178" y="1410715"/>
            <a:chExt cx="6096000" cy="45802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9857E6-374D-42EA-BB32-228F5F3858C5}"/>
                </a:ext>
              </a:extLst>
            </p:cNvPr>
            <p:cNvSpPr/>
            <p:nvPr/>
          </p:nvSpPr>
          <p:spPr>
            <a:xfrm>
              <a:off x="1014178" y="1410715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dirty="0"/>
                <a:t>fork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6C5D1D-DCD8-4632-A070-E7EA509D0621}"/>
                </a:ext>
              </a:extLst>
            </p:cNvPr>
            <p:cNvSpPr/>
            <p:nvPr/>
          </p:nvSpPr>
          <p:spPr>
            <a:xfrm>
              <a:off x="1014178" y="2312974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/>
                <a:t>2. </a:t>
              </a:r>
              <a:r>
                <a:rPr lang="ko-KR" altLang="en-US" sz="2400" dirty="0"/>
                <a:t>작업한 코드</a:t>
              </a:r>
              <a:r>
                <a:rPr lang="en-US" altLang="ko-KR" sz="2400" dirty="0"/>
                <a:t> Push </a:t>
              </a:r>
            </a:p>
            <a:p>
              <a:r>
                <a:rPr lang="en-US" altLang="ko-KR" sz="2400" dirty="0"/>
                <a:t>: git add</a:t>
              </a:r>
            </a:p>
            <a:p>
              <a:r>
                <a:rPr lang="en-US" altLang="ko-KR" sz="2400" dirty="0"/>
                <a:t>: git commit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05575-367C-4868-9F68-542D550E2CC1}"/>
                </a:ext>
              </a:extLst>
            </p:cNvPr>
            <p:cNvSpPr/>
            <p:nvPr/>
          </p:nvSpPr>
          <p:spPr>
            <a:xfrm>
              <a:off x="1014178" y="4030608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/>
                <a:t>3. Pull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request </a:t>
              </a:r>
              <a:r>
                <a:rPr lang="ko-KR" altLang="en-US" sz="2400" dirty="0"/>
                <a:t>생성 </a:t>
              </a:r>
              <a:endParaRPr lang="en-US" altLang="ko-KR" sz="2400" dirty="0"/>
            </a:p>
            <a:p>
              <a:r>
                <a:rPr lang="en-US" altLang="ko-KR" sz="2400" dirty="0"/>
                <a:t>   </a:t>
              </a:r>
              <a:r>
                <a:rPr lang="ko-KR" altLang="en-US" sz="2400" dirty="0"/>
                <a:t>관리자에게 </a:t>
              </a:r>
              <a:r>
                <a:rPr lang="en-US" altLang="ko-KR" sz="2400" dirty="0"/>
                <a:t>push</a:t>
              </a:r>
              <a:r>
                <a:rPr lang="ko-KR" altLang="en-US" sz="2400" dirty="0"/>
                <a:t>한 </a:t>
              </a:r>
              <a:r>
                <a:rPr lang="ko-KR" altLang="en-US" sz="2400" dirty="0" err="1"/>
                <a:t>브랜치를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master </a:t>
              </a:r>
              <a:r>
                <a:rPr lang="ko-KR" altLang="en-US" sz="2400" dirty="0" err="1"/>
                <a:t>브</a:t>
              </a:r>
              <a:r>
                <a:rPr lang="ko-KR" altLang="en-US" sz="2400" dirty="0"/>
                <a:t>   </a:t>
              </a:r>
              <a:r>
                <a:rPr lang="ko-KR" altLang="en-US" sz="2400" dirty="0" err="1"/>
                <a:t>랜치에</a:t>
              </a:r>
              <a:r>
                <a:rPr lang="ko-KR" altLang="en-US" sz="2400" dirty="0"/>
                <a:t> 반영해달라는 요청 보냄 </a:t>
              </a:r>
              <a:endParaRPr lang="en-US" altLang="ko-KR" sz="2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031788-E45F-48DF-B107-097ABA186518}"/>
                </a:ext>
              </a:extLst>
            </p:cNvPr>
            <p:cNvSpPr/>
            <p:nvPr/>
          </p:nvSpPr>
          <p:spPr>
            <a:xfrm>
              <a:off x="1014178" y="5529314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/>
                <a:t>4. Git merge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94B189-8951-4BE8-AF87-560CF969154D}"/>
              </a:ext>
            </a:extLst>
          </p:cNvPr>
          <p:cNvGrpSpPr/>
          <p:nvPr/>
        </p:nvGrpSpPr>
        <p:grpSpPr>
          <a:xfrm>
            <a:off x="7251032" y="1654081"/>
            <a:ext cx="4578093" cy="4163564"/>
            <a:chOff x="690401" y="1622081"/>
            <a:chExt cx="4244866" cy="386051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F9C36E-9EA2-4561-9B14-35D89A465E1C}"/>
                </a:ext>
              </a:extLst>
            </p:cNvPr>
            <p:cNvSpPr/>
            <p:nvPr/>
          </p:nvSpPr>
          <p:spPr>
            <a:xfrm>
              <a:off x="690401" y="1622081"/>
              <a:ext cx="4244866" cy="3860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FE5838-2F3D-4C06-8FCF-0B4B5E11EFDC}"/>
                </a:ext>
              </a:extLst>
            </p:cNvPr>
            <p:cNvGrpSpPr/>
            <p:nvPr/>
          </p:nvGrpSpPr>
          <p:grpSpPr>
            <a:xfrm>
              <a:off x="787168" y="1670693"/>
              <a:ext cx="4051332" cy="3779545"/>
              <a:chOff x="761009" y="1547357"/>
              <a:chExt cx="4051332" cy="3779545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C503290-EDAE-4C53-8037-D5C62AE9B6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916" b="16578"/>
              <a:stretch/>
            </p:blipFill>
            <p:spPr>
              <a:xfrm>
                <a:off x="1051308" y="1547357"/>
                <a:ext cx="3761033" cy="3779545"/>
              </a:xfrm>
              <a:prstGeom prst="rect">
                <a:avLst/>
              </a:prstGeom>
            </p:spPr>
          </p:pic>
          <p:sp>
            <p:nvSpPr>
              <p:cNvPr id="33" name="모서리가 둥근 직사각형 4">
                <a:extLst>
                  <a:ext uri="{FF2B5EF4-FFF2-40B4-BE49-F238E27FC236}">
                    <a16:creationId xmlns:a16="http://schemas.microsoft.com/office/drawing/2014/main" id="{029665F3-12A4-4467-9F3E-720D188EA792}"/>
                  </a:ext>
                </a:extLst>
              </p:cNvPr>
              <p:cNvSpPr/>
              <p:nvPr/>
            </p:nvSpPr>
            <p:spPr>
              <a:xfrm>
                <a:off x="761009" y="3592721"/>
                <a:ext cx="1580523" cy="693496"/>
              </a:xfrm>
              <a:prstGeom prst="roundRect">
                <a:avLst>
                  <a:gd name="adj" fmla="val 42248"/>
                </a:avLst>
              </a:prstGeom>
              <a:noFill/>
              <a:ln w="571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7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목차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405FD-71BC-41E3-B75C-995782CF44D1}"/>
              </a:ext>
            </a:extLst>
          </p:cNvPr>
          <p:cNvSpPr/>
          <p:nvPr/>
        </p:nvSpPr>
        <p:spPr>
          <a:xfrm>
            <a:off x="1387225" y="1263309"/>
            <a:ext cx="6431569" cy="4917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Bash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Git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 </a:t>
            </a:r>
            <a:endParaRPr lang="en-US" altLang="ko-KR" sz="5400" dirty="0">
              <a:latin typeface="나눔바른고딕 UltraLight" panose="00000300000000000000" pitchFamily="2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독립적인 작업</a:t>
            </a:r>
            <a:endParaRPr lang="en-US" altLang="ko-KR" sz="5400" dirty="0">
              <a:latin typeface="나눔바른고딕 UltraLight" panose="00000300000000000000" pitchFamily="2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병합</a:t>
            </a:r>
            <a:endParaRPr lang="ko-KR" altLang="en-US" sz="5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48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20EA91-AD6B-4DB1-B619-EBC6D9652024}"/>
              </a:ext>
            </a:extLst>
          </p:cNvPr>
          <p:cNvSpPr txBox="1"/>
          <p:nvPr/>
        </p:nvSpPr>
        <p:spPr>
          <a:xfrm>
            <a:off x="475721" y="1392499"/>
            <a:ext cx="10374284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</a:t>
            </a:r>
            <a:r>
              <a:rPr lang="ko-KR" altLang="en-US" sz="2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나의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=&gt;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7DC1C8-DF5D-4869-85C6-C35BD407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78" y="2416892"/>
            <a:ext cx="5582652" cy="43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59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824554" y="4873386"/>
            <a:ext cx="98856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깃에 있는 코드를 받아오는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Pull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때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래퍼지토리를 만든 사람에게 하는 요청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54" y="2439975"/>
            <a:ext cx="8238094" cy="197805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5636EC-EBF0-4E69-9B4C-8F5403EF7A8F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2B50F5D-3B9D-4505-A636-43CE2E0333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F4C8EC-3908-47DE-8805-B911398ED5A3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1BE4D3A-5549-4E23-97AD-68A945C35C56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F5CB724-CA9D-44FD-B05F-B52E281DA96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26B0EA-5961-4EE6-A7F5-14DC14DAFA7B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36088C1-29B1-4197-990F-DEFA920EADCA}"/>
              </a:ext>
            </a:extLst>
          </p:cNvPr>
          <p:cNvSpPr txBox="1"/>
          <p:nvPr/>
        </p:nvSpPr>
        <p:spPr>
          <a:xfrm>
            <a:off x="1170606" y="157292"/>
            <a:ext cx="3633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7A8CA-4EA1-483C-98B4-2FA146DD87A1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7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41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merge </a:t>
            </a:r>
            <a:r>
              <a:rPr lang="ko-KR" altLang="en-US" sz="4800" dirty="0"/>
              <a:t>과정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7A901-26F7-4FE3-92CD-2B47ACF74A39}"/>
              </a:ext>
            </a:extLst>
          </p:cNvPr>
          <p:cNvSpPr/>
          <p:nvPr/>
        </p:nvSpPr>
        <p:spPr>
          <a:xfrm>
            <a:off x="703261" y="3267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857E6-374D-42EA-BB32-228F5F3858C5}"/>
              </a:ext>
            </a:extLst>
          </p:cNvPr>
          <p:cNvSpPr/>
          <p:nvPr/>
        </p:nvSpPr>
        <p:spPr>
          <a:xfrm>
            <a:off x="1014178" y="14107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 clone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미리 생성된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다운 받아 프로젝트를 진행할 때 사용 </a:t>
            </a:r>
            <a:endParaRPr lang="en-US" altLang="ko-KR" dirty="0"/>
          </a:p>
          <a:p>
            <a:r>
              <a:rPr lang="en-US" altLang="ko-KR" dirty="0"/>
              <a:t>: Git clone (link) </a:t>
            </a:r>
            <a:r>
              <a:rPr lang="ko-KR" altLang="en-US" dirty="0"/>
              <a:t>를 통해 다운 받음 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6C5D1D-DCD8-4632-A070-E7EA509D0621}"/>
              </a:ext>
            </a:extLst>
          </p:cNvPr>
          <p:cNvSpPr/>
          <p:nvPr/>
        </p:nvSpPr>
        <p:spPr>
          <a:xfrm>
            <a:off x="1014178" y="2871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2. Branch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en-US" altLang="ko-KR" dirty="0"/>
              <a:t>branch</a:t>
            </a:r>
            <a:r>
              <a:rPr lang="ko-KR" altLang="en-US" dirty="0"/>
              <a:t>를 생성하여 다른 사람의 작업에 영향 </a:t>
            </a:r>
            <a:r>
              <a:rPr lang="en-US" altLang="ko-KR" dirty="0"/>
              <a:t>X =&gt; </a:t>
            </a:r>
            <a:r>
              <a:rPr lang="ko-KR" altLang="en-US" dirty="0"/>
              <a:t>독립적으로 작업 </a:t>
            </a:r>
            <a:r>
              <a:rPr lang="en-US" altLang="ko-KR" dirty="0"/>
              <a:t>O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05575-367C-4868-9F68-542D550E2CC1}"/>
              </a:ext>
            </a:extLst>
          </p:cNvPr>
          <p:cNvSpPr/>
          <p:nvPr/>
        </p:nvSpPr>
        <p:spPr>
          <a:xfrm>
            <a:off x="1014178" y="4030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작업한 코드</a:t>
            </a:r>
            <a:r>
              <a:rPr lang="en-US" altLang="ko-KR" dirty="0"/>
              <a:t> Push </a:t>
            </a:r>
          </a:p>
          <a:p>
            <a:r>
              <a:rPr lang="en-US" altLang="ko-KR" dirty="0"/>
              <a:t>: git add</a:t>
            </a:r>
          </a:p>
          <a:p>
            <a:r>
              <a:rPr lang="en-US" altLang="ko-KR" dirty="0"/>
              <a:t>: git commit</a:t>
            </a:r>
          </a:p>
          <a:p>
            <a:r>
              <a:rPr lang="en-US" altLang="ko-KR" dirty="0"/>
              <a:t>: git push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031788-E45F-48DF-B107-097ABA186518}"/>
              </a:ext>
            </a:extLst>
          </p:cNvPr>
          <p:cNvSpPr/>
          <p:nvPr/>
        </p:nvSpPr>
        <p:spPr>
          <a:xfrm>
            <a:off x="1014178" y="55293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4. Pull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관리자에게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반영해달라는 요청 보냄 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212DFA-A3DF-4BDC-9449-2E8C5E124FFA}"/>
              </a:ext>
            </a:extLst>
          </p:cNvPr>
          <p:cNvGrpSpPr/>
          <p:nvPr/>
        </p:nvGrpSpPr>
        <p:grpSpPr>
          <a:xfrm>
            <a:off x="536027" y="3989055"/>
            <a:ext cx="11311897" cy="2629052"/>
            <a:chOff x="610789" y="3099819"/>
            <a:chExt cx="11311897" cy="26290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D57CF4-AF3C-4D00-A57C-9C6DDE17C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675"/>
            <a:stretch/>
          </p:blipFill>
          <p:spPr>
            <a:xfrm>
              <a:off x="610789" y="3099819"/>
              <a:ext cx="5444115" cy="2629052"/>
            </a:xfrm>
            <a:prstGeom prst="rect">
              <a:avLst/>
            </a:prstGeom>
          </p:spPr>
        </p:pic>
        <p:pic>
          <p:nvPicPr>
            <p:cNvPr id="4098" name="Picture 2" descr="https://blog.kakaocdn.net/dn/bxcGkM/btq5REc7uKU/0q7mFKN8afDnWdMxWhc4l0/img.png">
              <a:extLst>
                <a:ext uri="{FF2B5EF4-FFF2-40B4-BE49-F238E27FC236}">
                  <a16:creationId xmlns:a16="http://schemas.microsoft.com/office/drawing/2014/main" id="{662C34AB-0DD9-413F-9BAF-E572E1833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82" y="3182901"/>
              <a:ext cx="5780504" cy="242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35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3159548" y="451812"/>
            <a:ext cx="52923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 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합치는 과정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ABFD60-D455-4569-A38E-6F12FAF381F8}"/>
              </a:ext>
            </a:extLst>
          </p:cNvPr>
          <p:cNvGrpSpPr/>
          <p:nvPr/>
        </p:nvGrpSpPr>
        <p:grpSpPr>
          <a:xfrm>
            <a:off x="423278" y="1511088"/>
            <a:ext cx="5382461" cy="4895100"/>
            <a:chOff x="690401" y="1622081"/>
            <a:chExt cx="4244866" cy="3860510"/>
          </a:xfrm>
        </p:grpSpPr>
        <p:sp>
          <p:nvSpPr>
            <p:cNvPr id="2" name="직사각형 1"/>
            <p:cNvSpPr/>
            <p:nvPr/>
          </p:nvSpPr>
          <p:spPr>
            <a:xfrm>
              <a:off x="690401" y="1622081"/>
              <a:ext cx="4244866" cy="3860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67430AE-5085-4041-99FB-2599C6926576}"/>
                </a:ext>
              </a:extLst>
            </p:cNvPr>
            <p:cNvGrpSpPr/>
            <p:nvPr/>
          </p:nvGrpSpPr>
          <p:grpSpPr>
            <a:xfrm>
              <a:off x="787168" y="1670693"/>
              <a:ext cx="4051332" cy="3779545"/>
              <a:chOff x="761009" y="1547357"/>
              <a:chExt cx="4051332" cy="377954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916" b="16578"/>
              <a:stretch/>
            </p:blipFill>
            <p:spPr>
              <a:xfrm>
                <a:off x="1051308" y="1547357"/>
                <a:ext cx="3761033" cy="3779545"/>
              </a:xfrm>
              <a:prstGeom prst="rect">
                <a:avLst/>
              </a:prstGeom>
            </p:spPr>
          </p:pic>
          <p:sp>
            <p:nvSpPr>
              <p:cNvPr id="5" name="모서리가 둥근 직사각형 4"/>
              <p:cNvSpPr/>
              <p:nvPr/>
            </p:nvSpPr>
            <p:spPr>
              <a:xfrm>
                <a:off x="761009" y="3592721"/>
                <a:ext cx="1580523" cy="693496"/>
              </a:xfrm>
              <a:prstGeom prst="roundRect">
                <a:avLst>
                  <a:gd name="adj" fmla="val 42248"/>
                </a:avLst>
              </a:prstGeom>
              <a:noFill/>
              <a:ln w="571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E9888-EB4F-4729-982A-9F612F44899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77E6A7-A418-46A3-9A5F-8650879EA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4644996-1C54-4350-A281-E2597DE0ECB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D1C543-3D65-4169-88D7-87912FBE6790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507694E-F664-447C-B0C4-F470359980A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FE317FF-60A7-4DEC-9F49-19E4ADA16338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C8381D-1740-41F8-9ADF-69E114054A87}"/>
              </a:ext>
            </a:extLst>
          </p:cNvPr>
          <p:cNvSpPr txBox="1"/>
          <p:nvPr/>
        </p:nvSpPr>
        <p:spPr>
          <a:xfrm>
            <a:off x="1170606" y="157292"/>
            <a:ext cx="1988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61CD6-2291-4148-A338-A00184D7A737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CA2C8E3-7D42-40D8-97BE-BBECBC17F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69" y="2698382"/>
            <a:ext cx="6085683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1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git 명령어 : git cherry-pick">
            <a:extLst>
              <a:ext uri="{FF2B5EF4-FFF2-40B4-BE49-F238E27FC236}">
                <a16:creationId xmlns:a16="http://schemas.microsoft.com/office/drawing/2014/main" id="{13866EF3-0590-415E-91E8-069DD6A75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" t="14134" r="5271" b="16449"/>
          <a:stretch/>
        </p:blipFill>
        <p:spPr bwMode="auto">
          <a:xfrm>
            <a:off x="515815" y="2309921"/>
            <a:ext cx="11160369" cy="252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EF03B08-1FAA-4934-9374-65437B03285A}"/>
              </a:ext>
            </a:extLst>
          </p:cNvPr>
          <p:cNvGrpSpPr/>
          <p:nvPr/>
        </p:nvGrpSpPr>
        <p:grpSpPr>
          <a:xfrm>
            <a:off x="2927556" y="3391863"/>
            <a:ext cx="3059306" cy="865914"/>
            <a:chOff x="3705178" y="2648548"/>
            <a:chExt cx="2341614" cy="66821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5272F4-2DE8-424F-BFC7-2717975E1126}"/>
                </a:ext>
              </a:extLst>
            </p:cNvPr>
            <p:cNvCxnSpPr/>
            <p:nvPr/>
          </p:nvCxnSpPr>
          <p:spPr>
            <a:xfrm>
              <a:off x="3705178" y="2648549"/>
              <a:ext cx="0" cy="668215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C6D0289-03E9-4D76-991C-2EBC274936EE}"/>
                </a:ext>
              </a:extLst>
            </p:cNvPr>
            <p:cNvCxnSpPr/>
            <p:nvPr/>
          </p:nvCxnSpPr>
          <p:spPr>
            <a:xfrm>
              <a:off x="6046792" y="2648548"/>
              <a:ext cx="0" cy="668215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3531F66F-5773-4679-A193-444609C4FC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 t="14984" r="6749" b="11422"/>
          <a:stretch/>
        </p:blipFill>
        <p:spPr>
          <a:xfrm>
            <a:off x="515815" y="4156176"/>
            <a:ext cx="11160361" cy="252206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6FEE24-2661-4FE6-B16F-4E641B4D702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8FA84D0-0250-4278-ADA4-D8A5C0E7A5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C4E70DA-07AC-4899-8511-2B68B8EFC64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2C96FEF-DC8B-4F7F-9295-8D610815B6B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0593CFD-ACDA-4FAB-A14C-B1EDC5169B8A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6329D55-679D-4091-99E7-08A3D76C96BA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5DE20AD-6300-4B5A-B7ED-B68EA53F77E9}"/>
              </a:ext>
            </a:extLst>
          </p:cNvPr>
          <p:cNvSpPr txBox="1"/>
          <p:nvPr/>
        </p:nvSpPr>
        <p:spPr>
          <a:xfrm>
            <a:off x="1170606" y="157292"/>
            <a:ext cx="3406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Cherry-pick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923F5-2668-4D5B-B936-52CB62378745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4.79167E-6 -0.1560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1548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2601413" y="5631856"/>
            <a:ext cx="8942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컴퓨터가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작업물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개중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어떤것을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선택해야되는지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알려달라는 요청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2" y="1740506"/>
            <a:ext cx="3738797" cy="33972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F8B535F-16D3-479C-AF4E-F6455EBF1A22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D2D8AE-BD59-4345-B068-8840B88AC6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F9C1D3-F3E0-46B6-B164-5EF093ED2833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D405513-D91B-4E69-8F93-C51F1A0594A4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62C7DD-BBD1-4F63-A366-7A349FB044D4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5C9AA17-EB52-4594-B019-846A0D47980E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E0AC24B-0BBB-4042-9CFA-9F0FD5D24532}"/>
              </a:ext>
            </a:extLst>
          </p:cNvPr>
          <p:cNvSpPr txBox="1"/>
          <p:nvPr/>
        </p:nvSpPr>
        <p:spPr>
          <a:xfrm>
            <a:off x="1170606" y="157292"/>
            <a:ext cx="2303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Conflict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CBEE10-A3F4-44A6-B266-656E0EF302CA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990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E9888-EB4F-4729-982A-9F612F44899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77E6A7-A418-46A3-9A5F-8650879EA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4644996-1C54-4350-A281-E2597DE0ECB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D1C543-3D65-4169-88D7-87912FBE6790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507694E-F664-447C-B0C4-F470359980A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FE317FF-60A7-4DEC-9F49-19E4ADA16338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C8381D-1740-41F8-9ADF-69E114054A87}"/>
              </a:ext>
            </a:extLst>
          </p:cNvPr>
          <p:cNvSpPr txBox="1"/>
          <p:nvPr/>
        </p:nvSpPr>
        <p:spPr>
          <a:xfrm>
            <a:off x="117060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endParaRPr lang="en-US" altLang="ko-KR" sz="4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61CD6-2291-4148-A338-A00184D7A737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5" name="Picture 2" descr="post-thumbnail">
            <a:extLst>
              <a:ext uri="{FF2B5EF4-FFF2-40B4-BE49-F238E27FC236}">
                <a16:creationId xmlns:a16="http://schemas.microsoft.com/office/drawing/2014/main" id="{6B4F0683-F244-4EFD-B330-611DAB71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8" y="1314345"/>
            <a:ext cx="10216080" cy="53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6E374C-D232-4302-9CEB-F3859425BAD1}"/>
              </a:ext>
            </a:extLst>
          </p:cNvPr>
          <p:cNvSpPr/>
          <p:nvPr/>
        </p:nvSpPr>
        <p:spPr>
          <a:xfrm>
            <a:off x="1994892" y="4638802"/>
            <a:ext cx="9793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41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98470"/>
              </p:ext>
            </p:extLst>
          </p:nvPr>
        </p:nvGraphicFramePr>
        <p:xfrm>
          <a:off x="2357080" y="1961803"/>
          <a:ext cx="7484622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Clone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Fork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Repository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복사 위치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Local PC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GitHub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Fetch / Rebase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Pull Request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2303079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975897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2A38E-6353-44D8-9E12-13E0792C5AC6}"/>
              </a:ext>
            </a:extLst>
          </p:cNvPr>
          <p:cNvSpPr txBox="1"/>
          <p:nvPr/>
        </p:nvSpPr>
        <p:spPr>
          <a:xfrm>
            <a:off x="272837" y="227845"/>
            <a:ext cx="674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LONE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차이점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E4867F-6D95-4422-9E1F-BBF59CAC9F77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F03C9-0A5D-410B-A6B9-B747929BD9D8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0122C5-3831-4CC2-B393-40E8BD8E2008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055045-096F-4E31-81E6-1388F58F19DE}"/>
              </a:ext>
            </a:extLst>
          </p:cNvPr>
          <p:cNvSpPr txBox="1"/>
          <p:nvPr/>
        </p:nvSpPr>
        <p:spPr>
          <a:xfrm>
            <a:off x="8203721" y="78500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부분은 유진이랑 맞춰보면 될 듯</a:t>
            </a:r>
          </a:p>
        </p:txBody>
      </p: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C3C5-82C7-4D91-90D2-9E205D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깃의 </a:t>
            </a:r>
            <a:r>
              <a:rPr lang="en-US" altLang="ko-KR" dirty="0"/>
              <a:t>4</a:t>
            </a:r>
            <a:r>
              <a:rPr lang="ko-KR" altLang="en-US" dirty="0"/>
              <a:t>가지 영역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6850-B5C8-4225-9E05-95DA143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58590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Working Directory</a:t>
            </a:r>
            <a:r>
              <a:rPr lang="en-US" altLang="ko-KR" sz="2000" dirty="0"/>
              <a:t>(</a:t>
            </a:r>
            <a:r>
              <a:rPr lang="ko-KR" altLang="en-US" sz="2000" dirty="0"/>
              <a:t>작업 영역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실제 프로젝트 디렉토리</a:t>
            </a:r>
            <a:r>
              <a:rPr lang="en-US" altLang="ko-KR" sz="2000" dirty="0"/>
              <a:t>, </a:t>
            </a:r>
            <a:r>
              <a:rPr lang="ko-KR" altLang="en-US" sz="2000" dirty="0"/>
              <a:t>실제 코드의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작업이 이루어지는 영역 </a:t>
            </a:r>
            <a:endParaRPr lang="en-US" altLang="ko-KR" sz="2000" dirty="0"/>
          </a:p>
          <a:p>
            <a:r>
              <a:rPr lang="en-US" altLang="ko-KR" dirty="0"/>
              <a:t>Repository</a:t>
            </a:r>
            <a:r>
              <a:rPr lang="en-US" altLang="ko-KR" sz="2000" dirty="0"/>
              <a:t>(</a:t>
            </a:r>
            <a:r>
              <a:rPr lang="ko-KR" altLang="en-US" sz="2000" dirty="0"/>
              <a:t>저장소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폴더를 변경 이력별로 저장해 두는 곳 </a:t>
            </a:r>
            <a:endParaRPr lang="en-US" altLang="ko-KR" sz="2000" dirty="0"/>
          </a:p>
          <a:p>
            <a:r>
              <a:rPr lang="en-US" altLang="ko-KR" sz="2000" dirty="0"/>
              <a:t>-&gt; Local Repository: </a:t>
            </a:r>
            <a:r>
              <a:rPr lang="ko-KR" altLang="en-US" sz="2000" dirty="0"/>
              <a:t>개인 </a:t>
            </a:r>
            <a:r>
              <a:rPr lang="en-US" altLang="ko-KR" sz="2000" dirty="0"/>
              <a:t>PC</a:t>
            </a:r>
            <a:r>
              <a:rPr lang="ko-KR" altLang="en-US" sz="2000" dirty="0"/>
              <a:t>에 파일이 저장되는 개인 저장소 </a:t>
            </a:r>
            <a:endParaRPr lang="en-US" altLang="ko-KR" sz="2000" dirty="0"/>
          </a:p>
          <a:p>
            <a:r>
              <a:rPr lang="en-US" altLang="ko-KR" sz="2000" dirty="0"/>
              <a:t>-&gt; Remote Repository: </a:t>
            </a:r>
            <a:r>
              <a:rPr lang="ko-KR" altLang="en-US" sz="2000" dirty="0"/>
              <a:t>원격 저장소 전용 서버에서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사람들과 같이 공유 가능한 저장소 </a:t>
            </a:r>
            <a:endParaRPr lang="en-US" altLang="ko-KR" sz="2000" dirty="0"/>
          </a:p>
          <a:p>
            <a:r>
              <a:rPr lang="en-US" altLang="ko-KR" dirty="0"/>
              <a:t>Index</a:t>
            </a:r>
            <a:r>
              <a:rPr lang="en-US" altLang="ko-KR" sz="2000" dirty="0"/>
              <a:t>(Staging Area)</a:t>
            </a:r>
          </a:p>
          <a:p>
            <a:r>
              <a:rPr lang="en-US" altLang="ko-KR" sz="2000" dirty="0"/>
              <a:t>: Working Directory</a:t>
            </a:r>
            <a:r>
              <a:rPr lang="ko-KR" altLang="en-US" sz="2000" dirty="0"/>
              <a:t>에서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로 정보 저장 전 준비 영역 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상태 기록</a:t>
            </a:r>
            <a:endParaRPr lang="en-US" altLang="ko-KR" sz="2000" dirty="0"/>
          </a:p>
          <a:p>
            <a:r>
              <a:rPr lang="en-US" altLang="ko-KR" sz="2000" dirty="0"/>
              <a:t>-&gt; git add: Working Directory</a:t>
            </a:r>
            <a:r>
              <a:rPr lang="ko-KR" altLang="en-US" sz="2000" dirty="0"/>
              <a:t>에서 </a:t>
            </a:r>
            <a:r>
              <a:rPr lang="en-US" altLang="ko-KR" sz="2000" dirty="0"/>
              <a:t>Index</a:t>
            </a:r>
            <a:r>
              <a:rPr lang="ko-KR" altLang="en-US" sz="2000" dirty="0"/>
              <a:t>영역으로 정보 저장 </a:t>
            </a:r>
            <a:endParaRPr lang="en-US" altLang="ko-KR" sz="2000" dirty="0"/>
          </a:p>
          <a:p>
            <a:r>
              <a:rPr lang="en-US" altLang="ko-KR" sz="2000" dirty="0"/>
              <a:t>-&gt; git commit: Index</a:t>
            </a:r>
            <a:r>
              <a:rPr lang="ko-KR" altLang="en-US" sz="2000" dirty="0"/>
              <a:t>영역에서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로 정보 저장 </a:t>
            </a:r>
            <a:endParaRPr lang="en-US" altLang="ko-KR" sz="2000" dirty="0"/>
          </a:p>
          <a:p>
            <a:r>
              <a:rPr lang="en-US" altLang="ko-KR" dirty="0"/>
              <a:t>Stash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위의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영역과 별개의 임시 영역</a:t>
            </a:r>
            <a:r>
              <a:rPr lang="en-US" altLang="ko-KR" sz="2000" dirty="0"/>
              <a:t>, </a:t>
            </a:r>
            <a:r>
              <a:rPr lang="ko-KR" altLang="en-US" sz="2000" dirty="0"/>
              <a:t>임시적으로 작업 사항을 저장해두고 나중에 꺼내 올 수 있음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38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조사 자료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0ACF82-6EA6-4B82-93FD-2F3D66E4151E}"/>
              </a:ext>
            </a:extLst>
          </p:cNvPr>
          <p:cNvSpPr txBox="1"/>
          <p:nvPr/>
        </p:nvSpPr>
        <p:spPr>
          <a:xfrm>
            <a:off x="173736" y="1142234"/>
            <a:ext cx="4507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Init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저장소 초기화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.git </a:t>
            </a:r>
            <a:r>
              <a:rPr lang="ko-KR" altLang="en-US" b="1" dirty="0">
                <a:solidFill>
                  <a:srgbClr val="FF0000"/>
                </a:solidFill>
              </a:rPr>
              <a:t>하위 디렉토리 생성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Clone(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복제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)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저장소로부터 프로젝트를 복제하는 것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기존 소스 코드 다운로드</a:t>
            </a:r>
            <a:r>
              <a:rPr lang="en-US" altLang="ko-KR" b="1" dirty="0">
                <a:solidFill>
                  <a:schemeClr val="accent6"/>
                </a:solidFill>
              </a:rPr>
              <a:t>/</a:t>
            </a:r>
            <a:r>
              <a:rPr lang="ko-KR" altLang="en-US" b="1" dirty="0">
                <a:solidFill>
                  <a:schemeClr val="accent6"/>
                </a:solidFill>
              </a:rPr>
              <a:t>복제</a:t>
            </a:r>
            <a:endParaRPr lang="en-US" altLang="ko-KR" b="1" dirty="0">
              <a:solidFill>
                <a:schemeClr val="accent6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Add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index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에 파일 추가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커밋에</a:t>
            </a:r>
            <a:r>
              <a:rPr lang="ko-KR" altLang="en-US" b="1" dirty="0">
                <a:solidFill>
                  <a:srgbClr val="FF0000"/>
                </a:solidFill>
              </a:rPr>
              <a:t> 단일 파일의 변경 사항을 포함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Add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–A </a:t>
            </a:r>
            <a:b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</a:b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파일의 변경 사항을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한번에 모두 포함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9968-832F-4856-B1DB-338408E5A4AE}"/>
              </a:ext>
            </a:extLst>
          </p:cNvPr>
          <p:cNvSpPr txBox="1"/>
          <p:nvPr/>
        </p:nvSpPr>
        <p:spPr>
          <a:xfrm>
            <a:off x="4779264" y="1142234"/>
            <a:ext cx="7235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a typeface="나눔바른고딕 UltraLight" panose="00000300000000000000"/>
              </a:rPr>
              <a:t>bash</a:t>
            </a:r>
          </a:p>
          <a:p>
            <a:r>
              <a:rPr lang="en-US" altLang="ko-KR" b="1" dirty="0">
                <a:solidFill>
                  <a:schemeClr val="accent1"/>
                </a:solidFill>
                <a:ea typeface="나눔바른고딕 UltraLight" panose="00000300000000000000"/>
              </a:rPr>
              <a:t>shell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fork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stage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Branch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독립적인 공간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다른 사람의 작업에 영향을 미치지 않고 독립적으로 </a:t>
            </a:r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  <a:ea typeface="나눔바른고딕 UltraLight" panose="00000300000000000000"/>
              </a:rPr>
              <a:t>cherrypick</a:t>
            </a:r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ko-KR" altLang="en-US" b="1" dirty="0">
                <a:solidFill>
                  <a:schemeClr val="accent6"/>
                </a:solidFill>
              </a:rPr>
              <a:t>작업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Checkout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Commit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자신이 작업한 내용을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Push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자신이 작업한 내용을 깃 서버에 올림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Pull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변경 내용이 혼재 디렉토리에 가져와서 병합됨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pull request !!! 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Conflict(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충돌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)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merge(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병합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76C0F-5638-45F8-835C-C30F2A17BA11}"/>
              </a:ext>
            </a:extLst>
          </p:cNvPr>
          <p:cNvSpPr/>
          <p:nvPr/>
        </p:nvSpPr>
        <p:spPr>
          <a:xfrm>
            <a:off x="173736" y="4087947"/>
            <a:ext cx="4243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Working Directory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작업영역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실제 프로젝트 디렉토리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Repository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저장소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어떠한 프로젝트 관련 내용을 저장하는 공간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Index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</a:t>
            </a:r>
            <a:r>
              <a:rPr lang="en-US" altLang="ko-KR" b="1" dirty="0">
                <a:solidFill>
                  <a:srgbClr val="FF0000"/>
                </a:solidFill>
              </a:rPr>
              <a:t>Working Directory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Repository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로 정보 저장 전 준비 영역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574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140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842865" y="1713079"/>
            <a:ext cx="1037428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리누스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2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토발즈가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개발한 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분산형 버전 관리 시스템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B2CC6-1205-4023-8E5F-7F3198379F4F}"/>
              </a:ext>
            </a:extLst>
          </p:cNvPr>
          <p:cNvSpPr txBox="1"/>
          <p:nvPr/>
        </p:nvSpPr>
        <p:spPr>
          <a:xfrm>
            <a:off x="272837" y="2988960"/>
            <a:ext cx="137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CS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35959E-65C4-404F-8236-AF9E1917D991}"/>
              </a:ext>
            </a:extLst>
          </p:cNvPr>
          <p:cNvGrpSpPr/>
          <p:nvPr/>
        </p:nvGrpSpPr>
        <p:grpSpPr>
          <a:xfrm>
            <a:off x="391948" y="3749008"/>
            <a:ext cx="6859084" cy="180000"/>
            <a:chOff x="391948" y="987893"/>
            <a:chExt cx="6859084" cy="1800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4F4F7B3-1966-46B6-B644-676D7A614F7B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2AB47CB-016D-4CD3-B989-B678C267329F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5C495F-C395-41FE-8D95-95BD9D56984B}"/>
              </a:ext>
            </a:extLst>
          </p:cNvPr>
          <p:cNvSpPr txBox="1"/>
          <p:nvPr/>
        </p:nvSpPr>
        <p:spPr>
          <a:xfrm>
            <a:off x="842865" y="4260769"/>
            <a:ext cx="10374284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ersion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ontrol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ystem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동일한 정보에 대한 여러 버전을 관리하는 시스템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Git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은 분산형이 붙었으므로 버전을 분산하여 작업할 수 있다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(main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branch)</a:t>
            </a: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C3C5-82C7-4D91-90D2-9E205D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유진이 조사 구역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6850-B5C8-4225-9E05-95DA143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48"/>
            <a:ext cx="10515600" cy="458590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Git add</a:t>
            </a:r>
          </a:p>
          <a:p>
            <a:r>
              <a:rPr lang="en-US" altLang="ko-KR" sz="1800" dirty="0"/>
              <a:t>: Index</a:t>
            </a:r>
            <a:r>
              <a:rPr lang="ko-KR" altLang="en-US" sz="1800" dirty="0"/>
              <a:t>에 파일 추가 하는 명령어 </a:t>
            </a:r>
            <a:endParaRPr lang="en-US" altLang="ko-KR" sz="1800" dirty="0"/>
          </a:p>
          <a:p>
            <a:r>
              <a:rPr lang="en-US" altLang="ko-KR" sz="2400" dirty="0"/>
              <a:t>Git commit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변경사항 확정에 사용하는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ea typeface="나눔바른고딕 UltraLight" panose="00000300000000000000"/>
              </a:rPr>
              <a:t>Init</a:t>
            </a:r>
          </a:p>
          <a:p>
            <a:r>
              <a:rPr lang="en-US" altLang="ko-KR" sz="2400" dirty="0">
                <a:ea typeface="나눔바른고딕 UltraLight" panose="00000300000000000000"/>
              </a:rPr>
              <a:t>: </a:t>
            </a:r>
            <a:r>
              <a:rPr lang="ko-KR" altLang="en-US" sz="2400" dirty="0">
                <a:ea typeface="나눔바른고딕 UltraLight" panose="00000300000000000000"/>
              </a:rPr>
              <a:t>저장소 초기화</a:t>
            </a:r>
            <a:r>
              <a:rPr lang="en-US" altLang="ko-KR" sz="2400" dirty="0">
                <a:ea typeface="나눔바른고딕 UltraLight" panose="00000300000000000000"/>
              </a:rPr>
              <a:t>, </a:t>
            </a:r>
            <a:r>
              <a:rPr lang="en-US" altLang="ko-KR" sz="2400" dirty="0"/>
              <a:t>.git </a:t>
            </a:r>
            <a:r>
              <a:rPr lang="ko-KR" altLang="en-US" sz="2400" dirty="0"/>
              <a:t>하위 디렉토리 생성 </a:t>
            </a:r>
            <a:endParaRPr lang="en-US" altLang="ko-KR" sz="2400" dirty="0"/>
          </a:p>
          <a:p>
            <a:r>
              <a:rPr lang="ko-KR" altLang="en-US" sz="2400" dirty="0"/>
              <a:t>현재 저장소에서 작업을 진행하겠다는 것을 </a:t>
            </a:r>
            <a:r>
              <a:rPr lang="en-US" altLang="ko-KR" sz="2400" dirty="0"/>
              <a:t>git</a:t>
            </a:r>
            <a:r>
              <a:rPr lang="ko-KR" altLang="en-US" sz="2400" dirty="0"/>
              <a:t>에 알림 </a:t>
            </a:r>
            <a:endParaRPr lang="en-US" altLang="ko-KR" sz="2400" dirty="0"/>
          </a:p>
          <a:p>
            <a:r>
              <a:rPr lang="ko-KR" altLang="en-US" sz="2400" dirty="0"/>
              <a:t>이 명령어 전까지는 일반 폴더</a:t>
            </a:r>
            <a:r>
              <a:rPr lang="en-US" altLang="ko-KR" sz="2400" dirty="0"/>
              <a:t>! Git</a:t>
            </a:r>
            <a:r>
              <a:rPr lang="ko-KR" altLang="en-US" sz="2400" dirty="0"/>
              <a:t>과 관계 </a:t>
            </a:r>
            <a:r>
              <a:rPr lang="en-US" altLang="ko-KR" sz="2400" dirty="0"/>
              <a:t>X</a:t>
            </a:r>
          </a:p>
          <a:p>
            <a:endParaRPr lang="en-US" altLang="ko-KR" sz="2400" dirty="0"/>
          </a:p>
          <a:p>
            <a:r>
              <a:rPr lang="en-US" altLang="ko-KR" sz="2400" dirty="0"/>
              <a:t>Git clone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미리 생성된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repository</a:t>
            </a:r>
            <a:r>
              <a:rPr lang="ko-KR" altLang="en-US" sz="2400" dirty="0"/>
              <a:t>를 다운 받아 프로젝트를 진행할 때 사용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https://goddaehee.tistory.com/217</a:t>
            </a:r>
            <a:endParaRPr lang="ko-KR" altLang="en-US" sz="1800" dirty="0"/>
          </a:p>
        </p:txBody>
      </p:sp>
      <p:sp>
        <p:nvSpPr>
          <p:cNvPr id="4" name="AutoShape 4" descr="Quickly create a Git bare repo with init or clone - Coffee Talk: Java,  News, Stories and Opinions">
            <a:extLst>
              <a:ext uri="{FF2B5EF4-FFF2-40B4-BE49-F238E27FC236}">
                <a16:creationId xmlns:a16="http://schemas.microsoft.com/office/drawing/2014/main" id="{88B0FB74-F1AA-4242-B6D7-DB0CEDBF2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CAD6FF-828B-4EDF-9FE3-D891D7FE9070}"/>
              </a:ext>
            </a:extLst>
          </p:cNvPr>
          <p:cNvGrpSpPr/>
          <p:nvPr/>
        </p:nvGrpSpPr>
        <p:grpSpPr>
          <a:xfrm>
            <a:off x="5305026" y="5577589"/>
            <a:ext cx="6886974" cy="1280411"/>
            <a:chOff x="240950" y="2178942"/>
            <a:chExt cx="11710100" cy="2804916"/>
          </a:xfrm>
        </p:grpSpPr>
        <p:pic>
          <p:nvPicPr>
            <p:cNvPr id="12" name="Picture 10" descr="Git 공부하기 [명령어,저장소 생성(init), 파일 커밋(add&amp;commit)]">
              <a:extLst>
                <a:ext uri="{FF2B5EF4-FFF2-40B4-BE49-F238E27FC236}">
                  <a16:creationId xmlns:a16="http://schemas.microsoft.com/office/drawing/2014/main" id="{4190B5E3-0EF6-4490-BF6C-4A933E2F48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387"/>
            <a:stretch/>
          </p:blipFill>
          <p:spPr bwMode="auto">
            <a:xfrm>
              <a:off x="240950" y="2178942"/>
              <a:ext cx="11710100" cy="280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F1B8FB-1E48-4ED3-ACF8-96E9906417E4}"/>
                </a:ext>
              </a:extLst>
            </p:cNvPr>
            <p:cNvSpPr/>
            <p:nvPr/>
          </p:nvSpPr>
          <p:spPr>
            <a:xfrm>
              <a:off x="463463" y="3301652"/>
              <a:ext cx="1315233" cy="41857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35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029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HELL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58414" y="1431538"/>
            <a:ext cx="103742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명령어와 프로그램을 실행할 때 쓰는 리눅스의 인터페이스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CMD, Terminal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등과 비슷하다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026" name="Picture 2" descr="Bash (Unix shell) - Wikipedia">
            <a:extLst>
              <a:ext uri="{FF2B5EF4-FFF2-40B4-BE49-F238E27FC236}">
                <a16:creationId xmlns:a16="http://schemas.microsoft.com/office/drawing/2014/main" id="{56CAABCA-BAE9-45A1-A6A4-B05551D6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84" y="1153985"/>
            <a:ext cx="3410758" cy="46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39C24-55C1-4B16-B283-72EF23F1D624}"/>
              </a:ext>
            </a:extLst>
          </p:cNvPr>
          <p:cNvSpPr txBox="1"/>
          <p:nvPr/>
        </p:nvSpPr>
        <p:spPr>
          <a:xfrm>
            <a:off x="272837" y="2869445"/>
            <a:ext cx="2866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BASH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B8270B-048A-4DD3-B6D8-16A9A955FE4C}"/>
              </a:ext>
            </a:extLst>
          </p:cNvPr>
          <p:cNvGrpSpPr/>
          <p:nvPr/>
        </p:nvGrpSpPr>
        <p:grpSpPr>
          <a:xfrm>
            <a:off x="391948" y="3629493"/>
            <a:ext cx="6859084" cy="180000"/>
            <a:chOff x="391948" y="987893"/>
            <a:chExt cx="6859084" cy="18000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6D2D4-552A-496F-B379-2D631EC75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20D8223-1327-412A-ADED-665BB3155D3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E6313D-3B6D-4380-BAD0-E199D2B278E3}"/>
              </a:ext>
            </a:extLst>
          </p:cNvPr>
          <p:cNvSpPr txBox="1"/>
          <p:nvPr/>
        </p:nvSpPr>
        <p:spPr>
          <a:xfrm>
            <a:off x="535783" y="4054638"/>
            <a:ext cx="1037428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ourne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gain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ell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스티브 본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(Steve 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Bourne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개발한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Shell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대체하는 소프트웨어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Bash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사용하는 이유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윈도우 운영체제 환경에서도 리눅스 커맨드를 사용할 수 있게 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59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542235" y="743966"/>
            <a:ext cx="5214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영역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679783-9FD8-4C3E-A203-0F97339361C5}"/>
              </a:ext>
            </a:extLst>
          </p:cNvPr>
          <p:cNvGrpSpPr/>
          <p:nvPr/>
        </p:nvGrpSpPr>
        <p:grpSpPr>
          <a:xfrm>
            <a:off x="7645400" y="3355042"/>
            <a:ext cx="4111725" cy="154579"/>
            <a:chOff x="6969211" y="3355043"/>
            <a:chExt cx="4787914" cy="1800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FFEB915-E26B-4545-B90E-20C285F0DA14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2FA7F2-38C6-4B98-9E2D-1218318FFADC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0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DA3221-7A29-439B-90C8-A9B2C977C58A}"/>
              </a:ext>
            </a:extLst>
          </p:cNvPr>
          <p:cNvGrpSpPr/>
          <p:nvPr/>
        </p:nvGrpSpPr>
        <p:grpSpPr>
          <a:xfrm>
            <a:off x="7770" y="1556491"/>
            <a:ext cx="12017455" cy="4633294"/>
            <a:chOff x="7770" y="1450984"/>
            <a:chExt cx="12017455" cy="463329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1C2FF59-D13F-4509-A82A-BDB542364D66}"/>
                </a:ext>
              </a:extLst>
            </p:cNvPr>
            <p:cNvSpPr/>
            <p:nvPr/>
          </p:nvSpPr>
          <p:spPr>
            <a:xfrm>
              <a:off x="615470" y="1450985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Working Directory</a:t>
              </a:r>
              <a:br>
                <a:rPr lang="en-US" altLang="ko-KR" sz="2000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</a:b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작업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영역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3CDBE4-53EB-4628-889B-DC8B67A345AE}"/>
                </a:ext>
              </a:extLst>
            </p:cNvPr>
            <p:cNvSpPr/>
            <p:nvPr/>
          </p:nvSpPr>
          <p:spPr>
            <a:xfrm>
              <a:off x="3465842" y="1450984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(Staging Area)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4314A2B-EF5D-4FE2-9D4F-B3C2E12417AB}"/>
                </a:ext>
              </a:extLst>
            </p:cNvPr>
            <p:cNvSpPr/>
            <p:nvPr/>
          </p:nvSpPr>
          <p:spPr>
            <a:xfrm>
              <a:off x="6316214" y="1450984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Repository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40B3214-EDC7-47C4-AAD9-ABAB70B86D7A}"/>
                </a:ext>
              </a:extLst>
            </p:cNvPr>
            <p:cNvSpPr/>
            <p:nvPr/>
          </p:nvSpPr>
          <p:spPr>
            <a:xfrm>
              <a:off x="9166586" y="1450984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Remote Repository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C3FA1EF-52AC-49AA-BAA0-466DECCAC24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816309" y="2585722"/>
              <a:ext cx="0" cy="34985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1DBFEF8-A485-448B-BFE0-1DE1BAA59D1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666676" y="2585721"/>
              <a:ext cx="5" cy="349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ECB256-6E67-4249-AE41-2DECC9427FE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517053" y="2585721"/>
              <a:ext cx="8267" cy="349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41AC0D-E1FB-47DC-B8A9-DE5E7EF65A8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0367425" y="2585721"/>
              <a:ext cx="8266" cy="349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944E62AF-7B4C-45BC-BB1A-B40977CC3FAC}"/>
                </a:ext>
              </a:extLst>
            </p:cNvPr>
            <p:cNvSpPr/>
            <p:nvPr/>
          </p:nvSpPr>
          <p:spPr>
            <a:xfrm rot="16200000">
              <a:off x="2674125" y="1783783"/>
              <a:ext cx="1134734" cy="2850368"/>
            </a:xfrm>
            <a:prstGeom prst="downArrow">
              <a:avLst>
                <a:gd name="adj1" fmla="val 50000"/>
                <a:gd name="adj2" fmla="val 72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add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C4090E7-133F-4312-A48B-804660D3449B}"/>
                </a:ext>
              </a:extLst>
            </p:cNvPr>
            <p:cNvSpPr/>
            <p:nvPr/>
          </p:nvSpPr>
          <p:spPr>
            <a:xfrm rot="16200000">
              <a:off x="5532769" y="1783783"/>
              <a:ext cx="1134734" cy="2850368"/>
            </a:xfrm>
            <a:prstGeom prst="downArrow">
              <a:avLst>
                <a:gd name="adj1" fmla="val 50000"/>
                <a:gd name="adj2" fmla="val 72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commit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114BDF3E-865C-434F-AC5E-56484309888D}"/>
                </a:ext>
              </a:extLst>
            </p:cNvPr>
            <p:cNvSpPr/>
            <p:nvPr/>
          </p:nvSpPr>
          <p:spPr>
            <a:xfrm rot="16200000">
              <a:off x="8383140" y="1784101"/>
              <a:ext cx="1134734" cy="2850368"/>
            </a:xfrm>
            <a:prstGeom prst="downArrow">
              <a:avLst>
                <a:gd name="adj1" fmla="val 50000"/>
                <a:gd name="adj2" fmla="val 72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push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B80975BB-EADF-4D3F-A777-F699FA806F3F}"/>
                </a:ext>
              </a:extLst>
            </p:cNvPr>
            <p:cNvSpPr/>
            <p:nvPr/>
          </p:nvSpPr>
          <p:spPr>
            <a:xfrm rot="5400000">
              <a:off x="4099310" y="2627152"/>
              <a:ext cx="1134737" cy="5700744"/>
            </a:xfrm>
            <a:prstGeom prst="downArrow">
              <a:avLst>
                <a:gd name="adj1" fmla="val 50000"/>
                <a:gd name="adj2" fmla="val 8861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checkout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309E9D12-6436-4609-89E8-C4833E725DF7}"/>
                </a:ext>
              </a:extLst>
            </p:cNvPr>
            <p:cNvSpPr/>
            <p:nvPr/>
          </p:nvSpPr>
          <p:spPr>
            <a:xfrm rot="5400000">
              <a:off x="5520358" y="19572"/>
              <a:ext cx="1134737" cy="8542850"/>
            </a:xfrm>
            <a:prstGeom prst="downArrow">
              <a:avLst>
                <a:gd name="adj1" fmla="val 50000"/>
                <a:gd name="adj2" fmla="val 88044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pull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화살표: 아래쪽 42">
              <a:extLst>
                <a:ext uri="{FF2B5EF4-FFF2-40B4-BE49-F238E27FC236}">
                  <a16:creationId xmlns:a16="http://schemas.microsoft.com/office/drawing/2014/main" id="{51A0BF48-7BB2-44B8-B7F5-00736E98D0DC}"/>
                </a:ext>
              </a:extLst>
            </p:cNvPr>
            <p:cNvSpPr/>
            <p:nvPr/>
          </p:nvSpPr>
          <p:spPr>
            <a:xfrm rot="16200000">
              <a:off x="439920" y="2311052"/>
              <a:ext cx="944232" cy="1808532"/>
            </a:xfrm>
            <a:prstGeom prst="downArrow">
              <a:avLst>
                <a:gd name="adj1" fmla="val 50000"/>
                <a:gd name="adj2" fmla="val 5056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init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31EA4F-D93B-495F-BE0D-5EFCD1698C45}"/>
                </a:ext>
              </a:extLst>
            </p:cNvPr>
            <p:cNvSpPr txBox="1"/>
            <p:nvPr/>
          </p:nvSpPr>
          <p:spPr>
            <a:xfrm>
              <a:off x="10489272" y="2981068"/>
              <a:ext cx="1535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작업한 코드 </a:t>
              </a:r>
              <a:r>
                <a:rPr lang="en-US" altLang="ko-KR" sz="16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github</a:t>
              </a:r>
              <a:r>
                <a:rPr lang="ko-KR" altLang="en-US" sz="1600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 올림</a:t>
              </a:r>
            </a:p>
          </p:txBody>
        </p:sp>
      </p:grpSp>
      <p:sp>
        <p:nvSpPr>
          <p:cNvPr id="29" name="화살표: 아래쪽 37">
            <a:extLst>
              <a:ext uri="{FF2B5EF4-FFF2-40B4-BE49-F238E27FC236}">
                <a16:creationId xmlns:a16="http://schemas.microsoft.com/office/drawing/2014/main" id="{9F370689-3CB7-5B46-A34D-5BBA326BFAAD}"/>
              </a:ext>
            </a:extLst>
          </p:cNvPr>
          <p:cNvSpPr/>
          <p:nvPr/>
        </p:nvSpPr>
        <p:spPr>
          <a:xfrm rot="5400000">
            <a:off x="8366598" y="4146765"/>
            <a:ext cx="1134737" cy="2850368"/>
          </a:xfrm>
          <a:prstGeom prst="downArrow">
            <a:avLst>
              <a:gd name="adj1" fmla="val 50000"/>
              <a:gd name="adj2" fmla="val 7165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50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E9888-EB4F-4729-982A-9F612F44899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77E6A7-A418-46A3-9A5F-8650879EA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4644996-1C54-4350-A281-E2597DE0ECB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D1C543-3D65-4169-88D7-87912FBE6790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507694E-F664-447C-B0C4-F470359980A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FE317FF-60A7-4DEC-9F49-19E4ADA16338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C8381D-1740-41F8-9ADF-69E114054A87}"/>
              </a:ext>
            </a:extLst>
          </p:cNvPr>
          <p:cNvSpPr txBox="1"/>
          <p:nvPr/>
        </p:nvSpPr>
        <p:spPr>
          <a:xfrm>
            <a:off x="117060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endParaRPr lang="en-US" altLang="ko-KR" sz="4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61CD6-2291-4148-A338-A00184D7A737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5" name="Picture 2" descr="post-thumbnail">
            <a:extLst>
              <a:ext uri="{FF2B5EF4-FFF2-40B4-BE49-F238E27FC236}">
                <a16:creationId xmlns:a16="http://schemas.microsoft.com/office/drawing/2014/main" id="{6B4F0683-F244-4EFD-B330-611DAB71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8" y="1314345"/>
            <a:ext cx="10216080" cy="53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6E374C-D232-4302-9CEB-F3859425BAD1}"/>
              </a:ext>
            </a:extLst>
          </p:cNvPr>
          <p:cNvSpPr/>
          <p:nvPr/>
        </p:nvSpPr>
        <p:spPr>
          <a:xfrm>
            <a:off x="1994892" y="4638802"/>
            <a:ext cx="9793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74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05FED3-B33B-43CE-B474-1DAAC1FB659F}"/>
              </a:ext>
            </a:extLst>
          </p:cNvPr>
          <p:cNvSpPr/>
          <p:nvPr/>
        </p:nvSpPr>
        <p:spPr>
          <a:xfrm>
            <a:off x="6000774" y="3825660"/>
            <a:ext cx="4503367" cy="2127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03C12B-E41F-44E5-ABBE-9A2DBFE7FF7B}"/>
              </a:ext>
            </a:extLst>
          </p:cNvPr>
          <p:cNvGrpSpPr/>
          <p:nvPr/>
        </p:nvGrpSpPr>
        <p:grpSpPr>
          <a:xfrm>
            <a:off x="1497406" y="1701741"/>
            <a:ext cx="4503367" cy="2127737"/>
            <a:chOff x="1497406" y="1701741"/>
            <a:chExt cx="4503367" cy="21277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9097E48-AEF6-4B36-BE63-5A49C2C8390B}"/>
                </a:ext>
              </a:extLst>
            </p:cNvPr>
            <p:cNvSpPr/>
            <p:nvPr/>
          </p:nvSpPr>
          <p:spPr>
            <a:xfrm>
              <a:off x="1497406" y="1701741"/>
              <a:ext cx="4503367" cy="2127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15D474-429F-4269-8546-6901B2D88789}"/>
                </a:ext>
              </a:extLst>
            </p:cNvPr>
            <p:cNvSpPr txBox="1"/>
            <p:nvPr/>
          </p:nvSpPr>
          <p:spPr>
            <a:xfrm>
              <a:off x="1687859" y="1907388"/>
              <a:ext cx="4312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Working Directory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작업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영역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CD06A3-B9D1-4276-BE66-AB8E33D20A6B}"/>
                </a:ext>
              </a:extLst>
            </p:cNvPr>
            <p:cNvSpPr txBox="1"/>
            <p:nvPr/>
          </p:nvSpPr>
          <p:spPr>
            <a:xfrm>
              <a:off x="1687858" y="2592285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실제 코드의 추가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수정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삭제 작업이 이루어지는 영역 </a:t>
              </a:r>
              <a:endParaRPr lang="en-US" altLang="ko-KR" sz="2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29D88B-F73B-481F-8DC4-58D06BBBED99}"/>
              </a:ext>
            </a:extLst>
          </p:cNvPr>
          <p:cNvGrpSpPr/>
          <p:nvPr/>
        </p:nvGrpSpPr>
        <p:grpSpPr>
          <a:xfrm>
            <a:off x="6000774" y="1697921"/>
            <a:ext cx="4503367" cy="2127737"/>
            <a:chOff x="6000774" y="1697921"/>
            <a:chExt cx="4503367" cy="212773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811AA7-0E4F-4B40-84F4-CC3F90203761}"/>
                </a:ext>
              </a:extLst>
            </p:cNvPr>
            <p:cNvSpPr/>
            <p:nvPr/>
          </p:nvSpPr>
          <p:spPr>
            <a:xfrm>
              <a:off x="6000774" y="1697921"/>
              <a:ext cx="4503367" cy="2127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6ED3F4-92CF-4EF1-937D-F01830833824}"/>
                </a:ext>
              </a:extLst>
            </p:cNvPr>
            <p:cNvSpPr txBox="1"/>
            <p:nvPr/>
          </p:nvSpPr>
          <p:spPr>
            <a:xfrm>
              <a:off x="6191225" y="1907388"/>
              <a:ext cx="359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(Staging Area)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7CBE97-CCF0-4C3B-9451-EE7889417E26}"/>
                </a:ext>
              </a:extLst>
            </p:cNvPr>
            <p:cNvSpPr txBox="1"/>
            <p:nvPr/>
          </p:nvSpPr>
          <p:spPr>
            <a:xfrm>
              <a:off x="6191225" y="2592285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commit </a:t>
              </a:r>
              <a:r>
                <a:rPr lang="ko-KR" altLang="en-US" sz="2000" dirty="0"/>
                <a:t>할 준비가 된 파일들이</a:t>
              </a:r>
              <a:endParaRPr lang="en-US" altLang="ko-KR" sz="2000" dirty="0"/>
            </a:p>
            <a:p>
              <a:r>
                <a:rPr lang="ko-KR" altLang="en-US" sz="2000" dirty="0"/>
                <a:t>위치하는 영역</a:t>
              </a:r>
              <a:endPara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8F861E-0C8C-47F2-88C6-B15239BBBD48}"/>
              </a:ext>
            </a:extLst>
          </p:cNvPr>
          <p:cNvGrpSpPr/>
          <p:nvPr/>
        </p:nvGrpSpPr>
        <p:grpSpPr>
          <a:xfrm>
            <a:off x="1497407" y="3825659"/>
            <a:ext cx="9006734" cy="2127737"/>
            <a:chOff x="1497407" y="3825659"/>
            <a:chExt cx="9006734" cy="212773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F26FEA-3790-4768-8A7E-E09D407B0CCB}"/>
                </a:ext>
              </a:extLst>
            </p:cNvPr>
            <p:cNvSpPr/>
            <p:nvPr/>
          </p:nvSpPr>
          <p:spPr>
            <a:xfrm>
              <a:off x="1497407" y="3825659"/>
              <a:ext cx="9006734" cy="2127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9AF847-9407-4C39-A734-DCFCCFDFB926}"/>
                </a:ext>
              </a:extLst>
            </p:cNvPr>
            <p:cNvSpPr txBox="1"/>
            <p:nvPr/>
          </p:nvSpPr>
          <p:spPr>
            <a:xfrm>
              <a:off x="1687858" y="4035125"/>
              <a:ext cx="359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Repository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C84AA3-2FA8-4746-A003-F4A5E89E872C}"/>
                </a:ext>
              </a:extLst>
            </p:cNvPr>
            <p:cNvSpPr txBox="1"/>
            <p:nvPr/>
          </p:nvSpPr>
          <p:spPr>
            <a:xfrm>
              <a:off x="1687858" y="4720022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ea typeface="나눔바른고딕 UltraLight" panose="00000300000000000000"/>
                </a:rPr>
                <a:t>어떠한 프로젝트 관련 내용을</a:t>
              </a:r>
              <a:endParaRPr lang="en-US" altLang="ko-KR" sz="2000" dirty="0">
                <a:ea typeface="나눔바른고딕 UltraLight" panose="00000300000000000000"/>
              </a:endParaRPr>
            </a:p>
            <a:p>
              <a:r>
                <a:rPr lang="ko-KR" altLang="en-US" sz="2000" dirty="0">
                  <a:ea typeface="나눔바른고딕 UltraLight" panose="00000300000000000000"/>
                </a:rPr>
                <a:t>개인</a:t>
              </a:r>
              <a:r>
                <a:rPr lang="en-US" altLang="ko-KR" sz="2000" dirty="0">
                  <a:ea typeface="나눔바른고딕 UltraLight" panose="00000300000000000000"/>
                </a:rPr>
                <a:t>PC</a:t>
              </a:r>
              <a:r>
                <a:rPr lang="ko-KR" altLang="en-US" sz="2000" dirty="0">
                  <a:ea typeface="나눔바른고딕 UltraLight" panose="00000300000000000000"/>
                </a:rPr>
                <a:t>에 저장하는 공간</a:t>
              </a:r>
              <a:endPara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469707-6045-4A69-96A4-C023A59D9E9C}"/>
                </a:ext>
              </a:extLst>
            </p:cNvPr>
            <p:cNvSpPr txBox="1"/>
            <p:nvPr/>
          </p:nvSpPr>
          <p:spPr>
            <a:xfrm>
              <a:off x="6191225" y="4035125"/>
              <a:ext cx="4019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Remote Repository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E0AB91-3895-446D-96E2-E669277D7D28}"/>
                </a:ext>
              </a:extLst>
            </p:cNvPr>
            <p:cNvSpPr txBox="1"/>
            <p:nvPr/>
          </p:nvSpPr>
          <p:spPr>
            <a:xfrm>
              <a:off x="6191225" y="4720022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ea typeface="나눔바른고딕 UltraLight" panose="00000300000000000000"/>
                </a:rPr>
                <a:t>어떠한 프로젝트 관련 내용을</a:t>
              </a:r>
              <a:endParaRPr lang="en-US" altLang="ko-KR" sz="2000" dirty="0">
                <a:ea typeface="나눔바른고딕 UltraLight" panose="00000300000000000000"/>
              </a:endParaRPr>
            </a:p>
            <a:p>
              <a:r>
                <a:rPr lang="ko-KR" altLang="en-US" sz="2000" dirty="0">
                  <a:ea typeface="나눔바른고딕 UltraLight" panose="00000300000000000000"/>
                </a:rPr>
                <a:t>원격 서버에 저장하는 공간</a:t>
              </a:r>
              <a:endPara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5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7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Stage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300721"/>
            <a:ext cx="523841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Staging Area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올리는 것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 </a:t>
            </a:r>
            <a:endParaRPr lang="en-US" altLang="ko-KR" sz="3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E0E934-F12E-4B74-A6A7-340B914D283E}"/>
              </a:ext>
            </a:extLst>
          </p:cNvPr>
          <p:cNvGrpSpPr/>
          <p:nvPr/>
        </p:nvGrpSpPr>
        <p:grpSpPr>
          <a:xfrm>
            <a:off x="2003888" y="2473509"/>
            <a:ext cx="8337528" cy="4156646"/>
            <a:chOff x="2003888" y="2473509"/>
            <a:chExt cx="8337528" cy="415664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69309A1-5C3D-4642-9F47-3185AE88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888" y="2473509"/>
              <a:ext cx="8337528" cy="4156646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E1F4979-ACD9-4F50-A716-7FAF3471D1DE}"/>
                </a:ext>
              </a:extLst>
            </p:cNvPr>
            <p:cNvSpPr/>
            <p:nvPr/>
          </p:nvSpPr>
          <p:spPr>
            <a:xfrm>
              <a:off x="3265714" y="5109029"/>
              <a:ext cx="2931886" cy="84182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7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1979</Words>
  <Application>Microsoft Macintosh PowerPoint</Application>
  <PresentationFormat>와이드스크린</PresentationFormat>
  <Paragraphs>386</Paragraphs>
  <Slides>30</Slides>
  <Notes>23</Notes>
  <HiddenSlides>9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나눔바른고딕 UltraLight</vt:lpstr>
      <vt:lpstr>나눔스퀘어</vt:lpstr>
      <vt:lpstr>나눔스퀘어 ExtraBold</vt:lpstr>
      <vt:lpstr>AppleSDGothicNeo</vt:lpstr>
      <vt:lpstr>맑은 고딕</vt:lpstr>
      <vt:lpstr>Microsoft GothicNeo Light</vt:lpstr>
      <vt:lpstr>Arial</vt:lpstr>
      <vt:lpstr>Helvetica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깃의 4가지 영역 </vt:lpstr>
      <vt:lpstr>PowerPoint 프레젠테이션</vt:lpstr>
      <vt:lpstr>유진이 조사 구역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오정석</cp:lastModifiedBy>
  <cp:revision>225</cp:revision>
  <dcterms:created xsi:type="dcterms:W3CDTF">2019-04-01T11:39:14Z</dcterms:created>
  <dcterms:modified xsi:type="dcterms:W3CDTF">2022-04-07T04:54:38Z</dcterms:modified>
</cp:coreProperties>
</file>