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5"/>
    <a:srgbClr val="575757"/>
    <a:srgbClr val="ABABAB"/>
    <a:srgbClr val="05BFF4"/>
    <a:srgbClr val="4F17A8"/>
    <a:srgbClr val="FF610F"/>
    <a:srgbClr val="0080A8"/>
    <a:srgbClr val="59D4EB"/>
    <a:srgbClr val="DAF5FA"/>
    <a:srgbClr val="AB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>
        <p:guide orient="horz" pos="3317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8675E-F82F-4DA5-BF8C-B5D18C1FF4D6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1488-130C-457C-8115-14F5633B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4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878A-898F-4A26-9FBA-610546BF91F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3.emf"/><Relationship Id="rId5" Type="http://schemas.openxmlformats.org/officeDocument/2006/relationships/image" Target="../media/image3.emf"/><Relationship Id="rId10" Type="http://schemas.openxmlformats.org/officeDocument/2006/relationships/image" Target="../media/image2.emf"/><Relationship Id="rId4" Type="http://schemas.openxmlformats.org/officeDocument/2006/relationships/image" Target="../media/image8.emf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96000" y="2069677"/>
            <a:ext cx="5356342" cy="3091148"/>
          </a:xfrm>
          <a:prstGeom prst="rect">
            <a:avLst/>
          </a:prstGeom>
          <a:solidFill>
            <a:srgbClr val="FF6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/>
          <a:stretch/>
        </p:blipFill>
        <p:spPr>
          <a:xfrm>
            <a:off x="723327" y="381786"/>
            <a:ext cx="2288265" cy="899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28949" y="2828835"/>
            <a:ext cx="8334103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0" dirty="0">
                <a:latin typeface="Agrandir" panose="00000500000000000000" pitchFamily="50" charset="0"/>
              </a:rPr>
              <a:t>Project   </a:t>
            </a:r>
            <a:r>
              <a:rPr lang="en-US" sz="7000" dirty="0">
                <a:solidFill>
                  <a:schemeClr val="bg1"/>
                </a:solidFill>
                <a:latin typeface="Agrandir" panose="00000500000000000000" pitchFamily="50" charset="0"/>
              </a:rPr>
              <a:t>Kickoff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291413" y="3850057"/>
            <a:ext cx="2286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&lt;Date Here&gt;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511" y="552825"/>
            <a:ext cx="767945" cy="7645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8" y="3647005"/>
            <a:ext cx="781200" cy="78933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113" y="1305149"/>
            <a:ext cx="779399" cy="76452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210" y="1305149"/>
            <a:ext cx="756649" cy="76452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624" y="2078985"/>
            <a:ext cx="779404" cy="7645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210" y="3652800"/>
            <a:ext cx="767943" cy="7645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2342" y="4396870"/>
            <a:ext cx="756082" cy="7639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298" y="4396296"/>
            <a:ext cx="767943" cy="76452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034" y="2882476"/>
            <a:ext cx="779405" cy="76452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3029" y="1305149"/>
            <a:ext cx="779405" cy="7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2995" y="4693500"/>
            <a:ext cx="19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610F"/>
                </a:solidFill>
                <a:latin typeface="Agrandir" panose="00000500000000000000" pitchFamily="50" charset="0"/>
              </a:rPr>
              <a:t>Ground Rules</a:t>
            </a:r>
          </a:p>
          <a:p>
            <a:r>
              <a:rPr lang="es-CO" sz="2200" dirty="0">
                <a:solidFill>
                  <a:srgbClr val="FF610F"/>
                </a:solidFill>
                <a:latin typeface="Agrandir" panose="00000500000000000000" pitchFamily="50" charset="0"/>
              </a:rPr>
              <a:t>5 min</a:t>
            </a:r>
            <a:endParaRPr lang="en-US" sz="2200" dirty="0">
              <a:solidFill>
                <a:srgbClr val="FF610F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34177" y="1392997"/>
            <a:ext cx="3896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</a:rPr>
              <a:t>Setting ground rules can help kick start a healthy team culture. Things like “start and end meeting on time” and “encourage everyone to participate” are good starters.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91" y="6147345"/>
            <a:ext cx="7512807" cy="432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424" y="1277991"/>
            <a:ext cx="4343576" cy="432426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880472" y="1277991"/>
            <a:ext cx="523136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  <a:cs typeface="Arial" panose="020B0604020202020204" pitchFamily="34" charset="0"/>
              </a:rPr>
              <a:t>Set some team ground rules so we can be as effective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222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flipV="1">
            <a:off x="0" y="1514906"/>
            <a:ext cx="5390861" cy="4080680"/>
          </a:xfrm>
          <a:prstGeom prst="rect">
            <a:avLst/>
          </a:prstGeom>
          <a:solidFill>
            <a:srgbClr val="05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064113" y="2413175"/>
            <a:ext cx="3210840" cy="32442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48364" y="4613251"/>
            <a:ext cx="19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randir" panose="00000500000000000000" pitchFamily="50" charset="0"/>
              </a:rPr>
              <a:t>Next Steps</a:t>
            </a:r>
          </a:p>
          <a:p>
            <a:r>
              <a:rPr lang="es-CO" sz="2200" dirty="0">
                <a:solidFill>
                  <a:schemeClr val="bg1"/>
                </a:solidFill>
                <a:latin typeface="Agrandir" panose="00000500000000000000" pitchFamily="50" charset="0"/>
              </a:rPr>
              <a:t>5 min</a:t>
            </a:r>
            <a:endParaRPr lang="en-US" sz="22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31080" y="2133498"/>
            <a:ext cx="47282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let the energy unravel as people lose momentum. Be clear about what people need to do next. 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72233" y="2045556"/>
            <a:ext cx="3593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</a:rPr>
              <a:t>Get that momentum going!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478" y="6147345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79" y="2490372"/>
            <a:ext cx="2823175" cy="27692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8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2006" y="1398544"/>
            <a:ext cx="4907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grandir" panose="00000500000000000000" pitchFamily="50" charset="0"/>
              </a:rPr>
              <a:t>What else do you need to Know?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502006" y="4356402"/>
            <a:ext cx="49075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anything else that we need to discuss?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903697"/>
            <a:ext cx="2400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Q&amp;A </a:t>
            </a:r>
          </a:p>
          <a:p>
            <a:r>
              <a:rPr lang="es-CO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373" y="6146232"/>
            <a:ext cx="7512807" cy="432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611"/>
            <a:ext cx="2823175" cy="27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6" y="381786"/>
            <a:ext cx="1966027" cy="719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3453" y="1458237"/>
            <a:ext cx="72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grandir" panose="00000500000000000000" pitchFamily="50" charset="0"/>
              </a:rPr>
              <a:t>Today’s</a:t>
            </a:r>
            <a:r>
              <a:rPr lang="es-CO" sz="6000" dirty="0">
                <a:latin typeface="Agrandir" panose="00000500000000000000" pitchFamily="50" charset="0"/>
              </a:rPr>
              <a:t> Agenda  </a:t>
            </a:r>
            <a:endParaRPr lang="en-US" sz="60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12933" y="2737595"/>
            <a:ext cx="26294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Client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min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</a:t>
            </a:r>
            <a:endParaRPr lang="en-US" sz="2200" dirty="0"/>
          </a:p>
          <a:p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4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35132" y="2739188"/>
            <a:ext cx="28259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</a:t>
            </a:r>
            <a:endParaRPr lang="en-US" sz="2800" dirty="0"/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Roles &amp; Responsibilities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</a:p>
          <a:p>
            <a:pPr lvl="0"/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2" y="2866722"/>
            <a:ext cx="330302" cy="324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2" y="3612911"/>
            <a:ext cx="325447" cy="32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2" y="4381266"/>
            <a:ext cx="320661" cy="324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38" y="5125380"/>
            <a:ext cx="330304" cy="324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452" y="2866722"/>
            <a:ext cx="325447" cy="324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0238" y="3824843"/>
            <a:ext cx="320661" cy="324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022" y="4782964"/>
            <a:ext cx="330304" cy="3240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8679" y="2866722"/>
            <a:ext cx="325447" cy="324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3465" y="3612911"/>
            <a:ext cx="320661" cy="324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6249" y="4359100"/>
            <a:ext cx="330305" cy="324000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9124067" y="2736583"/>
            <a:ext cx="25038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Ground Rules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79" y="939738"/>
            <a:ext cx="4771059" cy="468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9806" y="1448280"/>
            <a:ext cx="6831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grandir" panose="00000500000000000000" pitchFamily="50" charset="0"/>
              </a:rPr>
              <a:t>Meet Your New Favorite Team!</a:t>
            </a:r>
            <a:r>
              <a:rPr lang="es-CO" sz="6000" dirty="0">
                <a:latin typeface="Agrandir" panose="00000500000000000000" pitchFamily="50" charset="0"/>
              </a:rPr>
              <a:t>  </a:t>
            </a:r>
            <a:endParaRPr lang="en-US" sz="6000" dirty="0">
              <a:latin typeface="Agrandir" panose="00000500000000000000" pitchFamily="50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3453" y="3561728"/>
            <a:ext cx="57400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everyone to go around the room and introduce themselves.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700091"/>
            <a:ext cx="1965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Introductions</a:t>
            </a:r>
          </a:p>
          <a:p>
            <a:r>
              <a:rPr lang="es-CO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33" y="6146232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4168019"/>
            <a:ext cx="12192000" cy="1601791"/>
          </a:xfrm>
          <a:prstGeom prst="rect">
            <a:avLst/>
          </a:prstGeom>
          <a:solidFill>
            <a:srgbClr val="FF6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34695" y="1611427"/>
            <a:ext cx="330133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is an external project, provide some background information on the client. 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7883" y="4617458"/>
            <a:ext cx="1828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randir" panose="00000500000000000000" pitchFamily="50" charset="0"/>
              </a:rPr>
              <a:t>Our Client</a:t>
            </a:r>
          </a:p>
          <a:p>
            <a:r>
              <a:rPr lang="es-CO" sz="2200" dirty="0">
                <a:solidFill>
                  <a:schemeClr val="bg1"/>
                </a:solidFill>
                <a:latin typeface="Agrandir" panose="00000500000000000000" pitchFamily="50" charset="0"/>
              </a:rPr>
              <a:t>5 min</a:t>
            </a:r>
            <a:endParaRPr lang="en-US" sz="22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83950" y="1611427"/>
            <a:ext cx="364394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scene for the group and share what you know to get everyone on the same page. 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50413" y="1431733"/>
            <a:ext cx="792000" cy="830997"/>
            <a:chOff x="750413" y="1431733"/>
            <a:chExt cx="792000" cy="830997"/>
          </a:xfrm>
        </p:grpSpPr>
        <p:sp>
          <p:nvSpPr>
            <p:cNvPr id="13" name="Elipse 12"/>
            <p:cNvSpPr/>
            <p:nvPr/>
          </p:nvSpPr>
          <p:spPr>
            <a:xfrm>
              <a:off x="750413" y="1445950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1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973246" y="1431733"/>
              <a:ext cx="3190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849540" y="1418654"/>
            <a:ext cx="792000" cy="830997"/>
            <a:chOff x="6849540" y="1418654"/>
            <a:chExt cx="792000" cy="830997"/>
          </a:xfrm>
        </p:grpSpPr>
        <p:sp>
          <p:nvSpPr>
            <p:cNvPr id="14" name="Elipse 13"/>
            <p:cNvSpPr/>
            <p:nvPr/>
          </p:nvSpPr>
          <p:spPr>
            <a:xfrm>
              <a:off x="6849540" y="1445950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1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982766" y="1418654"/>
              <a:ext cx="4668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65" y="6146232"/>
            <a:ext cx="7512807" cy="43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933369" y="3811452"/>
            <a:ext cx="2325261" cy="231492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176350" y="4321131"/>
            <a:ext cx="1274122" cy="126845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2521160" y="4587905"/>
            <a:ext cx="72321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476" y="0"/>
            <a:ext cx="2401524" cy="2426531"/>
          </a:xfrm>
          <a:prstGeom prst="rect">
            <a:avLst/>
          </a:prstGeom>
          <a:noFill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2" y="381786"/>
            <a:ext cx="1966027" cy="7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36175"/>
            <a:ext cx="19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BFF4"/>
                </a:solidFill>
                <a:latin typeface="Agrandir" panose="00000500000000000000" pitchFamily="50" charset="0"/>
              </a:rPr>
              <a:t>The Project</a:t>
            </a:r>
          </a:p>
          <a:p>
            <a:r>
              <a:rPr lang="es-CO" sz="2200" dirty="0">
                <a:solidFill>
                  <a:srgbClr val="05BFF4"/>
                </a:solidFill>
                <a:latin typeface="Agrandir" panose="00000500000000000000" pitchFamily="50" charset="0"/>
              </a:rPr>
              <a:t>15 min</a:t>
            </a:r>
            <a:endParaRPr lang="en-US" sz="2200" dirty="0">
              <a:solidFill>
                <a:srgbClr val="05BFF4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64523" y="1704790"/>
            <a:ext cx="40288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the business requesting this project?</a:t>
            </a:r>
          </a:p>
          <a:p>
            <a:endParaRPr lang="en-US" sz="2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success look like?</a:t>
            </a:r>
          </a:p>
          <a:p>
            <a:endParaRPr lang="en-US" sz="2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failure look like?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3453" y="1253954"/>
            <a:ext cx="43889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</a:rPr>
              <a:t>What are we doing, and why are we doing this?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667586" y="1758857"/>
            <a:ext cx="792000" cy="861774"/>
            <a:chOff x="5667586" y="1758857"/>
            <a:chExt cx="792000" cy="861774"/>
          </a:xfrm>
        </p:grpSpPr>
        <p:sp>
          <p:nvSpPr>
            <p:cNvPr id="5" name="Elipse 4"/>
            <p:cNvSpPr/>
            <p:nvPr/>
          </p:nvSpPr>
          <p:spPr>
            <a:xfrm>
              <a:off x="5667586" y="1780096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BF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781022" y="1758857"/>
              <a:ext cx="4668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667586" y="3052748"/>
            <a:ext cx="792000" cy="861774"/>
            <a:chOff x="5667586" y="3052748"/>
            <a:chExt cx="792000" cy="861774"/>
          </a:xfrm>
        </p:grpSpPr>
        <p:sp>
          <p:nvSpPr>
            <p:cNvPr id="16" name="Elipse 15"/>
            <p:cNvSpPr/>
            <p:nvPr/>
          </p:nvSpPr>
          <p:spPr>
            <a:xfrm>
              <a:off x="5667586" y="3067650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BF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801013" y="3052748"/>
              <a:ext cx="4668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674544" y="4341765"/>
            <a:ext cx="792000" cy="861774"/>
            <a:chOff x="5674544" y="4341765"/>
            <a:chExt cx="792000" cy="861774"/>
          </a:xfrm>
        </p:grpSpPr>
        <p:sp>
          <p:nvSpPr>
            <p:cNvPr id="17" name="Elipse 16"/>
            <p:cNvSpPr/>
            <p:nvPr/>
          </p:nvSpPr>
          <p:spPr>
            <a:xfrm>
              <a:off x="5674544" y="4355205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BF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801233" y="4341765"/>
              <a:ext cx="4668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91" y="6143204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26" y="1250256"/>
            <a:ext cx="3889614" cy="38153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8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3453" y="1223715"/>
            <a:ext cx="6831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grandir" panose="00000500000000000000" pitchFamily="50" charset="0"/>
                <a:cs typeface="Arial" panose="020B0604020202020204" pitchFamily="34" charset="0"/>
              </a:rPr>
              <a:t>Let’s talk about specifics.</a:t>
            </a:r>
            <a:endParaRPr lang="en-US" sz="6000" dirty="0">
              <a:solidFill>
                <a:schemeClr val="bg1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3453" y="3163650"/>
            <a:ext cx="71457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already created a project charter, now is the time to review it with the team. Begin to talk about risks, dependencies, outputs, deliverables.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5065635"/>
            <a:ext cx="151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Scope </a:t>
            </a:r>
          </a:p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20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62" y="6147345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" y="1501254"/>
            <a:ext cx="3930555" cy="4088334"/>
          </a:xfrm>
          <a:prstGeom prst="rect">
            <a:avLst/>
          </a:prstGeom>
          <a:solidFill>
            <a:srgbClr val="FF6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317331" y="1487606"/>
            <a:ext cx="2626025" cy="2614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55093" y="1368327"/>
            <a:ext cx="683187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Agrandir" panose="00000500000000000000" pitchFamily="50" charset="0"/>
                <a:cs typeface="Arial" panose="020B0604020202020204" pitchFamily="34" charset="0"/>
              </a:rPr>
              <a:t>How are we going to make this happen?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755093" y="4101956"/>
            <a:ext cx="6149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time to get some ownership and buy-in from the team. Ask the team if they have ideas on approaches to try.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40252"/>
            <a:ext cx="1828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randir" panose="00000500000000000000" pitchFamily="50" charset="0"/>
              </a:rPr>
              <a:t>Approach</a:t>
            </a:r>
          </a:p>
          <a:p>
            <a:r>
              <a:rPr lang="es-CO" sz="2200" dirty="0">
                <a:solidFill>
                  <a:schemeClr val="bg1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20 min</a:t>
            </a:r>
            <a:endParaRPr lang="en-US" sz="2200" dirty="0">
              <a:solidFill>
                <a:schemeClr val="bg1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201" y="6146232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99" y="1133131"/>
            <a:ext cx="4053881" cy="40960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2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41373" y="2103567"/>
            <a:ext cx="4209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latin typeface="Agrandir" panose="00000500000000000000" pitchFamily="50" charset="0"/>
              </a:rPr>
              <a:t>Who is doing what?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5628" y="2871738"/>
            <a:ext cx="5035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each team member to his or her roles/responsibilities and clarify the deliverables.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34820"/>
            <a:ext cx="308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BFF4"/>
                </a:solidFill>
                <a:latin typeface="Agrandir" panose="00000500000000000000" pitchFamily="50" charset="0"/>
              </a:rPr>
              <a:t>Roles &amp; Responsibility</a:t>
            </a:r>
          </a:p>
          <a:p>
            <a:r>
              <a:rPr lang="es-CO" sz="2200" dirty="0">
                <a:solidFill>
                  <a:srgbClr val="05BFF4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05BFF4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373" y="6145465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8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46087" y="1284681"/>
            <a:ext cx="4369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</a:rPr>
              <a:t>How will we work together to accomplish our goal?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97598" y="1561680"/>
            <a:ext cx="40622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meeting cadence, collaboration tools to use, how the team will communicate, etc. Try to keep it as simple as possible, and find a way that works for everyone.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89249"/>
            <a:ext cx="1828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Teamwork</a:t>
            </a:r>
          </a:p>
          <a:p>
            <a:r>
              <a:rPr lang="es-CO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29" y="6146232"/>
            <a:ext cx="7512807" cy="432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918" y="1561680"/>
            <a:ext cx="2536078" cy="24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AC33E40A8AB4AB9A126D298799E78" ma:contentTypeVersion="12" ma:contentTypeDescription="Create a new document." ma:contentTypeScope="" ma:versionID="393e3809860021ea4b53ed9d1e2ad736">
  <xsd:schema xmlns:xsd="http://www.w3.org/2001/XMLSchema" xmlns:xs="http://www.w3.org/2001/XMLSchema" xmlns:p="http://schemas.microsoft.com/office/2006/metadata/properties" xmlns:ns3="9926c504-9366-4d27-ba67-e7df4b72c3ca" xmlns:ns4="675b2d5a-2a5b-4198-b316-84224b1699b9" targetNamespace="http://schemas.microsoft.com/office/2006/metadata/properties" ma:root="true" ma:fieldsID="94008880fd668028e4b73c345dde1642" ns3:_="" ns4:_="">
    <xsd:import namespace="9926c504-9366-4d27-ba67-e7df4b72c3ca"/>
    <xsd:import namespace="675b2d5a-2a5b-4198-b316-84224b169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6c504-9366-4d27-ba67-e7df4b72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b2d5a-2a5b-4198-b316-84224b169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D81F32-8E42-475E-B449-4ECD59DEB2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6c504-9366-4d27-ba67-e7df4b72c3ca"/>
    <ds:schemaRef ds:uri="675b2d5a-2a5b-4198-b316-84224b169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4C5005-6B92-4F35-AE51-7F63E417EA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B07003-11EB-4EF0-9C77-C80AD1722690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9926c504-9366-4d27-ba67-e7df4b72c3ca"/>
    <ds:schemaRef ds:uri="http://www.w3.org/XML/1998/namespace"/>
    <ds:schemaRef ds:uri="http://schemas.microsoft.com/office/infopath/2007/PartnerControls"/>
    <ds:schemaRef ds:uri="675b2d5a-2a5b-4198-b316-84224b1699b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459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Agrandir</vt:lpstr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Dylan Gordon</cp:lastModifiedBy>
  <cp:revision>143</cp:revision>
  <dcterms:created xsi:type="dcterms:W3CDTF">2020-11-02T03:47:28Z</dcterms:created>
  <dcterms:modified xsi:type="dcterms:W3CDTF">2020-11-04T20:53:33Z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0x01010063BAC33E40A8AB4AB9A126D298799E78</vt:lpwstr>
  </property>
</Properties>
</file>