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13" r:id="rId2"/>
    <p:sldMasterId id="2147483809" r:id="rId3"/>
    <p:sldMasterId id="2147483815" r:id="rId4"/>
    <p:sldMasterId id="2147483817" r:id="rId5"/>
    <p:sldMasterId id="2147483819" r:id="rId6"/>
  </p:sldMasterIdLst>
  <p:notesMasterIdLst>
    <p:notesMasterId r:id="rId30"/>
  </p:notesMasterIdLst>
  <p:handoutMasterIdLst>
    <p:handoutMasterId r:id="rId31"/>
  </p:handoutMasterIdLst>
  <p:sldIdLst>
    <p:sldId id="316" r:id="rId7"/>
    <p:sldId id="315" r:id="rId8"/>
    <p:sldId id="331" r:id="rId9"/>
    <p:sldId id="320" r:id="rId10"/>
    <p:sldId id="325" r:id="rId11"/>
    <p:sldId id="355" r:id="rId12"/>
    <p:sldId id="326" r:id="rId13"/>
    <p:sldId id="323" r:id="rId14"/>
    <p:sldId id="311" r:id="rId15"/>
    <p:sldId id="327" r:id="rId16"/>
    <p:sldId id="339" r:id="rId17"/>
    <p:sldId id="328" r:id="rId18"/>
    <p:sldId id="336" r:id="rId19"/>
    <p:sldId id="341" r:id="rId20"/>
    <p:sldId id="347" r:id="rId21"/>
    <p:sldId id="349" r:id="rId22"/>
    <p:sldId id="350" r:id="rId23"/>
    <p:sldId id="352" r:id="rId24"/>
    <p:sldId id="338" r:id="rId25"/>
    <p:sldId id="354" r:id="rId26"/>
    <p:sldId id="332" r:id="rId27"/>
    <p:sldId id="344" r:id="rId28"/>
    <p:sldId id="345" r:id="rId2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EC9C7"/>
    <a:srgbClr val="FFBD7C"/>
    <a:srgbClr val="FFFF99"/>
    <a:srgbClr val="FFFFCC"/>
    <a:srgbClr val="FFFF66"/>
    <a:srgbClr val="FFFF00"/>
    <a:srgbClr val="008080"/>
    <a:srgbClr val="FF9933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6238" autoAdjust="0"/>
  </p:normalViewPr>
  <p:slideViewPr>
    <p:cSldViewPr>
      <p:cViewPr>
        <p:scale>
          <a:sx n="66" d="100"/>
          <a:sy n="66" d="100"/>
        </p:scale>
        <p:origin x="2334" y="105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>
        <p:scale>
          <a:sx n="125" d="100"/>
          <a:sy n="125" d="100"/>
        </p:scale>
        <p:origin x="2196" y="-321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deral_subjects_of_Russia" TargetMode="External"/><Relationship Id="rId13" Type="http://schemas.openxmlformats.org/officeDocument/2006/relationships/hyperlink" Target="https://en.wikipedia.org/wiki/Siberia" TargetMode="External"/><Relationship Id="rId18" Type="http://schemas.openxmlformats.org/officeDocument/2006/relationships/hyperlink" Target="https://en.wikipedia.org/wiki/Republic_of_Buryatia" TargetMode="External"/><Relationship Id="rId3" Type="http://schemas.openxmlformats.org/officeDocument/2006/relationships/hyperlink" Target="https://en.wikipedia.org/wiki/Russian_language" TargetMode="External"/><Relationship Id="rId21" Type="http://schemas.openxmlformats.org/officeDocument/2006/relationships/hyperlink" Target="https://en.wikipedia.org/wiki/Types_of_inhabited_localities_in_Russia" TargetMode="External"/><Relationship Id="rId7" Type="http://schemas.openxmlformats.org/officeDocument/2006/relationships/hyperlink" Target="https://en.wikipedia.org/wiki/Help:IPA" TargetMode="External"/><Relationship Id="rId12" Type="http://schemas.openxmlformats.org/officeDocument/2006/relationships/hyperlink" Target="https://en.wikipedia.org/wiki/Asia" TargetMode="External"/><Relationship Id="rId17" Type="http://schemas.openxmlformats.org/officeDocument/2006/relationships/hyperlink" Target="https://en.wikipedia.org/wiki/Irkutsk_Oblast" TargetMode="External"/><Relationship Id="rId25" Type="http://schemas.openxmlformats.org/officeDocument/2006/relationships/hyperlink" Target="https://en.wikipedia.org/wiki/Tannu_Tuva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en.wikipedia.org/wiki/Krasnoyarsk_Krai" TargetMode="External"/><Relationship Id="rId20" Type="http://schemas.openxmlformats.org/officeDocument/2006/relationships/hyperlink" Target="https://en.wikipedia.org/wiki/Capital_cit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uvan_language" TargetMode="External"/><Relationship Id="rId11" Type="http://schemas.openxmlformats.org/officeDocument/2006/relationships/hyperlink" Target="https://en.wikipedia.org/wiki/Tuva#cite_note-12" TargetMode="External"/><Relationship Id="rId24" Type="http://schemas.openxmlformats.org/officeDocument/2006/relationships/hyperlink" Target="https://en.wikipedia.org/wiki/Tuva#cite_note-2010Census-7" TargetMode="External"/><Relationship Id="rId5" Type="http://schemas.openxmlformats.org/officeDocument/2006/relationships/hyperlink" Target="https://en.wikipedia.org/wiki/Help:IPA_for_Russian" TargetMode="External"/><Relationship Id="rId15" Type="http://schemas.openxmlformats.org/officeDocument/2006/relationships/hyperlink" Target="https://en.wikipedia.org/wiki/Republic_of_Khakassia" TargetMode="External"/><Relationship Id="rId23" Type="http://schemas.openxmlformats.org/officeDocument/2006/relationships/hyperlink" Target="https://en.wikipedia.org/wiki/Russian_Census_(2010)" TargetMode="External"/><Relationship Id="rId10" Type="http://schemas.openxmlformats.org/officeDocument/2006/relationships/hyperlink" Target="https://en.wikipedia.org/wiki/Republics_of_Russia" TargetMode="External"/><Relationship Id="rId19" Type="http://schemas.openxmlformats.org/officeDocument/2006/relationships/hyperlink" Target="https://en.wikipedia.org/wiki/Mongolia" TargetMode="External"/><Relationship Id="rId4" Type="http://schemas.openxmlformats.org/officeDocument/2006/relationships/hyperlink" Target="https://en.wikipedia.org/wiki/Romanization_of_Russian" TargetMode="External"/><Relationship Id="rId9" Type="http://schemas.openxmlformats.org/officeDocument/2006/relationships/hyperlink" Target="https://en.wikipedia.org/wiki/Russia" TargetMode="External"/><Relationship Id="rId14" Type="http://schemas.openxmlformats.org/officeDocument/2006/relationships/hyperlink" Target="https://en.wikipedia.org/wiki/Altai_Republic" TargetMode="External"/><Relationship Id="rId22" Type="http://schemas.openxmlformats.org/officeDocument/2006/relationships/hyperlink" Target="https://en.wikipedia.org/wiki/Kyzy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PowerShell Conference Europe</a:t>
            </a:r>
          </a:p>
          <a:p>
            <a:r>
              <a:rPr lang="en-US"/>
              <a:t>Hannover, 2016</a:t>
            </a:r>
          </a:p>
          <a:p>
            <a:r>
              <a:rPr lang="en-US"/>
              <a:t>www.psconf.eu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88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0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2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454545"/>
                </a:solidFill>
                <a:latin typeface="WOL_Reg"/>
              </a:rPr>
              <a:t>When used in any of these configuration Nano Server has the same API surface available for running applications. The Nano Server API surface is a subset of what is available in Server Core and Server with a Desktop Experience. As a subset, any application, tool, or agent that is written to run on Nano Server will run without modification on Server Core or Server with a Desktop Experience.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14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Packages with explicit parameters (WS 2016, TP4)</a:t>
            </a:r>
          </a:p>
          <a:p>
            <a:r>
              <a:rPr lang="de-DE"/>
              <a:t>-Compute  (Microsoft-NanoServer-Compute-Package.cab)</a:t>
            </a:r>
          </a:p>
          <a:p>
            <a:r>
              <a:rPr lang="de-DE"/>
              <a:t>-Containers   (Microsoft-NanoServer-Containers-Package.cab)</a:t>
            </a:r>
          </a:p>
          <a:p>
            <a:r>
              <a:rPr lang="de-DE"/>
              <a:t>-Defender (Microsoft-NanoServer-Defender-Package.cab)</a:t>
            </a:r>
          </a:p>
          <a:p>
            <a:r>
              <a:rPr lang="de-DE"/>
              <a:t>-Clustering   (Microsoft-NanoServer-FailoverCluster-Package.cab)</a:t>
            </a:r>
          </a:p>
          <a:p>
            <a:r>
              <a:rPr lang="de-DE"/>
              <a:t>-GuestDrivers (Microsoft-NanoServer-Guest-Package.cab)</a:t>
            </a:r>
          </a:p>
          <a:p>
            <a:r>
              <a:rPr lang="de-DE"/>
              <a:t>-OEMDrivers  (Microsoft-NanoServer-OEM-Drivers-Package.cab)</a:t>
            </a:r>
          </a:p>
          <a:p>
            <a:r>
              <a:rPr lang="de-DE"/>
              <a:t>-Storage (Microsoft-NanoServer-Storage-Package.cab)</a:t>
            </a:r>
          </a:p>
          <a:p>
            <a:r>
              <a:rPr lang="de-DE"/>
              <a:t>-ReverseForwarders   (Microsoft-OneCore-ReverseForwarders-Package.cab)</a:t>
            </a:r>
          </a:p>
          <a:p>
            <a:endParaRPr lang="de-DE"/>
          </a:p>
          <a:p>
            <a:r>
              <a:rPr lang="de-DE"/>
              <a:t>Packages installed via "-packages" (WS 2016, TP4)</a:t>
            </a:r>
          </a:p>
          <a:p>
            <a:r>
              <a:rPr lang="de-DE"/>
              <a:t>-packages Microsoft-NanoServer-DCB-Package.cab</a:t>
            </a:r>
          </a:p>
          <a:p>
            <a:r>
              <a:rPr lang="de-DE"/>
              <a:t>-packages Microsoft-NanoServer-DNS-Package.cab</a:t>
            </a:r>
          </a:p>
          <a:p>
            <a:r>
              <a:rPr lang="de-DE"/>
              <a:t>-packages Microsoft-NanoServer-DSC-Package.cab</a:t>
            </a:r>
          </a:p>
          <a:p>
            <a:r>
              <a:rPr lang="de-DE"/>
              <a:t>-packages Microsoft-NanoServer-IIS-Package.cab</a:t>
            </a:r>
          </a:p>
          <a:p>
            <a:r>
              <a:rPr lang="de-DE"/>
              <a:t>-packages Microsoft-NanoServer-NPDS-Package.cab</a:t>
            </a:r>
          </a:p>
          <a:p>
            <a:r>
              <a:rPr lang="de-DE"/>
              <a:t>-packages Microsoft-Windows-Server-SCVMM-Compute-Package.cab</a:t>
            </a:r>
          </a:p>
          <a:p>
            <a:r>
              <a:rPr lang="de-DE"/>
              <a:t>-packages Microsoft-Windows-Server-SCVMM-Package.cab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0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3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64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3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094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http://blogs.technet.com/b/nanoserver/archive/2016/02/09/server-management-tools-is-now-live.aspx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512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4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60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Jeffrey Snover, Andrew Mason (Build 2011)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"Windows Server 8 apps must run without a GUI"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https://channel9.msdn.com/Events/BUILD/BUILD2011/SAC-416T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1200"/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Slides:</a:t>
            </a:r>
            <a:r>
              <a:rPr lang="en-US" sz="1200" baseline="0"/>
              <a:t> </a:t>
            </a:r>
            <a:endParaRPr lang="en-US" sz="1200"/>
          </a:p>
          <a:p>
            <a:pPr marL="0" indent="0">
              <a:buFont typeface="Arial" pitchFamily="34" charset="0"/>
              <a:buNone/>
              <a:defRPr/>
            </a:pPr>
            <a:r>
              <a:rPr lang="en-US" sz="1200"/>
              <a:t>http://video.ch9.ms/build/2011/slides/SAC-416T_Mason.pptx</a:t>
            </a:r>
            <a:br>
              <a:rPr lang="en-US" sz="1200"/>
            </a:br>
            <a:endParaRPr lang="en-US" sz="1200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095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https://twitter.com/jsnover/status/697546729466392576</a:t>
            </a:r>
          </a:p>
          <a:p>
            <a:endParaRPr lang="en-US"/>
          </a:p>
          <a:p>
            <a:r>
              <a:rPr lang="de-DE"/>
              <a:t>https://blogs.technet.microsoft.com/windowsserver/2016/02/10/exploring-nano-server-for-windows-server-2016/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72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29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105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https://twitter.com/jsnover/status/593786221404422144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1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"The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 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Russian language"/>
              </a:rPr>
              <a:t>Russian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Респу́блика Тыва́,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 tooltip="Romanization of Russian"/>
              </a:rPr>
              <a:t>tr.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de-DE" sz="1200" b="0" i="1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Respublika Tyva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 IPA: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Help:IPA for Russian"/>
              </a:rPr>
              <a:t>[rʲɪˈspublʲɪkə tɨˈva]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;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Tuvan language"/>
              </a:rPr>
              <a:t>Tuvan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Тыва Республика,</a:t>
            </a:r>
            <a:r>
              <a:rPr lang="de-DE" sz="1200" b="0" i="1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 Respublika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7" tooltip="Help:IPA"/>
              </a:rPr>
              <a:t>[təˈvɑ risˈpublikɑ]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 </a:t>
            </a:r>
            <a:r>
              <a:rPr lang="de-DE" sz="1200" b="1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Tuva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Tuvan language"/>
              </a:rPr>
              <a:t>Tuvan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Тыва,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Russian language"/>
              </a:rPr>
              <a:t>Russian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 </a:t>
            </a:r>
            <a:r>
              <a:rPr lang="az-Cyrl-AZ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Тува́),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 a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8" tooltip="Federal subjects of Russia"/>
              </a:rPr>
              <a:t>federal subject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9" tooltip="Russia"/>
              </a:rPr>
              <a:t>Russia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(a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0" tooltip="Republics of Russia"/>
              </a:rPr>
              <a:t>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also defined in the Constitution of the Russian Federation as a state </a:t>
            </a:r>
            <a:r>
              <a:rPr lang="de-DE" sz="1200" b="0" i="0" u="none" strike="noStrike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1"/>
              </a:rPr>
              <a:t>[12]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 It lies in the geographical center 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2" tooltip="Asia"/>
              </a:rPr>
              <a:t>Asia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in southern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3" tooltip="Siberia"/>
              </a:rPr>
              <a:t>Siberia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 republic borders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4" tooltip="Altai Republic"/>
              </a:rPr>
              <a:t>Altai Republic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the </a:t>
            </a:r>
            <a:r>
              <a:rPr lang="de-DE" sz="1200" b="0" i="0" u="sng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5" tooltip="Republic of Khakassia"/>
              </a:rPr>
              <a:t>Republic of Khakassia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6" tooltip="Krasnoyarsk Krai"/>
              </a:rPr>
              <a:t>Krasnoyarsk Krai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7" tooltip="Irkutsk Oblast"/>
              </a:rPr>
              <a:t>Irkutsk Oblast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and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8" tooltip="Republic of Buryatia"/>
              </a:rPr>
              <a:t>Republic of Buryatia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 Russia and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19" tooltip="Mongolia"/>
              </a:rPr>
              <a:t>Mongolia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to the south. Its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0" tooltip="Capital city"/>
              </a:rPr>
              <a:t>capital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the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1" tooltip="Types of inhabited localities in Russia"/>
              </a:rPr>
              <a:t>city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2" tooltip="Kyzyl"/>
              </a:rPr>
              <a:t>Kyzyl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Population: 307,930 (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3" tooltip="Russian Census (2010)"/>
              </a:rPr>
              <a:t>2010 Census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  <a:r>
              <a:rPr lang="de-DE" sz="1200" b="0" i="0" u="none" strike="noStrike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4"/>
              </a:rPr>
              <a:t>[7]</a:t>
            </a:r>
            <a:endParaRPr lang="de-DE" sz="1200" b="0" i="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de-DE" sz="1200" b="0" i="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1921 until 1944, Tuva constituted a sovereign, independent nation, under the name of 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25" tooltip="Tannu Tuva"/>
              </a:rPr>
              <a:t>Tannu Tuva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officially, the Tuvan People's Republic, or the People's Republic of Tannu Tuva."</a:t>
            </a:r>
          </a:p>
          <a:p>
            <a:r>
              <a:rPr lang="en-US"/>
              <a:t>Size: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170,500 km</a:t>
            </a:r>
            <a:r>
              <a:rPr lang="de-DE" sz="1200" b="0" i="0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de-DE">
                <a:effectLst/>
              </a:rPr>
              <a:t>Population: 307,930</a:t>
            </a:r>
            <a:endParaRPr lang="de-DE"/>
          </a:p>
          <a:p>
            <a:r>
              <a:rPr lang="de-DE"/>
              <a:t>https://en.wikipedia.org/wiki/Tuva</a:t>
            </a:r>
          </a:p>
          <a:p>
            <a:endParaRPr lang="en-US"/>
          </a:p>
          <a:p>
            <a:r>
              <a:rPr lang="en-US"/>
              <a:t>The 20 smalles countries in the world:</a:t>
            </a:r>
          </a:p>
          <a:p>
            <a:r>
              <a:rPr lang="de-DE"/>
              <a:t>http://www.worldatlas.com/articles/the-10-smallest-countries-in-the-world.html</a:t>
            </a:r>
          </a:p>
          <a:p>
            <a:r>
              <a:rPr lang="en-US"/>
              <a:t>No1: Vatican – 0.44 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km</a:t>
            </a:r>
            <a:r>
              <a:rPr lang="de-DE" sz="1200" b="0" i="0" kern="1200" baseline="300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/>
              <a:t>Population: 690</a:t>
            </a:r>
          </a:p>
          <a:p>
            <a:endParaRPr lang="de-DE" sz="1200" b="0" i="0" kern="1200" baseline="300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2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5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8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1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Photo (By Diliff - Own work, CC BY-SA 3.0)</a:t>
            </a:r>
          </a:p>
          <a:p>
            <a:r>
              <a:rPr lang="en-US"/>
              <a:t>https://commons.wikimedia.org/w/index.php?curid=2065989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3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/>
          </a:p>
          <a:p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endParaRPr lang="en-US" sz="600"/>
          </a:p>
          <a:p>
            <a:pPr algn="ctr"/>
            <a:r>
              <a:rPr lang="en-US" sz="600"/>
              <a:t>_____________________________________________________________________________________________________________________</a:t>
            </a:r>
            <a:endParaRPr lang="de-DE" sz="600"/>
          </a:p>
          <a:p>
            <a:pPr algn="ctr"/>
            <a:endParaRPr lang="de-DE" sz="600"/>
          </a:p>
          <a:p>
            <a:endParaRPr lang="de-DE" sz="600"/>
          </a:p>
          <a:p>
            <a:endParaRPr lang="de-DE" sz="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2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3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1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925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9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7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  <p:sldLayoutId id="214748382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762"/>
            <a:ext cx="9144000" cy="68484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3" r:id="rId2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0694" y="5532875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5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1116"/>
          <a:stretch/>
        </p:blipFill>
        <p:spPr>
          <a:xfrm>
            <a:off x="19844" y="342321"/>
            <a:ext cx="9180512" cy="65395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-36512" y="318410"/>
            <a:ext cx="9186630" cy="6539590"/>
          </a:xfrm>
          <a:prstGeom prst="rect">
            <a:avLst/>
          </a:prstGeom>
          <a:solidFill>
            <a:srgbClr val="012456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Nano Server </a:t>
            </a:r>
            <a:br>
              <a:rPr lang="de-DE"/>
            </a:br>
            <a:r>
              <a:rPr lang="de-DE"/>
              <a:t>Administration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Thorsten Butz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Recovery console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7463453" cy="55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410599"/>
            <a:ext cx="3609975" cy="2809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Workgroup vs. Domain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54474"/>
            <a:ext cx="8892480" cy="47525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Workgroup</a:t>
            </a:r>
          </a:p>
          <a:p>
            <a:r>
              <a:rPr lang="en-US" sz="1800"/>
              <a:t>   a) ConfigureTrustedHost list: </a:t>
            </a:r>
            <a:br>
              <a:rPr lang="en-US" sz="1800"/>
            </a:br>
            <a:r>
              <a:rPr lang="en-US" sz="1800"/>
              <a:t>   </a:t>
            </a:r>
            <a:r>
              <a:rPr lang="de-DE" sz="1800">
                <a:solidFill>
                  <a:srgbClr val="0000FF"/>
                </a:solidFill>
              </a:rPr>
              <a:t>Set-Item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  </a:t>
            </a:r>
            <a:r>
              <a:rPr lang="de-DE" sz="1800">
                <a:solidFill>
                  <a:srgbClr val="8A2BE2"/>
                </a:solidFill>
              </a:rPr>
              <a:t>WSMan:\localhost\Client\TrustedHosts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  </a:t>
            </a:r>
            <a:r>
              <a:rPr lang="de-DE" sz="1800">
                <a:solidFill>
                  <a:srgbClr val="000080"/>
                </a:solidFill>
              </a:rPr>
              <a:t>-Value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192.168.0.100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80"/>
                </a:solidFill>
              </a:rPr>
              <a:t>-Force</a:t>
            </a:r>
            <a:r>
              <a:rPr lang="de-DE" sz="1800">
                <a:solidFill>
                  <a:prstClr val="black"/>
                </a:solidFill>
              </a:rPr>
              <a:t>        </a:t>
            </a:r>
          </a:p>
          <a:p>
            <a:r>
              <a:rPr lang="en-US" sz="1800">
                <a:solidFill>
                  <a:prstClr val="black"/>
                </a:solidFill>
              </a:rPr>
              <a:t>   b) "Manage As …" from ServerManager</a:t>
            </a:r>
          </a:p>
          <a:p>
            <a:endParaRPr lang="en-US" sz="18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Domain</a:t>
            </a:r>
            <a:br>
              <a:rPr lang="en-US" sz="1800"/>
            </a:br>
            <a:r>
              <a:rPr lang="en-US" sz="1800"/>
              <a:t>PreCreate AD membership:</a:t>
            </a:r>
            <a:endParaRPr lang="de-DE" sz="1800"/>
          </a:p>
          <a:p>
            <a:r>
              <a:rPr lang="de-DE" sz="1800"/>
              <a:t>   </a:t>
            </a:r>
            <a:r>
              <a:rPr lang="de-DE" sz="1800">
                <a:solidFill>
                  <a:srgbClr val="0000FF"/>
                </a:solidFill>
              </a:rPr>
              <a:t>djoin.exe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/Provision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/Domain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contoso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r>
              <a:rPr lang="de-DE" sz="1800">
                <a:solidFill>
                  <a:prstClr val="black"/>
                </a:solidFill>
              </a:rPr>
              <a:t>      </a:t>
            </a:r>
            <a:r>
              <a:rPr lang="de-DE" sz="1800">
                <a:solidFill>
                  <a:srgbClr val="8A2BE2"/>
                </a:solidFill>
              </a:rPr>
              <a:t>/Machine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"sea-nano1"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/SaveFile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"c:\depot\sea-nano1.djoin" </a:t>
            </a:r>
          </a:p>
          <a:p>
            <a:endParaRPr lang="de-DE" sz="1800">
              <a:solidFill>
                <a:prstClr val="black"/>
              </a:solidFill>
            </a:endParaRPr>
          </a:p>
          <a:p>
            <a:endParaRPr lang="de-DE" sz="1800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220072" y="3429000"/>
            <a:ext cx="1080120" cy="288032"/>
          </a:xfrm>
          <a:prstGeom prst="straightConnector1">
            <a:avLst/>
          </a:prstGeom>
          <a:ln w="38100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Running apps on Nano</a:t>
            </a:r>
            <a:endParaRPr lang="de-DE">
              <a:latin typeface="Ubuntu Mono" panose="020B0509030602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512" y="1412112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Compatible API (subset)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Reverse Forwarders: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"DLL shims" forward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api calls to new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DLLs (optional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package)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Appx: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Windows Server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App (WSA) Installer, </a:t>
            </a:r>
            <a:b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de-DE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no MSI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"Built-In" roles:</a:t>
            </a:r>
            <a:b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optional package</a:t>
            </a:r>
            <a:endParaRPr lang="de-DE" sz="24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44" y="3000378"/>
            <a:ext cx="4633651" cy="3645024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V="1">
            <a:off x="3779506" y="5048608"/>
            <a:ext cx="566182" cy="288032"/>
          </a:xfrm>
          <a:prstGeom prst="straightConnector1">
            <a:avLst/>
          </a:prstGeom>
          <a:ln w="38100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315"/>
            <a:ext cx="8438001" cy="6637685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2698578" y="1556792"/>
            <a:ext cx="785949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2698577" y="1916832"/>
            <a:ext cx="937319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2698576" y="3568129"/>
            <a:ext cx="1297360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698576" y="3928169"/>
            <a:ext cx="505272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2698577" y="4853024"/>
            <a:ext cx="1009327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698577" y="5261086"/>
            <a:ext cx="721295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2698578" y="2595252"/>
            <a:ext cx="785950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2482553" y="5505394"/>
            <a:ext cx="1513383" cy="360040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2666249" y="2230996"/>
            <a:ext cx="465591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2666248" y="2925682"/>
            <a:ext cx="392976" cy="35011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2670838" y="3275799"/>
            <a:ext cx="388386" cy="3081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/>
          <p:cNvSpPr/>
          <p:nvPr/>
        </p:nvSpPr>
        <p:spPr>
          <a:xfrm>
            <a:off x="2698576" y="4213201"/>
            <a:ext cx="217240" cy="319316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2698576" y="4516883"/>
            <a:ext cx="505272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059224" y="5865434"/>
            <a:ext cx="1584784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23"/>
          <p:cNvSpPr/>
          <p:nvPr/>
        </p:nvSpPr>
        <p:spPr>
          <a:xfrm>
            <a:off x="3043060" y="6225474"/>
            <a:ext cx="808860" cy="3600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egende mit Linie 1 24"/>
          <p:cNvSpPr/>
          <p:nvPr/>
        </p:nvSpPr>
        <p:spPr>
          <a:xfrm>
            <a:off x="2223416" y="775170"/>
            <a:ext cx="3545040" cy="404376"/>
          </a:xfrm>
          <a:prstGeom prst="borderCallout1">
            <a:avLst>
              <a:gd name="adj1" fmla="val 100598"/>
              <a:gd name="adj2" fmla="val 3225"/>
              <a:gd name="adj3" fmla="val 100290"/>
              <a:gd name="adj4" fmla="val 2622"/>
            </a:avLst>
          </a:prstGeom>
          <a:solidFill>
            <a:srgbClr val="FFFF9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New-NanoServerImage –Compute […]</a:t>
            </a:r>
            <a:endParaRPr lang="de-DE" sz="16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6" name="Legende mit Linie 1 25"/>
          <p:cNvSpPr/>
          <p:nvPr/>
        </p:nvSpPr>
        <p:spPr>
          <a:xfrm>
            <a:off x="1619672" y="726543"/>
            <a:ext cx="6997841" cy="462396"/>
          </a:xfrm>
          <a:prstGeom prst="borderCallout1">
            <a:avLst>
              <a:gd name="adj1" fmla="val 101147"/>
              <a:gd name="adj2" fmla="val 68158"/>
              <a:gd name="adj3" fmla="val 100485"/>
              <a:gd name="adj4" fmla="val 68047"/>
            </a:avLst>
          </a:prstGeom>
          <a:solidFill>
            <a:srgbClr val="FEC9C7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New-NanoServerImage –Packages Microsoft-NanoServer-DNS-Package […]</a:t>
            </a:r>
            <a:endParaRPr lang="de-DE" sz="1600"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/>
              <a:t>Build NANO server, </a:t>
            </a:r>
          </a:p>
          <a:p>
            <a:r>
              <a:rPr lang="en-US" sz="4400"/>
              <a:t>configure NANO server</a:t>
            </a:r>
            <a:endParaRPr lang="de-DE" sz="4400"/>
          </a:p>
        </p:txBody>
      </p:sp>
    </p:spTree>
    <p:extLst>
      <p:ext uri="{BB962C8B-B14F-4D97-AF65-F5344CB8AC3E}">
        <p14:creationId xmlns:p14="http://schemas.microsoft.com/office/powerpoint/2010/main" val="8925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/>
              <a:t>R</a:t>
            </a:r>
            <a:r>
              <a:rPr lang="en-US"/>
              <a:t>emote </a:t>
            </a:r>
            <a:r>
              <a:rPr lang="en-US" u="sng"/>
              <a:t>S</a:t>
            </a:r>
            <a:r>
              <a:rPr lang="en-US"/>
              <a:t>erver </a:t>
            </a:r>
            <a:r>
              <a:rPr lang="en-US" u="sng"/>
              <a:t>M</a:t>
            </a:r>
            <a:r>
              <a:rPr lang="en-US"/>
              <a:t>gmt </a:t>
            </a:r>
            <a:r>
              <a:rPr lang="en-US" u="sng"/>
              <a:t>T</a:t>
            </a:r>
            <a:r>
              <a:rPr lang="en-US"/>
              <a:t>ools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84784"/>
            <a:ext cx="718285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Processes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/>
          <a:stretch/>
        </p:blipFill>
        <p:spPr>
          <a:xfrm>
            <a:off x="683568" y="1196752"/>
            <a:ext cx="7535242" cy="52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Regedit 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"/>
          <a:stretch/>
        </p:blipFill>
        <p:spPr>
          <a:xfrm>
            <a:off x="628650" y="1196752"/>
            <a:ext cx="8388424" cy="51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RSMT: DevMgmt 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181547"/>
            <a:ext cx="3500926" cy="56300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26" y="1192238"/>
            <a:ext cx="26646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35838" cy="1325563"/>
          </a:xfrm>
        </p:spPr>
        <p:txBody>
          <a:bodyPr/>
          <a:lstStyle/>
          <a:p>
            <a:pPr algn="l"/>
            <a:r>
              <a:rPr lang="en-US"/>
              <a:t>Shadows of the past</a:t>
            </a:r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662170"/>
              </p:ext>
            </p:extLst>
          </p:nvPr>
        </p:nvGraphicFramePr>
        <p:xfrm>
          <a:off x="467544" y="1484785"/>
          <a:ext cx="804780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903">
                  <a:extLst>
                    <a:ext uri="{9D8B030D-6E8A-4147-A177-3AD203B41FA5}">
                      <a16:colId xmlns:a16="http://schemas.microsoft.com/office/drawing/2014/main" val="2305444360"/>
                    </a:ext>
                  </a:extLst>
                </a:gridCol>
                <a:gridCol w="4023903">
                  <a:extLst>
                    <a:ext uri="{9D8B030D-6E8A-4147-A177-3AD203B41FA5}">
                      <a16:colId xmlns:a16="http://schemas.microsoft.com/office/drawing/2014/main" val="3037837095"/>
                    </a:ext>
                  </a:extLst>
                </a:gridCol>
              </a:tblGrid>
              <a:tr h="7870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Ubuntu Mono" panose="020B0509030602030204" pitchFamily="49" charset="0"/>
                        </a:rPr>
                        <a:t>The legacy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</a:t>
                      </a:r>
                      <a:br>
                        <a:rPr lang="en-US" sz="2400" baseline="0">
                          <a:latin typeface="Ubuntu Mono" panose="020B0509030602030204" pitchFamily="49" charset="0"/>
                        </a:rPr>
                      </a:b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of Windows Server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Ubuntu Mono" panose="020B0509030602030204" pitchFamily="49" charset="0"/>
                        </a:rPr>
                        <a:t>The future </a:t>
                      </a:r>
                      <a:br>
                        <a:rPr lang="en-US" sz="2400">
                          <a:latin typeface="Ubuntu Mono" panose="020B0509030602030204" pitchFamily="49" charset="0"/>
                        </a:rPr>
                      </a:br>
                      <a:r>
                        <a:rPr lang="en-US" sz="2400">
                          <a:latin typeface="Ubuntu Mono" panose="020B0509030602030204" pitchFamily="49" charset="0"/>
                        </a:rPr>
                        <a:t>of Windows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Server 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24326"/>
                  </a:ext>
                </a:extLst>
              </a:tr>
              <a:tr h="367229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MMC.EXE</a:t>
                      </a:r>
                      <a:br>
                        <a:rPr lang="de-DE" sz="2400">
                          <a:latin typeface="Ubuntu Mono" panose="020B0509030602030204" pitchFamily="49" charset="0"/>
                        </a:rPr>
                      </a:br>
                      <a:r>
                        <a:rPr lang="de-DE" sz="2400">
                          <a:latin typeface="Ubuntu Mono" panose="020B0509030602030204" pitchFamily="49" charset="0"/>
                        </a:rPr>
                        <a:t>compmgmt.msc, dsa.msc, dnsmgmt.msc …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RPC/DCOM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WMI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NetBT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400">
                          <a:latin typeface="Ubuntu Mono" panose="020B0509030602030204" pitchFamily="49" charset="0"/>
                        </a:rPr>
                        <a:t>RDP</a:t>
                      </a: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WinRM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Web-based mgmt:</a:t>
                      </a:r>
                      <a:br>
                        <a:rPr lang="en-US" sz="2400">
                          <a:latin typeface="Ubuntu Mono" panose="020B0509030602030204" pitchFamily="49" charset="0"/>
                        </a:rPr>
                      </a:br>
                      <a:r>
                        <a:rPr lang="en-US" sz="2400">
                          <a:latin typeface="Ubuntu Mono" panose="020B0509030602030204" pitchFamily="49" charset="0"/>
                        </a:rPr>
                        <a:t>Remote Server Management Tools (RSMT)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Ubuntu Mono" panose="020B0509030602030204" pitchFamily="49" charset="0"/>
                        </a:rPr>
                        <a:t>Open-SSL support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8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 </a:t>
            </a:r>
            <a:r>
              <a:rPr lang="de-DE" sz="2400"/>
              <a:t>  </a:t>
            </a:r>
            <a:r>
              <a:rPr lang="de-DE" sz="2400">
                <a:solidFill>
                  <a:srgbClr val="006400"/>
                </a:solidFill>
              </a:rPr>
              <a:t># about_me </a:t>
            </a:r>
          </a:p>
          <a:p>
            <a:pPr marL="457200" lvl="1" indent="0">
              <a:buNone/>
            </a:pPr>
            <a:endParaRPr lang="de-DE" sz="2400">
              <a:solidFill>
                <a:srgbClr val="FF4500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srgbClr val="FF4500"/>
                </a:solidFill>
              </a:rPr>
              <a:t>$speaker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@{ 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name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srgbClr val="8B0000"/>
                </a:solidFill>
              </a:rPr>
              <a:t>'Thorsten Butz'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jobrole </a:t>
            </a:r>
            <a:r>
              <a:rPr lang="de-DE" sz="2400">
                <a:solidFill>
                  <a:srgbClr val="A9A9A9"/>
                </a:solidFill>
              </a:rPr>
              <a:t>= </a:t>
            </a:r>
            <a:r>
              <a:rPr lang="de-DE" sz="2400">
                <a:solidFill>
                  <a:srgbClr val="8B0000"/>
                </a:solidFill>
              </a:rPr>
              <a:t>'Trainer'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'Consultant'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'Author'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certification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8B0000"/>
                </a:solidFill>
              </a:rPr>
              <a:t>'MC*'</a:t>
            </a:r>
            <a:r>
              <a:rPr lang="de-DE" sz="2400">
                <a:solidFill>
                  <a:srgbClr val="A9A9A9"/>
                </a:solidFill>
              </a:rPr>
              <a:t>,</a:t>
            </a:r>
            <a:r>
              <a:rPr lang="de-DE" sz="2400">
                <a:solidFill>
                  <a:srgbClr val="8B0000"/>
                </a:solidFill>
              </a:rPr>
              <a:t>'LPIC-2'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@thorstenbutz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gplus.to/thorstenbutz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facebook.com/thbutz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thorsten-butz.de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         </a:t>
            </a:r>
            <a:r>
              <a:rPr lang="de-DE" sz="2400">
                <a:solidFill>
                  <a:srgbClr val="A9A9A9"/>
                </a:solidFill>
              </a:rPr>
              <a:t>=</a:t>
            </a:r>
            <a:r>
              <a:rPr lang="de-DE" sz="2400">
                <a:solidFill>
                  <a:prstClr val="black"/>
                </a:solidFill>
              </a:rPr>
              <a:t> </a:t>
            </a:r>
            <a:r>
              <a:rPr lang="de-DE" sz="2400">
                <a:solidFill>
                  <a:srgbClr val="0000FF"/>
                </a:solidFill>
              </a:rPr>
              <a:t>slidingwindows.de</a:t>
            </a:r>
            <a:endParaRPr lang="de-DE" sz="240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de-DE" sz="2400">
                <a:solidFill>
                  <a:prstClr val="black"/>
                </a:solidFill>
              </a:rPr>
              <a:t> </a:t>
            </a:r>
            <a:endParaRPr lang="de-DE" sz="2400" dirty="0"/>
          </a:p>
        </p:txBody>
      </p:sp>
      <p:pic>
        <p:nvPicPr>
          <p:cNvPr id="4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362579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E:\Desktop\g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021737"/>
            <a:ext cx="3429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13" y="4883844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5323994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1" y="4480830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" y="836712"/>
            <a:ext cx="9137104" cy="5152866"/>
          </a:xfrm>
          <a:prstGeom prst="rect">
            <a:avLst/>
          </a:prstGeom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 rot="2071645">
            <a:off x="6679821" y="1395910"/>
            <a:ext cx="2498637" cy="981374"/>
          </a:xfrm>
          <a:prstGeom prst="roundRect">
            <a:avLst>
              <a:gd name="adj" fmla="val 16667"/>
            </a:avLst>
          </a:prstGeom>
          <a:solidFill>
            <a:schemeClr val="bg1">
              <a:alpha val="39000"/>
            </a:schemeClr>
          </a:solidFill>
          <a:ln w="152400">
            <a:solidFill>
              <a:srgbClr val="FFC00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build 2011 </a:t>
            </a:r>
          </a:p>
        </p:txBody>
      </p:sp>
    </p:spTree>
    <p:extLst>
      <p:ext uri="{BB962C8B-B14F-4D97-AF65-F5344CB8AC3E}">
        <p14:creationId xmlns:p14="http://schemas.microsoft.com/office/powerpoint/2010/main" val="18615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4784"/>
            <a:ext cx="8943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 err="1"/>
              <a:t>Questions</a:t>
            </a:r>
            <a:r>
              <a:rPr lang="de-DE" sz="6000"/>
              <a:t>?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77272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36683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628801"/>
            <a:ext cx="7772400" cy="3744416"/>
          </a:xfrm>
        </p:spPr>
        <p:txBody>
          <a:bodyPr/>
          <a:lstStyle/>
          <a:p>
            <a:r>
              <a:rPr lang="de-DE" sz="6000"/>
              <a:t>Thank you!</a:t>
            </a:r>
            <a:br>
              <a:rPr lang="de-DE" sz="6000"/>
            </a:b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7504" y="5805264"/>
            <a:ext cx="4175448" cy="730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200" b="1">
                <a:solidFill>
                  <a:schemeClr val="bg1">
                    <a:lumMod val="85000"/>
                    <a:alpha val="32000"/>
                  </a:schemeClr>
                </a:solidFill>
                <a:effectLst/>
                <a:latin typeface="Ubuntu Mono" panose="020B0509030602030204" pitchFamily="49" charset="0"/>
              </a:rPr>
              <a:t>@thorstenbutz</a:t>
            </a:r>
          </a:p>
        </p:txBody>
      </p:sp>
    </p:spTree>
    <p:extLst>
      <p:ext uri="{BB962C8B-B14F-4D97-AF65-F5344CB8AC3E}">
        <p14:creationId xmlns:p14="http://schemas.microsoft.com/office/powerpoint/2010/main" val="41381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804987"/>
            <a:ext cx="8972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lag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16" y="318045"/>
            <a:ext cx="3275343" cy="218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8528" y="559795"/>
            <a:ext cx="9144000" cy="7920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/>
              <a:t>Codename Tuva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45987" y="1628824"/>
            <a:ext cx="864096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Install.wim: 134 MB </a:t>
            </a:r>
            <a:endParaRPr lang="en-US" sz="2400" b="1">
              <a:solidFill>
                <a:srgbClr val="FF0000"/>
              </a:solidFill>
              <a:effectLst/>
              <a:latin typeface="Ubuntu Mono" panose="020B0509030602030204" pitchFamily="49" charset="0"/>
              <a:cs typeface="Segoe UI Light" panose="020B0502040204020203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Headless server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Zero foot print: no built-in roles or features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Purpose: 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"Compute clusters" (Hyper-V-Host, Storage: SoFS, etc)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"</a:t>
            </a:r>
            <a: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Born-in-the-cloud”-Applications (Support for Ruby, </a:t>
            </a:r>
            <a:b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</a:br>
            <a:r>
              <a:rPr lang="de-DE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Python, NoJS, etc)</a:t>
            </a:r>
          </a:p>
          <a:p>
            <a:pPr marL="576262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2000">
                <a:effectLst/>
                <a:latin typeface="Ubuntu Mono" panose="020B0509030602030204" pitchFamily="49" charset="0"/>
                <a:cs typeface="Segoe UI Light" panose="020B0502040204020203" pitchFamily="34" charset="0"/>
              </a:rPr>
              <a:t>Later/"next 20 years": Everything	</a:t>
            </a:r>
            <a:endParaRPr lang="de-DE" sz="2000">
              <a:effectLst/>
              <a:latin typeface="Ubuntu Mono" panose="020B0509030602030204" pitchFamily="49" charset="0"/>
              <a:cs typeface="Segoe UI Light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2400">
              <a:effectLst/>
              <a:latin typeface="Ubuntu Mono" panose="020B0509030602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419872" y="1650181"/>
            <a:ext cx="277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de-DE" sz="280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8528" y="6171086"/>
            <a:ext cx="2265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endParaRPr lang="de-DE" sz="320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04664" y="6325014"/>
            <a:ext cx="1377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/>
                </a:solidFill>
                <a:effectLst/>
                <a:latin typeface="+mj-lt"/>
                <a:cs typeface="Segoe UI Light" panose="020B0502040204020203" pitchFamily="34" charset="0"/>
              </a:rPr>
              <a:t>WS 2016, TP 4</a:t>
            </a:r>
            <a:endParaRPr lang="de-DE" sz="16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38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18528" y="559795"/>
            <a:ext cx="91440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>
                <a:effectLst/>
              </a:rPr>
              <a:t>Evolution of Windows Server UI </a:t>
            </a:r>
            <a:endParaRPr lang="de-DE" dirty="0">
              <a:effectLst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814"/>
              </p:ext>
            </p:extLst>
          </p:nvPr>
        </p:nvGraphicFramePr>
        <p:xfrm>
          <a:off x="319336" y="1494309"/>
          <a:ext cx="8486528" cy="4115668"/>
        </p:xfrm>
        <a:graphic>
          <a:graphicData uri="http://schemas.openxmlformats.org/drawingml/2006/table">
            <a:tbl>
              <a:tblPr firstRow="1" bandRow="1"/>
              <a:tblGrid>
                <a:gridCol w="4557701">
                  <a:extLst>
                    <a:ext uri="{9D8B030D-6E8A-4147-A177-3AD203B41FA5}">
                      <a16:colId xmlns:a16="http://schemas.microsoft.com/office/drawing/2014/main" val="3069156862"/>
                    </a:ext>
                  </a:extLst>
                </a:gridCol>
                <a:gridCol w="3928827">
                  <a:extLst>
                    <a:ext uri="{9D8B030D-6E8A-4147-A177-3AD203B41FA5}">
                      <a16:colId xmlns:a16="http://schemas.microsoft.com/office/drawing/2014/main" val="1414619929"/>
                    </a:ext>
                  </a:extLst>
                </a:gridCol>
              </a:tblGrid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Desktop Experience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4952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GUI Shell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4686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Minimal Server Interface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WS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2012 (R2), </a:t>
                      </a:r>
                      <a:br>
                        <a:rPr lang="en-US" sz="2400" baseline="0">
                          <a:latin typeface="Ubuntu Mono" panose="020B0509030602030204" pitchFamily="49" charset="0"/>
                        </a:rPr>
                      </a:br>
                      <a:r>
                        <a:rPr lang="en-US" sz="2400" b="1" baseline="0">
                          <a:latin typeface="Ubuntu Mono" panose="020B0509030602030204" pitchFamily="49" charset="0"/>
                        </a:rPr>
                        <a:t>removed in WS 2016</a:t>
                      </a:r>
                      <a:endParaRPr lang="de-DE" sz="2400" b="1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4172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Server Core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4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18528" y="559795"/>
            <a:ext cx="9144000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de-DE">
                <a:effectLst/>
              </a:rPr>
              <a:t>Evolution of Windows Server UI </a:t>
            </a:r>
            <a:endParaRPr lang="de-DE" dirty="0">
              <a:effectLst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19336" y="1494309"/>
          <a:ext cx="8486528" cy="4115668"/>
        </p:xfrm>
        <a:graphic>
          <a:graphicData uri="http://schemas.openxmlformats.org/drawingml/2006/table">
            <a:tbl>
              <a:tblPr firstRow="1" bandRow="1"/>
              <a:tblGrid>
                <a:gridCol w="4557701">
                  <a:extLst>
                    <a:ext uri="{9D8B030D-6E8A-4147-A177-3AD203B41FA5}">
                      <a16:colId xmlns:a16="http://schemas.microsoft.com/office/drawing/2014/main" val="3069156862"/>
                    </a:ext>
                  </a:extLst>
                </a:gridCol>
                <a:gridCol w="3928827">
                  <a:extLst>
                    <a:ext uri="{9D8B030D-6E8A-4147-A177-3AD203B41FA5}">
                      <a16:colId xmlns:a16="http://schemas.microsoft.com/office/drawing/2014/main" val="1414619929"/>
                    </a:ext>
                  </a:extLst>
                </a:gridCol>
              </a:tblGrid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Desktop Experience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4952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GUI Shell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4686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Minimal Server Interface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WS</a:t>
                      </a:r>
                      <a:r>
                        <a:rPr lang="en-US" sz="2400" baseline="0">
                          <a:latin typeface="Ubuntu Mono" panose="020B0509030602030204" pitchFamily="49" charset="0"/>
                        </a:rPr>
                        <a:t> 2012 (R2), </a:t>
                      </a:r>
                      <a:br>
                        <a:rPr lang="en-US" sz="2400" baseline="0">
                          <a:latin typeface="Ubuntu Mono" panose="020B0509030602030204" pitchFamily="49" charset="0"/>
                        </a:rPr>
                      </a:br>
                      <a:r>
                        <a:rPr lang="en-US" sz="2400" b="1" baseline="0">
                          <a:latin typeface="Ubuntu Mono" panose="020B0509030602030204" pitchFamily="49" charset="0"/>
                        </a:rPr>
                        <a:t>removed in WS 2016</a:t>
                      </a:r>
                      <a:endParaRPr lang="de-DE" sz="2400" b="1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4172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Server Core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130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333944" y="1512692"/>
          <a:ext cx="8486528" cy="5144585"/>
        </p:xfrm>
        <a:graphic>
          <a:graphicData uri="http://schemas.openxmlformats.org/drawingml/2006/table">
            <a:tbl>
              <a:tblPr firstRow="1" bandRow="1"/>
              <a:tblGrid>
                <a:gridCol w="4557701">
                  <a:extLst>
                    <a:ext uri="{9D8B030D-6E8A-4147-A177-3AD203B41FA5}">
                      <a16:colId xmlns:a16="http://schemas.microsoft.com/office/drawing/2014/main" val="3069156862"/>
                    </a:ext>
                  </a:extLst>
                </a:gridCol>
                <a:gridCol w="3928827">
                  <a:extLst>
                    <a:ext uri="{9D8B030D-6E8A-4147-A177-3AD203B41FA5}">
                      <a16:colId xmlns:a16="http://schemas.microsoft.com/office/drawing/2014/main" val="1414619929"/>
                    </a:ext>
                  </a:extLst>
                </a:gridCol>
              </a:tblGrid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Desktop Experience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 b="0" i="0">
                        <a:solidFill>
                          <a:schemeClr val="tx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4952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GUI Shell</a:t>
                      </a:r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4686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Minimal Server Interface</a:t>
                      </a:r>
                      <a:endParaRPr lang="de-DE" sz="240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WS</a:t>
                      </a:r>
                      <a:r>
                        <a:rPr lang="en-US" sz="240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 2012 (R2), </a:t>
                      </a:r>
                      <a:br>
                        <a:rPr lang="en-US" sz="240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</a:br>
                      <a:r>
                        <a:rPr lang="en-US" sz="2400" b="0" baseline="0">
                          <a:solidFill>
                            <a:schemeClr val="bg1"/>
                          </a:solidFill>
                          <a:latin typeface="Ubuntu Mono" panose="020B0509030602030204" pitchFamily="49" charset="0"/>
                        </a:rPr>
                        <a:t>removed in WS 2016</a:t>
                      </a:r>
                      <a:endParaRPr lang="de-DE" sz="2400" b="0">
                        <a:solidFill>
                          <a:schemeClr val="bg1"/>
                        </a:solidFill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941727"/>
                  </a:ext>
                </a:extLst>
              </a:tr>
              <a:tr h="1028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Server Core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2400">
                          <a:latin typeface="Ubuntu Mono" panose="020B0509030602030204" pitchFamily="49" charset="0"/>
                        </a:rPr>
                        <a:t>Since WS 2008</a:t>
                      </a:r>
                      <a:endParaRPr lang="de-DE" sz="2400">
                        <a:latin typeface="Ubuntu Mono" panose="020B05090306020302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1307"/>
                  </a:ext>
                </a:extLst>
              </a:tr>
              <a:tr h="10289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Ubuntu Mono" panose="020B0509030602030204" pitchFamily="49" charset="0"/>
                          <a:ea typeface="+mn-ea"/>
                          <a:cs typeface="+mn-cs"/>
                        </a:rPr>
                        <a:t>Nano</a:t>
                      </a:r>
                      <a:endParaRPr lang="de-DE" sz="2400" kern="1200">
                        <a:solidFill>
                          <a:schemeClr val="dk1"/>
                        </a:solidFill>
                        <a:latin typeface="Ubuntu Mono" panose="020B0509030602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Ubuntu Mono" panose="020B0509030602030204" pitchFamily="49" charset="0"/>
                          <a:ea typeface="+mn-ea"/>
                          <a:cs typeface="+mn-cs"/>
                        </a:rPr>
                        <a:t>New in WS 2016</a:t>
                      </a:r>
                      <a:endParaRPr lang="de-DE" sz="2400" kern="1200">
                        <a:solidFill>
                          <a:schemeClr val="dk1"/>
                        </a:solidFill>
                        <a:latin typeface="Ubuntu Mono" panose="020B0509030602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4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0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 Mono" panose="020B0509030602030204" pitchFamily="49" charset="0"/>
              </a:rPr>
              <a:t>Footprints</a:t>
            </a:r>
            <a:endParaRPr lang="de-DE">
              <a:latin typeface="Ubuntu Mono" panose="020B0509030602030204" pitchFamily="49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103" y="-27709"/>
            <a:ext cx="1331216" cy="690078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3" y="1658643"/>
            <a:ext cx="7427477" cy="294017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528" y="2420888"/>
            <a:ext cx="2076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 Peter's Square, Vatican City - April 20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80528" y="-75373"/>
            <a:ext cx="9505056" cy="69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342148" y="1844824"/>
            <a:ext cx="2478324" cy="2494323"/>
          </a:xfrm>
          <a:prstGeom prst="rect">
            <a:avLst/>
          </a:prstGeom>
          <a:solidFill>
            <a:schemeClr val="tx1">
              <a:lumMod val="95000"/>
              <a:lumOff val="5000"/>
              <a:alpha val="69000"/>
            </a:schemeClr>
          </a:solidFill>
        </p:spPr>
        <p:txBody>
          <a:bodyPr wrap="square" lIns="180000" bIns="108000" rtlCol="0">
            <a:spAutoFit/>
          </a:bodyPr>
          <a:lstStyle/>
          <a:p>
            <a:r>
              <a:rPr lang="en-US" sz="2400">
                <a:latin typeface="Ubuntu Mono" panose="020B0509030602030204" pitchFamily="49" charset="0"/>
              </a:rPr>
              <a:t>Tuva: </a:t>
            </a:r>
          </a:p>
          <a:p>
            <a:r>
              <a:rPr lang="en-US" sz="2000">
                <a:latin typeface="Ubuntu Mono" panose="020B0509030602030204" pitchFamily="49" charset="0"/>
              </a:rPr>
              <a:t>170,500 km</a:t>
            </a:r>
            <a:r>
              <a:rPr lang="en-US" sz="2000" baseline="30000">
                <a:latin typeface="Ubuntu Mono" panose="020B0509030602030204" pitchFamily="49" charset="0"/>
              </a:rPr>
              <a:t>2</a:t>
            </a:r>
          </a:p>
          <a:p>
            <a:r>
              <a:rPr lang="en-US" sz="2000">
                <a:latin typeface="Ubuntu Mono" panose="020B0509030602030204" pitchFamily="49" charset="0"/>
              </a:rPr>
              <a:t>307.930 residents</a:t>
            </a:r>
          </a:p>
          <a:p>
            <a:endParaRPr lang="en-US" sz="2400">
              <a:latin typeface="Ubuntu Mono" panose="020B0509030602030204" pitchFamily="49" charset="0"/>
            </a:endParaRPr>
          </a:p>
          <a:p>
            <a:r>
              <a:rPr lang="en-US" sz="2400">
                <a:latin typeface="Ubuntu Mono" panose="020B0509030602030204" pitchFamily="49" charset="0"/>
              </a:rPr>
              <a:t>Vatican: </a:t>
            </a:r>
            <a:r>
              <a:rPr lang="en-US" sz="2000">
                <a:latin typeface="Ubuntu Mono" panose="020B0509030602030204" pitchFamily="49" charset="0"/>
              </a:rPr>
              <a:t>0.44  km</a:t>
            </a:r>
            <a:r>
              <a:rPr lang="en-US" sz="2000" baseline="30000">
                <a:latin typeface="Ubuntu Mono" panose="020B0509030602030204" pitchFamily="49" charset="0"/>
              </a:rPr>
              <a:t>2</a:t>
            </a:r>
          </a:p>
          <a:p>
            <a:r>
              <a:rPr lang="en-US" sz="2000">
                <a:latin typeface="Ubuntu Mono" panose="020B0509030602030204" pitchFamily="49" charset="0"/>
              </a:rPr>
              <a:t>690 residents</a:t>
            </a:r>
          </a:p>
        </p:txBody>
      </p:sp>
    </p:spTree>
    <p:extLst>
      <p:ext uri="{BB962C8B-B14F-4D97-AF65-F5344CB8AC3E}">
        <p14:creationId xmlns:p14="http://schemas.microsoft.com/office/powerpoint/2010/main" val="34889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052736"/>
            <a:ext cx="9289032" cy="5544616"/>
          </a:xfrm>
        </p:spPr>
        <p:txBody>
          <a:bodyPr>
            <a:noAutofit/>
          </a:bodyPr>
          <a:lstStyle/>
          <a:p>
            <a:r>
              <a:rPr lang="de-DE" sz="1800">
                <a:solidFill>
                  <a:srgbClr val="006400"/>
                </a:solidFill>
              </a:rPr>
              <a:t> # BUILD YOUR FIRST NANO SERVER</a:t>
            </a:r>
          </a:p>
          <a:p>
            <a:r>
              <a:rPr lang="en-US" sz="1800">
                <a:solidFill>
                  <a:srgbClr val="006400"/>
                </a:solidFill>
              </a:rPr>
              <a:t> # GEN 1-VM =&gt; *.vhd 	</a:t>
            </a:r>
          </a:p>
          <a:p>
            <a:r>
              <a:rPr lang="en-US" sz="1800">
                <a:solidFill>
                  <a:srgbClr val="006400"/>
                </a:solidFill>
              </a:rPr>
              <a:t> # Gen 2-VM =&gt; *.vhdx</a:t>
            </a:r>
            <a:endParaRPr lang="en-US" sz="1800"/>
          </a:p>
          <a:p>
            <a:endParaRPr lang="en-US" sz="1800"/>
          </a:p>
          <a:p>
            <a:r>
              <a:rPr lang="en-US" sz="1800"/>
              <a:t> </a:t>
            </a:r>
            <a:r>
              <a:rPr lang="de-DE" sz="1800">
                <a:solidFill>
                  <a:srgbClr val="0000FF"/>
                </a:solidFill>
              </a:rPr>
              <a:t>Import-Module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NanoServerImageGenerator.psm1</a:t>
            </a:r>
            <a:r>
              <a:rPr lang="de-DE" sz="1800">
                <a:solidFill>
                  <a:prstClr val="black"/>
                </a:solidFill>
              </a:rPr>
              <a:t>  </a:t>
            </a:r>
            <a:r>
              <a:rPr lang="en-US" sz="1800">
                <a:solidFill>
                  <a:srgbClr val="006400"/>
                </a:solidFill>
              </a:rPr>
              <a:t># from WS2016-ISO</a:t>
            </a:r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srgbClr val="FF4500"/>
                </a:solidFill>
              </a:rPr>
              <a:t> $nanoName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A9A9A9"/>
                </a:solidFill>
              </a:rPr>
              <a:t>=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'sea-nano1'</a:t>
            </a:r>
            <a:endParaRPr lang="de-DE" sz="1800">
              <a:solidFill>
                <a:prstClr val="black"/>
              </a:solidFill>
            </a:endParaRP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0000FF"/>
                </a:solidFill>
              </a:rPr>
              <a:t>New-NanoServerImage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-MediaPath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$iso_x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-BasePath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'C:\NanoServer_TP4\Base'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-TargetPath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B0000"/>
                </a:solidFill>
              </a:rPr>
              <a:t>"C:\Hyper-V\Virtual Hard Disks\</a:t>
            </a:r>
            <a:r>
              <a:rPr lang="de-DE" sz="1800">
                <a:solidFill>
                  <a:srgbClr val="FF4500"/>
                </a:solidFill>
              </a:rPr>
              <a:t>$nanoName</a:t>
            </a:r>
            <a:r>
              <a:rPr lang="de-DE" sz="1800">
                <a:solidFill>
                  <a:srgbClr val="8B0000"/>
                </a:solidFill>
              </a:rPr>
              <a:t>.vhd"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-GuestDrivers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-EnableRemoteManagementPort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-AdministratorPassword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$password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-Language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8A2BE2"/>
                </a:solidFill>
              </a:rPr>
              <a:t>en-US</a:t>
            </a:r>
            <a:r>
              <a:rPr lang="de-DE" sz="1800">
                <a:solidFill>
                  <a:prstClr val="black"/>
                </a:solidFill>
              </a:rPr>
              <a:t> `</a:t>
            </a:r>
          </a:p>
          <a:p>
            <a:r>
              <a:rPr lang="de-DE" sz="1800">
                <a:solidFill>
                  <a:prstClr val="black"/>
                </a:solidFill>
              </a:rPr>
              <a:t>   </a:t>
            </a:r>
            <a:r>
              <a:rPr lang="de-DE" sz="1800">
                <a:solidFill>
                  <a:srgbClr val="000080"/>
                </a:solidFill>
              </a:rPr>
              <a:t>-ComputerName</a:t>
            </a:r>
            <a:r>
              <a:rPr lang="de-DE" sz="1800">
                <a:solidFill>
                  <a:prstClr val="black"/>
                </a:solidFill>
              </a:rPr>
              <a:t> </a:t>
            </a:r>
            <a:r>
              <a:rPr lang="de-DE" sz="1800">
                <a:solidFill>
                  <a:srgbClr val="FF4500"/>
                </a:solidFill>
              </a:rPr>
              <a:t>$nanoname</a:t>
            </a:r>
            <a:r>
              <a:rPr lang="de-DE" sz="1800">
                <a:solidFill>
                  <a:prstClr val="black"/>
                </a:solidFill>
              </a:rPr>
              <a:t> </a:t>
            </a:r>
          </a:p>
          <a:p>
            <a:endParaRPr lang="de-DE" sz="1800">
              <a:solidFill>
                <a:prstClr val="black"/>
              </a:solidFill>
            </a:endParaRPr>
          </a:p>
          <a:p>
            <a:r>
              <a:rPr lang="de-DE" sz="1800">
                <a:solidFill>
                  <a:prstClr val="black"/>
                </a:solidFill>
              </a:rPr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ogo 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624</Words>
  <Application>Microsoft Office PowerPoint</Application>
  <PresentationFormat>Bildschirmpräsentation (4:3)</PresentationFormat>
  <Paragraphs>585</Paragraphs>
  <Slides>23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40" baseType="lpstr">
      <vt:lpstr>Arial</vt:lpstr>
      <vt:lpstr>Calibri</vt:lpstr>
      <vt:lpstr>Roboto</vt:lpstr>
      <vt:lpstr>Roboto Black</vt:lpstr>
      <vt:lpstr>Roboto Condensed</vt:lpstr>
      <vt:lpstr>Segoe UI</vt:lpstr>
      <vt:lpstr>Segoe UI Light</vt:lpstr>
      <vt:lpstr>Symbol</vt:lpstr>
      <vt:lpstr>Tahoma</vt:lpstr>
      <vt:lpstr>Ubuntu Mono</vt:lpstr>
      <vt:lpstr>WOL_Reg</vt:lpstr>
      <vt:lpstr>www.IT-Visions.de</vt:lpstr>
      <vt:lpstr>1_Custom Design</vt:lpstr>
      <vt:lpstr>Custom Design</vt:lpstr>
      <vt:lpstr>2_Custom Design</vt:lpstr>
      <vt:lpstr>Logo Up</vt:lpstr>
      <vt:lpstr>White </vt:lpstr>
      <vt:lpstr>Nano Server  Administration</vt:lpstr>
      <vt:lpstr>PowerPoint-Präsentation</vt:lpstr>
      <vt:lpstr>PowerPoint-Präsentation</vt:lpstr>
      <vt:lpstr>Codename Tuva</vt:lpstr>
      <vt:lpstr>PowerPoint-Präsentation</vt:lpstr>
      <vt:lpstr>PowerPoint-Präsentation</vt:lpstr>
      <vt:lpstr>Footprints</vt:lpstr>
      <vt:lpstr>PowerPoint-Präsentation</vt:lpstr>
      <vt:lpstr>PowerPoint-Präsentation</vt:lpstr>
      <vt:lpstr>Recovery console</vt:lpstr>
      <vt:lpstr>Workgroup vs. Domain</vt:lpstr>
      <vt:lpstr>Running apps on Nano</vt:lpstr>
      <vt:lpstr>PowerPoint-Präsentation</vt:lpstr>
      <vt:lpstr>Demo</vt:lpstr>
      <vt:lpstr>Remote Server Mgmt Tools</vt:lpstr>
      <vt:lpstr>RSMT: Processes</vt:lpstr>
      <vt:lpstr>RSMT: Regedit </vt:lpstr>
      <vt:lpstr>RSMT: DevMgmt </vt:lpstr>
      <vt:lpstr>Shadows of the past</vt:lpstr>
      <vt:lpstr>PowerPoint-Präsentation</vt:lpstr>
      <vt:lpstr>PowerPoint-Präsentation</vt:lpstr>
      <vt:lpstr>Questions? </vt:lpstr>
      <vt:lpstr>Thank you!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2016-04-20T13:43:10Z</dcterms:created>
  <dcterms:modified xsi:type="dcterms:W3CDTF">2016-05-05T18:40:51Z</dcterms:modified>
</cp:coreProperties>
</file>