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13" r:id="rId2"/>
    <p:sldMasterId id="2147483809" r:id="rId3"/>
    <p:sldMasterId id="2147483820" r:id="rId4"/>
    <p:sldMasterId id="2147483815" r:id="rId5"/>
    <p:sldMasterId id="2147483817" r:id="rId6"/>
  </p:sldMasterIdLst>
  <p:notesMasterIdLst>
    <p:notesMasterId r:id="rId34"/>
  </p:notesMasterIdLst>
  <p:handoutMasterIdLst>
    <p:handoutMasterId r:id="rId35"/>
  </p:handoutMasterIdLst>
  <p:sldIdLst>
    <p:sldId id="316" r:id="rId7"/>
    <p:sldId id="315" r:id="rId8"/>
    <p:sldId id="344" r:id="rId9"/>
    <p:sldId id="348" r:id="rId10"/>
    <p:sldId id="349" r:id="rId11"/>
    <p:sldId id="336" r:id="rId12"/>
    <p:sldId id="351" r:id="rId13"/>
    <p:sldId id="350" r:id="rId14"/>
    <p:sldId id="354" r:id="rId15"/>
    <p:sldId id="352" r:id="rId16"/>
    <p:sldId id="356" r:id="rId17"/>
    <p:sldId id="358" r:id="rId18"/>
    <p:sldId id="357" r:id="rId19"/>
    <p:sldId id="359" r:id="rId20"/>
    <p:sldId id="361" r:id="rId21"/>
    <p:sldId id="362" r:id="rId22"/>
    <p:sldId id="372" r:id="rId23"/>
    <p:sldId id="374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14" r:id="rId32"/>
    <p:sldId id="346" r:id="rId33"/>
  </p:sldIdLst>
  <p:sldSz cx="9144000" cy="6858000" type="screen4x3"/>
  <p:notesSz cx="6799263" cy="99298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80"/>
    <a:srgbClr val="011F51"/>
    <a:srgbClr val="FFFF00"/>
    <a:srgbClr val="006400"/>
    <a:srgbClr val="E6CDE6"/>
    <a:srgbClr val="008080"/>
    <a:srgbClr val="012456"/>
    <a:srgbClr val="23238D"/>
    <a:srgbClr val="171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257" autoAdjust="0"/>
  </p:normalViewPr>
  <p:slideViewPr>
    <p:cSldViewPr>
      <p:cViewPr varScale="1">
        <p:scale>
          <a:sx n="98" d="100"/>
          <a:sy n="98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0650"/>
    </p:cViewPr>
  </p:sorterViewPr>
  <p:notesViewPr>
    <p:cSldViewPr>
      <p:cViewPr varScale="1">
        <p:scale>
          <a:sx n="77" d="100"/>
          <a:sy n="77" d="100"/>
        </p:scale>
        <p:origin x="3360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73" y="9432321"/>
            <a:ext cx="2948071" cy="49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b" anchorCtr="0" compatLnSpc="1">
            <a:prstTxWarp prst="textNoShape">
              <a:avLst/>
            </a:prstTxWarp>
          </a:bodyPr>
          <a:lstStyle>
            <a:lvl1pPr algn="r" defTabSz="931515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sz="800">
                <a:latin typeface="Calibri" panose="020F0502020204030204" pitchFamily="34" charset="0"/>
              </a:rPr>
              <a:t>@thorstenbutz </a:t>
            </a:r>
            <a:fld id="{89F6080D-010B-4BB8-A880-C44531D4C9AB}" type="slidenum">
              <a:rPr lang="de-DE" sz="800" smtClean="0">
                <a:latin typeface="Calibri" panose="020F0502020204030204" pitchFamily="34" charset="0"/>
              </a:rPr>
              <a:pPr>
                <a:defRPr/>
              </a:pPr>
              <a:t>‹Nr.›</a:t>
            </a:fld>
            <a:endParaRPr lang="de-DE" sz="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071" cy="49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>
            <a:lvl1pPr defTabSz="931515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73" y="0"/>
            <a:ext cx="2948071" cy="49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>
            <a:lvl1pPr algn="r" defTabSz="931515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23" y="4716160"/>
            <a:ext cx="5440019" cy="44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21"/>
            <a:ext cx="2948071" cy="49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b" anchorCtr="0" compatLnSpc="1">
            <a:prstTxWarp prst="textNoShape">
              <a:avLst/>
            </a:prstTxWarp>
          </a:bodyPr>
          <a:lstStyle>
            <a:lvl1pPr defTabSz="931515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73" y="9432321"/>
            <a:ext cx="2948071" cy="49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3" rIns="93125" bIns="46563" numCol="1" anchor="b" anchorCtr="0" compatLnSpc="1">
            <a:prstTxWarp prst="textNoShape">
              <a:avLst/>
            </a:prstTxWarp>
          </a:bodyPr>
          <a:lstStyle>
            <a:lvl1pPr algn="r" defTabSz="931515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5202067" cy="4468185"/>
          </a:xfrm>
        </p:spPr>
        <p:txBody>
          <a:bodyPr/>
          <a:lstStyle/>
          <a:p>
            <a:r>
              <a:rPr lang="en-US"/>
              <a:t>PowerShell Conference Europe</a:t>
            </a:r>
          </a:p>
          <a:p>
            <a:r>
              <a:rPr lang="en-US"/>
              <a:t>Hannover, 2016</a:t>
            </a:r>
          </a:p>
          <a:p>
            <a:r>
              <a:rPr lang="en-US"/>
              <a:t>www.psconf.eu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2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68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1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5202067" cy="446818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basics of SMB PowerShell, a feature of Windows Server 2012 and SMB 3.0</a:t>
            </a:r>
          </a:p>
          <a:p>
            <a:endParaRPr lang="de-DE"/>
          </a:p>
          <a:p>
            <a:r>
              <a:rPr lang="de-DE"/>
              <a:t>https://blogs.technet.microsoft.com/josebda/2012/06/27/the-basics-of-smb-powershell-a-feature-of-windows-server-2012-and-smb-3-0/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75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5202067" cy="4468185"/>
          </a:xfrm>
        </p:spPr>
        <p:txBody>
          <a:bodyPr/>
          <a:lstStyle/>
          <a:p>
            <a:r>
              <a:rPr lang="de-DE"/>
              <a:t>https://cdn-images-1.medium.com/max/800/1*Kf497eBBikYQSwm3o97-VA.png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66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63879" y="4716160"/>
            <a:ext cx="5455763" cy="4468185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44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5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988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6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26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76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4964113" cy="4468185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44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779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20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84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6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808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69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37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5202067" cy="4468185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4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8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0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66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7575" y="4716160"/>
            <a:ext cx="5202067" cy="4468185"/>
          </a:xfrm>
        </p:spPr>
        <p:txBody>
          <a:bodyPr/>
          <a:lstStyle/>
          <a:p>
            <a:r>
              <a:rPr lang="de-DE" sz="900">
                <a:latin typeface="Ubuntu Mono" panose="020B0509030602030204" pitchFamily="49" charset="0"/>
              </a:rPr>
              <a:t>$modulesFolders = Get-ChildItem "$pshome\Modules" -Directory</a:t>
            </a:r>
          </a:p>
          <a:p>
            <a:r>
              <a:rPr lang="de-DE" sz="900">
                <a:latin typeface="Ubuntu Mono" panose="020B0509030602030204" pitchFamily="49" charset="0"/>
              </a:rPr>
              <a:t>$modulesCDXML = @()</a:t>
            </a:r>
          </a:p>
          <a:p>
            <a:r>
              <a:rPr lang="de-DE" sz="900">
                <a:latin typeface="Ubuntu Mono" panose="020B0509030602030204" pitchFamily="49" charset="0"/>
              </a:rPr>
              <a:t>$modulesNonCDXML = @()</a:t>
            </a:r>
          </a:p>
          <a:p>
            <a:endParaRPr lang="de-DE" sz="900">
              <a:latin typeface="Ubuntu Mono" panose="020B0509030602030204" pitchFamily="49" charset="0"/>
            </a:endParaRPr>
          </a:p>
          <a:p>
            <a:r>
              <a:rPr lang="de-DE" sz="900">
                <a:latin typeface="Ubuntu Mono" panose="020B0509030602030204" pitchFamily="49" charset="0"/>
              </a:rPr>
              <a:t>foreach ($modulesFolder in $modulesFolders) {</a:t>
            </a:r>
          </a:p>
          <a:p>
            <a:r>
              <a:rPr lang="de-DE" sz="900">
                <a:latin typeface="Ubuntu Mono" panose="020B0509030602030204" pitchFamily="49" charset="0"/>
              </a:rPr>
              <a:t>    $cdxml = Get-ChildItem -Path $($modulesFolder.fullname) -File -Filter *.cdxml -Recurse</a:t>
            </a:r>
          </a:p>
          <a:p>
            <a:r>
              <a:rPr lang="de-DE" sz="900">
                <a:latin typeface="Ubuntu Mono" panose="020B0509030602030204" pitchFamily="49" charset="0"/>
              </a:rPr>
              <a:t>    if ($cdxml) {$modulesCDXML += $modulesFolder.name } else { $modulesNonCDXML += $modulesFolder.name } </a:t>
            </a:r>
          </a:p>
          <a:p>
            <a:r>
              <a:rPr lang="de-DE" sz="900">
                <a:latin typeface="Ubuntu Mono" panose="020B0509030602030204" pitchFamily="49" charset="0"/>
              </a:rPr>
              <a:t>}</a:t>
            </a:r>
          </a:p>
          <a:p>
            <a:endParaRPr lang="de-DE" sz="900">
              <a:latin typeface="Ubuntu Mono" panose="020B0509030602030204" pitchFamily="49" charset="0"/>
            </a:endParaRPr>
          </a:p>
          <a:p>
            <a:r>
              <a:rPr lang="de-DE" sz="900">
                <a:latin typeface="Ubuntu Mono" panose="020B0509030602030204" pitchFamily="49" charset="0"/>
              </a:rPr>
              <a:t># Counting commands ..</a:t>
            </a:r>
          </a:p>
          <a:p>
            <a:r>
              <a:rPr lang="de-DE" sz="900">
                <a:latin typeface="Ubuntu Mono" panose="020B0509030602030204" pitchFamily="49" charset="0"/>
              </a:rPr>
              <a:t>$a = $modulesCDXML.count</a:t>
            </a:r>
          </a:p>
          <a:p>
            <a:r>
              <a:rPr lang="en-US" sz="900">
                <a:latin typeface="Ubuntu Mono" panose="020B0509030602030204" pitchFamily="49" charset="0"/>
              </a:rPr>
              <a:t>$b = (Get-Command -Module $modulesCDXML).count</a:t>
            </a:r>
          </a:p>
          <a:p>
            <a:r>
              <a:rPr lang="de-DE" sz="900">
                <a:latin typeface="Ubuntu Mono" panose="020B0509030602030204" pitchFamily="49" charset="0"/>
              </a:rPr>
              <a:t>$c = $modulesNONCDXML.count</a:t>
            </a:r>
          </a:p>
          <a:p>
            <a:r>
              <a:rPr lang="en-US" sz="900">
                <a:latin typeface="Ubuntu Mono" panose="020B0509030602030204" pitchFamily="49" charset="0"/>
              </a:rPr>
              <a:t>$d = (Get-Command -Module $modulesNONCDXML).count</a:t>
            </a:r>
          </a:p>
          <a:p>
            <a:endParaRPr lang="de-DE" sz="900">
              <a:latin typeface="Ubuntu Mono" panose="020B0509030602030204" pitchFamily="49" charset="0"/>
            </a:endParaRPr>
          </a:p>
          <a:p>
            <a:r>
              <a:rPr lang="en-US" sz="900">
                <a:latin typeface="Ubuntu Mono" panose="020B0509030602030204" pitchFamily="49" charset="0"/>
              </a:rPr>
              <a:t>$os = (Get-CimInstance -ClassName Win32_OperatingSystem).caption</a:t>
            </a:r>
          </a:p>
          <a:p>
            <a:r>
              <a:rPr lang="en-US" sz="900">
                <a:latin typeface="Ubuntu Mono" panose="020B0509030602030204" pitchFamily="49" charset="0"/>
              </a:rPr>
              <a:t>$version = (Get-CimInstance -ClassName Win32_OperatingSystem).version</a:t>
            </a:r>
          </a:p>
          <a:p>
            <a:endParaRPr lang="de-DE" sz="900">
              <a:latin typeface="Ubuntu Mono" panose="020B0509030602030204" pitchFamily="49" charset="0"/>
            </a:endParaRPr>
          </a:p>
          <a:p>
            <a:r>
              <a:rPr lang="en-US" sz="900">
                <a:latin typeface="Ubuntu Mono" panose="020B0509030602030204" pitchFamily="49" charset="0"/>
              </a:rPr>
              <a:t>"Found $a modules based on CDXML containing $b cmdlets."</a:t>
            </a:r>
          </a:p>
          <a:p>
            <a:r>
              <a:rPr lang="en-US" sz="900">
                <a:latin typeface="Ubuntu Mono" panose="020B0509030602030204" pitchFamily="49" charset="0"/>
              </a:rPr>
              <a:t>"Found $c modules NOT based on CDXML containing $d cmdlets.`n"</a:t>
            </a:r>
          </a:p>
          <a:p>
            <a:r>
              <a:rPr lang="de-DE" sz="900">
                <a:latin typeface="Ubuntu Mono" panose="020B0509030602030204" pitchFamily="49" charset="0"/>
              </a:rPr>
              <a:t>"OS:    $os"</a:t>
            </a:r>
          </a:p>
          <a:p>
            <a:r>
              <a:rPr lang="de-DE" sz="900">
                <a:latin typeface="Ubuntu Mono" panose="020B0509030602030204" pitchFamily="49" charset="0"/>
              </a:rPr>
              <a:t>"Build: $version" </a:t>
            </a:r>
          </a:p>
          <a:p>
            <a:endParaRPr lang="de-DE" sz="900" kern="120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05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9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en-US"/>
          </a:p>
          <a:p>
            <a:pPr algn="ctr"/>
            <a:r>
              <a:rPr lang="en-US"/>
              <a:t>______________________________________________________</a:t>
            </a:r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04C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3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0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0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_unten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  <p:sldLayoutId id="2147483823" r:id="rId9"/>
    <p:sldLayoutId id="2147483824" r:id="rId10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762"/>
            <a:ext cx="9144000" cy="68484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4711" y="5350937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4709" y="5460867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1116"/>
          <a:stretch/>
        </p:blipFill>
        <p:spPr>
          <a:xfrm>
            <a:off x="19844" y="342321"/>
            <a:ext cx="9180512" cy="65395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-36512" y="318410"/>
            <a:ext cx="9186630" cy="6539590"/>
          </a:xfrm>
          <a:prstGeom prst="rect">
            <a:avLst/>
          </a:prstGeom>
          <a:solidFill>
            <a:srgbClr val="012456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91" y="920630"/>
            <a:ext cx="7772400" cy="2808312"/>
          </a:xfrm>
        </p:spPr>
        <p:txBody>
          <a:bodyPr/>
          <a:lstStyle/>
          <a:p>
            <a:pPr algn="l"/>
            <a:r>
              <a:rPr lang="de-DE"/>
              <a:t>Networking</a:t>
            </a:r>
            <a:br>
              <a:rPr lang="de-DE"/>
            </a:br>
            <a:br>
              <a:rPr lang="de-DE"/>
            </a:br>
            <a:r>
              <a:rPr lang="en-US" sz="2400"/>
              <a:t>#notes from the field</a:t>
            </a:r>
            <a:br>
              <a:rPr lang="en-US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Thorsten Butz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## </a:t>
            </a:r>
            <a:r>
              <a:rPr lang="en-US" sz="1800">
                <a:solidFill>
                  <a:srgbClr val="006400"/>
                </a:solidFill>
              </a:rPr>
              <a:t>Review: Configuring NICs with PoSh</a:t>
            </a:r>
            <a:endParaRPr lang="de-DE" sz="1800">
              <a:solidFill>
                <a:srgbClr val="006400"/>
              </a:solidFill>
            </a:endParaRPr>
          </a:p>
          <a:p>
            <a:endParaRPr lang="en-US" sz="1800">
              <a:solidFill>
                <a:srgbClr val="006400"/>
              </a:solidFill>
            </a:endParaRPr>
          </a:p>
          <a:p>
            <a:r>
              <a:rPr lang="en-US" sz="1800">
                <a:solidFill>
                  <a:srgbClr val="006400"/>
                </a:solidFill>
              </a:rPr>
              <a:t># .. only 1 IP address at a time!</a:t>
            </a:r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00FF"/>
                </a:solidFill>
                <a:latin typeface="Consolas" panose="020B0609020204030204" pitchFamily="49" charset="0"/>
              </a:rPr>
              <a:t>New-NetIPAddress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-InterfaceAlias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FF4500"/>
                </a:solidFill>
                <a:latin typeface="Consolas" panose="020B0609020204030204" pitchFamily="49" charset="0"/>
              </a:rPr>
              <a:t>$ifAlias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-IPAddress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8B0000"/>
                </a:solidFill>
                <a:latin typeface="Consolas" panose="020B0609020204030204" pitchFamily="49" charset="0"/>
              </a:rPr>
              <a:t>'172.17.17.1'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-PrefixLength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800080"/>
                </a:solidFill>
                <a:latin typeface="Consolas" panose="020B0609020204030204" pitchFamily="49" charset="0"/>
              </a:rPr>
              <a:t>24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-AddressFamily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8A2BE2"/>
                </a:solidFill>
                <a:latin typeface="Consolas" panose="020B0609020204030204" pitchFamily="49" charset="0"/>
              </a:rPr>
              <a:t>IPv4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–DefaultGateway '</a:t>
            </a:r>
            <a:r>
              <a:rPr lang="de-DE" sz="1800">
                <a:solidFill>
                  <a:srgbClr val="8B0000"/>
                </a:solidFill>
                <a:latin typeface="Consolas" panose="020B0609020204030204" pitchFamily="49" charset="0"/>
              </a:rPr>
              <a:t>172.17.17.254' </a:t>
            </a:r>
          </a:p>
          <a:p>
            <a:endParaRPr lang="en-US" sz="1800"/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Set-NetIPAddress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 panose="020B0609020204030204" pitchFamily="49" charset="0"/>
              </a:rPr>
              <a:t>-InterfaceAlias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4500"/>
                </a:solidFill>
                <a:latin typeface="Consolas" panose="020B0609020204030204" pitchFamily="49" charset="0"/>
              </a:rPr>
              <a:t>$ifAlias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 panose="020B0609020204030204" pitchFamily="49" charset="0"/>
              </a:rPr>
              <a:t>-IPAddress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B0000"/>
                </a:solidFill>
                <a:latin typeface="Consolas" panose="020B0609020204030204" pitchFamily="49" charset="0"/>
              </a:rPr>
              <a:t>'172.17.17.1'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 panose="020B0609020204030204" pitchFamily="49" charset="0"/>
              </a:rPr>
              <a:t>-PrefixLength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nsolas" panose="020B0609020204030204" pitchFamily="49" charset="0"/>
              </a:rPr>
              <a:t>16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 panose="020B0609020204030204" pitchFamily="49" charset="0"/>
              </a:rPr>
              <a:t>-AddressFamily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A2BE2"/>
                </a:solidFill>
                <a:latin typeface="Consolas" panose="020B0609020204030204" pitchFamily="49" charset="0"/>
              </a:rPr>
              <a:t>IPv4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8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de-DE" sz="1800">
                <a:solidFill>
                  <a:srgbClr val="006400"/>
                </a:solidFill>
                <a:latin typeface="Consolas" panose="020B0609020204030204" pitchFamily="49" charset="0"/>
              </a:rPr>
              <a:t># "Remove-NetIPAddress" does not remove DefaultGateway:</a:t>
            </a:r>
            <a:endParaRPr lang="de-DE" sz="18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de-DE" sz="1800">
                <a:solidFill>
                  <a:srgbClr val="0000FF"/>
                </a:solidFill>
                <a:latin typeface="Consolas" panose="020B0609020204030204" pitchFamily="49" charset="0"/>
              </a:rPr>
              <a:t>Remove-NetIPAddress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-InterfaceAlias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FF4500"/>
                </a:solidFill>
                <a:latin typeface="Consolas" panose="020B0609020204030204" pitchFamily="49" charset="0"/>
              </a:rPr>
              <a:t>$ifAlias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-Confirm:</a:t>
            </a:r>
            <a:r>
              <a:rPr lang="de-DE" sz="1800">
                <a:solidFill>
                  <a:srgbClr val="FF4500"/>
                </a:solidFill>
                <a:latin typeface="Consolas" panose="020B0609020204030204" pitchFamily="49" charset="0"/>
              </a:rPr>
              <a:t>$false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>
                <a:solidFill>
                  <a:srgbClr val="0000FF"/>
                </a:solidFill>
                <a:latin typeface="Consolas" panose="020B0609020204030204" pitchFamily="49" charset="0"/>
              </a:rPr>
              <a:t>Remove-NetRoute</a:t>
            </a:r>
            <a:r>
              <a:rPr lang="pt-BR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000080"/>
                </a:solidFill>
                <a:latin typeface="Consolas" panose="020B0609020204030204" pitchFamily="49" charset="0"/>
              </a:rPr>
              <a:t>-InterfaceAlias</a:t>
            </a:r>
            <a:r>
              <a:rPr lang="pt-BR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FF4500"/>
                </a:solidFill>
                <a:latin typeface="Consolas" panose="020B0609020204030204" pitchFamily="49" charset="0"/>
              </a:rPr>
              <a:t>$ifAlias</a:t>
            </a:r>
            <a:r>
              <a:rPr lang="pt-BR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000080"/>
                </a:solidFill>
                <a:latin typeface="Consolas" panose="020B0609020204030204" pitchFamily="49" charset="0"/>
              </a:rPr>
              <a:t>-Confirm:</a:t>
            </a:r>
            <a:r>
              <a:rPr lang="pt-BR" sz="1800">
                <a:solidFill>
                  <a:srgbClr val="FF4500"/>
                </a:solidFill>
                <a:latin typeface="Consolas" panose="020B0609020204030204" pitchFamily="49" charset="0"/>
              </a:rPr>
              <a:t>$false </a:t>
            </a:r>
          </a:p>
          <a:p>
            <a:endParaRPr lang="en-US" sz="18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de-DE" sz="1800">
                <a:solidFill>
                  <a:srgbClr val="006400"/>
                </a:solidFill>
                <a:latin typeface="Consolas" panose="020B0609020204030204" pitchFamily="49" charset="0"/>
              </a:rPr>
              <a:t># Set Array of DNSServers: </a:t>
            </a:r>
            <a:endParaRPr lang="en-US" sz="18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de-DE" sz="1800">
                <a:solidFill>
                  <a:srgbClr val="0000FF"/>
                </a:solidFill>
                <a:latin typeface="Consolas" panose="020B0609020204030204" pitchFamily="49" charset="0"/>
              </a:rPr>
              <a:t>Set-DnsClientServerAddress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-InterfaceAlias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FF4500"/>
                </a:solidFill>
                <a:latin typeface="Consolas" panose="020B0609020204030204" pitchFamily="49" charset="0"/>
              </a:rPr>
              <a:t>$ifAlias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de-DE" sz="1800">
                <a:solidFill>
                  <a:srgbClr val="000080"/>
                </a:solidFill>
                <a:latin typeface="Consolas" panose="020B0609020204030204" pitchFamily="49" charset="0"/>
              </a:rPr>
              <a:t>-ServerAddresses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1800">
                <a:solidFill>
                  <a:srgbClr val="8B0000"/>
                </a:solidFill>
                <a:latin typeface="Consolas" panose="020B0609020204030204" pitchFamily="49" charset="0"/>
              </a:rPr>
              <a:t>'8.8.8.8'</a:t>
            </a:r>
            <a:r>
              <a:rPr lang="de-DE" sz="180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de-DE" sz="1800">
                <a:solidFill>
                  <a:srgbClr val="8B0000"/>
                </a:solidFill>
                <a:latin typeface="Consolas" panose="020B0609020204030204" pitchFamily="49" charset="0"/>
              </a:rPr>
              <a:t>'2001:4860:4860::8888'</a:t>
            </a:r>
            <a:r>
              <a:rPr lang="de-DE" sz="180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 </a:t>
            </a:r>
            <a:endParaRPr lang="de-DE" sz="1800">
              <a:solidFill>
                <a:srgbClr val="8B0000"/>
              </a:solidFill>
            </a:endParaRPr>
          </a:p>
          <a:p>
            <a:endParaRPr lang="en-US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srgbClr val="00008B"/>
              </a:solidFill>
            </a:endParaRPr>
          </a:p>
        </p:txBody>
      </p:sp>
      <p:cxnSp>
        <p:nvCxnSpPr>
          <p:cNvPr id="24" name="Gerader Verbinder 23"/>
          <p:cNvCxnSpPr/>
          <p:nvPr/>
        </p:nvCxnSpPr>
        <p:spPr>
          <a:xfrm>
            <a:off x="741479" y="1904865"/>
            <a:ext cx="212518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987604" y="5527826"/>
            <a:ext cx="7200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 rot="1673318">
            <a:off x="7409610" y="809603"/>
            <a:ext cx="1296144" cy="792088"/>
            <a:chOff x="863588" y="3645024"/>
            <a:chExt cx="3816424" cy="2448272"/>
          </a:xfrm>
        </p:grpSpPr>
        <p:sp>
          <p:nvSpPr>
            <p:cNvPr id="13" name="Ellipse 12"/>
            <p:cNvSpPr/>
            <p:nvPr/>
          </p:nvSpPr>
          <p:spPr>
            <a:xfrm>
              <a:off x="1547664" y="3645024"/>
              <a:ext cx="2448272" cy="2448272"/>
            </a:xfrm>
            <a:prstGeom prst="ellipse">
              <a:avLst/>
            </a:prstGeom>
            <a:noFill/>
            <a:ln w="152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63588" y="4514962"/>
              <a:ext cx="3816424" cy="708396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MIND THE GAP</a:t>
              </a:r>
              <a:endParaRPr lang="de-DE" sz="110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## </a:t>
            </a:r>
            <a:r>
              <a:rPr lang="en-US" sz="1800">
                <a:solidFill>
                  <a:srgbClr val="006400"/>
                </a:solidFill>
              </a:rPr>
              <a:t>Review: Name resolution</a:t>
            </a:r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Resolve-DnsName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192.168.0.1 </a:t>
            </a:r>
          </a:p>
          <a:p>
            <a:r>
              <a:rPr lang="de-DE" sz="1800">
                <a:solidFill>
                  <a:srgbClr val="0000FF"/>
                </a:solidFill>
              </a:rPr>
              <a:t>Resolve-DnsName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microsoft.com </a:t>
            </a:r>
            <a:r>
              <a:rPr lang="de-DE" sz="1800"/>
              <a:t> </a:t>
            </a:r>
            <a:r>
              <a:rPr lang="de-DE" sz="1800">
                <a:solidFill>
                  <a:srgbClr val="000080"/>
                </a:solidFill>
              </a:rPr>
              <a:t>-Server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8.8.8.8 </a:t>
            </a:r>
          </a:p>
          <a:p>
            <a:r>
              <a:rPr lang="en-US" sz="1800">
                <a:solidFill>
                  <a:srgbClr val="0000FF"/>
                </a:solidFill>
              </a:rPr>
              <a:t>Resolve-DnsName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8A2BE2"/>
                </a:solidFill>
              </a:rPr>
              <a:t>microsoft.com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-CacheOnly</a:t>
            </a:r>
            <a:r>
              <a:rPr lang="en-US" sz="1800">
                <a:solidFill>
                  <a:prstClr val="black"/>
                </a:solidFill>
              </a:rPr>
              <a:t>    </a:t>
            </a:r>
          </a:p>
          <a:p>
            <a:endParaRPr lang="de-DE" sz="1800">
              <a:solidFill>
                <a:srgbClr val="0000FF"/>
              </a:solidFill>
            </a:endParaRPr>
          </a:p>
          <a:p>
            <a:r>
              <a:rPr lang="en-US" sz="1800">
                <a:solidFill>
                  <a:srgbClr val="006400"/>
                </a:solidFill>
              </a:rPr>
              <a:t># Query explicitly by DNS, LLMNR or NetBIOS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en-US" sz="1800">
                <a:solidFill>
                  <a:srgbClr val="0000FF"/>
                </a:solidFill>
              </a:rPr>
              <a:t>Resolve-DnsName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8A2BE2"/>
                </a:solidFill>
              </a:rPr>
              <a:t>pc22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-LlmnrNetbiosOnly</a:t>
            </a:r>
            <a:r>
              <a:rPr lang="en-US" sz="1800">
                <a:solidFill>
                  <a:prstClr val="black"/>
                </a:solidFill>
              </a:rPr>
              <a:t>    </a:t>
            </a:r>
            <a:r>
              <a:rPr lang="en-US" sz="1800">
                <a:solidFill>
                  <a:srgbClr val="006400"/>
                </a:solidFill>
              </a:rPr>
              <a:t> </a:t>
            </a:r>
            <a:endParaRPr lang="en-US" sz="1800">
              <a:solidFill>
                <a:prstClr val="black"/>
              </a:solidFill>
            </a:endParaRPr>
          </a:p>
          <a:p>
            <a:r>
              <a:rPr lang="en-US" sz="1800">
                <a:solidFill>
                  <a:srgbClr val="0000FF"/>
                </a:solidFill>
              </a:rPr>
              <a:t>Resolve-DnsName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8A2BE2"/>
                </a:solidFill>
              </a:rPr>
              <a:t>8.8.8.8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-DnsOnly</a:t>
            </a:r>
            <a:r>
              <a:rPr lang="en-US" sz="1800">
                <a:solidFill>
                  <a:prstClr val="black"/>
                </a:solidFill>
              </a:rPr>
              <a:t>          </a:t>
            </a:r>
            <a:r>
              <a:rPr lang="en-US" sz="1800">
                <a:solidFill>
                  <a:srgbClr val="006400"/>
                </a:solidFill>
              </a:rPr>
              <a:t> </a:t>
            </a:r>
            <a:endParaRPr lang="en-US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6400"/>
                </a:solidFill>
              </a:rPr>
              <a:t># Query specific records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Resolve-DnsName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microsoft.com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-Type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MX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en-US" sz="1800">
                <a:solidFill>
                  <a:srgbClr val="0000FF"/>
                </a:solidFill>
              </a:rPr>
              <a:t>Resolve-DnsName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-Name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8A2BE2"/>
                </a:solidFill>
              </a:rPr>
              <a:t>sixxs.net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000080"/>
                </a:solidFill>
              </a:rPr>
              <a:t>-Type</a:t>
            </a:r>
            <a:r>
              <a:rPr lang="en-US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srgbClr val="8A2BE2"/>
                </a:solidFill>
              </a:rPr>
              <a:t>AAAA</a:t>
            </a:r>
            <a:endParaRPr lang="en-US" sz="1800">
              <a:solidFill>
                <a:prstClr val="black"/>
              </a:solidFill>
            </a:endParaRPr>
          </a:p>
          <a:p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6400"/>
                </a:solidFill>
              </a:rPr>
              <a:t># Troubleshooting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Register-DnsClient</a:t>
            </a:r>
            <a:r>
              <a:rPr lang="de-DE" sz="1800">
                <a:solidFill>
                  <a:prstClr val="black"/>
                </a:solidFill>
              </a:rPr>
              <a:t>          </a:t>
            </a:r>
            <a:r>
              <a:rPr lang="de-DE" sz="1800">
                <a:solidFill>
                  <a:srgbClr val="006400"/>
                </a:solidFill>
              </a:rPr>
              <a:t># ipconfig.exe /registerdns </a:t>
            </a:r>
          </a:p>
          <a:p>
            <a:r>
              <a:rPr lang="de-DE" sz="1800">
                <a:solidFill>
                  <a:srgbClr val="0000FF"/>
                </a:solidFill>
              </a:rPr>
              <a:t>Clear-DnsClientCache</a:t>
            </a:r>
            <a:r>
              <a:rPr lang="de-DE" sz="1800">
                <a:solidFill>
                  <a:prstClr val="black"/>
                </a:solidFill>
              </a:rPr>
              <a:t>        </a:t>
            </a:r>
            <a:r>
              <a:rPr lang="de-DE" sz="1800">
                <a:solidFill>
                  <a:srgbClr val="006400"/>
                </a:solidFill>
              </a:rPr>
              <a:t># ipconfig.exe /flushdns</a:t>
            </a:r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688632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# Module SmbShare vs. net.exe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Get-SmbShare</a:t>
            </a:r>
            <a:r>
              <a:rPr lang="de-DE" sz="1800">
                <a:solidFill>
                  <a:prstClr val="black"/>
                </a:solidFill>
              </a:rPr>
              <a:t>                 </a:t>
            </a:r>
            <a:r>
              <a:rPr lang="de-DE" sz="1800">
                <a:solidFill>
                  <a:srgbClr val="006400"/>
                </a:solidFill>
              </a:rPr>
              <a:t># net share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New-SmbShare</a:t>
            </a:r>
            <a:r>
              <a:rPr lang="de-DE" sz="1800">
                <a:solidFill>
                  <a:prstClr val="black"/>
                </a:solidFill>
              </a:rPr>
              <a:t> </a:t>
            </a:r>
          </a:p>
          <a:p>
            <a:r>
              <a:rPr lang="de-DE" sz="1800">
                <a:solidFill>
                  <a:srgbClr val="0000FF"/>
                </a:solidFill>
              </a:rPr>
              <a:t>Set-SmbShare</a:t>
            </a:r>
            <a:r>
              <a:rPr lang="de-DE" sz="1800">
                <a:solidFill>
                  <a:prstClr val="black"/>
                </a:solidFill>
              </a:rPr>
              <a:t> </a:t>
            </a:r>
          </a:p>
          <a:p>
            <a:r>
              <a:rPr lang="de-DE" sz="1800">
                <a:solidFill>
                  <a:srgbClr val="0000FF"/>
                </a:solidFill>
              </a:rPr>
              <a:t>Remove-SmbShare</a:t>
            </a:r>
          </a:p>
          <a:p>
            <a:endParaRPr lang="de-DE" sz="4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Get-SmbOpenFile</a:t>
            </a:r>
            <a:r>
              <a:rPr lang="de-DE" sz="1800">
                <a:solidFill>
                  <a:prstClr val="black"/>
                </a:solidFill>
              </a:rPr>
              <a:t>              </a:t>
            </a:r>
            <a:r>
              <a:rPr lang="de-DE" sz="1800">
                <a:solidFill>
                  <a:srgbClr val="006400"/>
                </a:solidFill>
              </a:rPr>
              <a:t># net file ...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Close-SmbOpenFile</a:t>
            </a:r>
          </a:p>
          <a:p>
            <a:endParaRPr lang="de-DE" sz="4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Get-SmbSession</a:t>
            </a:r>
            <a:r>
              <a:rPr lang="de-DE" sz="1800">
                <a:solidFill>
                  <a:prstClr val="black"/>
                </a:solidFill>
              </a:rPr>
              <a:t>               </a:t>
            </a:r>
            <a:r>
              <a:rPr lang="de-DE" sz="1800">
                <a:solidFill>
                  <a:srgbClr val="006400"/>
                </a:solidFill>
              </a:rPr>
              <a:t># net session ...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Close-SmbSession</a:t>
            </a:r>
          </a:p>
          <a:p>
            <a:endParaRPr lang="de-DE" sz="4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Get-SmbMapping</a:t>
            </a:r>
            <a:r>
              <a:rPr lang="de-DE" sz="1800">
                <a:solidFill>
                  <a:prstClr val="black"/>
                </a:solidFill>
              </a:rPr>
              <a:t>         	     </a:t>
            </a:r>
            <a:r>
              <a:rPr lang="de-DE" sz="1800">
                <a:solidFill>
                  <a:srgbClr val="006400"/>
                </a:solidFill>
              </a:rPr>
              <a:t># net use ...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New-SmbMapping</a:t>
            </a:r>
            <a:r>
              <a:rPr lang="de-DE" sz="1800">
                <a:solidFill>
                  <a:prstClr val="black"/>
                </a:solidFill>
              </a:rPr>
              <a:t> </a:t>
            </a:r>
          </a:p>
          <a:p>
            <a:r>
              <a:rPr lang="de-DE" sz="1800">
                <a:solidFill>
                  <a:srgbClr val="0000FF"/>
                </a:solidFill>
              </a:rPr>
              <a:t>Remove-SmbMapping</a:t>
            </a:r>
          </a:p>
          <a:p>
            <a:endParaRPr lang="de-DE" sz="4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Get-SmbServerConfiguration</a:t>
            </a:r>
            <a:r>
              <a:rPr lang="de-DE" sz="1800">
                <a:solidFill>
                  <a:prstClr val="black"/>
                </a:solidFill>
              </a:rPr>
              <a:t>   </a:t>
            </a:r>
            <a:r>
              <a:rPr lang="de-DE" sz="1800">
                <a:solidFill>
                  <a:srgbClr val="006400"/>
                </a:solidFill>
              </a:rPr>
              <a:t># net config ...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Set-SmbServerConfiguration</a:t>
            </a:r>
            <a:r>
              <a:rPr lang="de-DE" sz="1800">
                <a:solidFill>
                  <a:prstClr val="black"/>
                </a:solidFill>
              </a:rPr>
              <a:t> </a:t>
            </a:r>
          </a:p>
          <a:p>
            <a:r>
              <a:rPr lang="de-DE" sz="1800">
                <a:solidFill>
                  <a:srgbClr val="0000FF"/>
                </a:solidFill>
              </a:rPr>
              <a:t>Get-SmbClientConfiguration</a:t>
            </a:r>
            <a:r>
              <a:rPr lang="de-DE" sz="1800">
                <a:solidFill>
                  <a:prstClr val="black"/>
                </a:solidFill>
              </a:rPr>
              <a:t> </a:t>
            </a:r>
          </a:p>
          <a:p>
            <a:r>
              <a:rPr lang="de-DE" sz="1800">
                <a:solidFill>
                  <a:srgbClr val="0000FF"/>
                </a:solidFill>
              </a:rPr>
              <a:t>Set-SmbClientConfiguration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endParaRPr lang="de-DE" sz="180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96752"/>
            <a:ext cx="2620543" cy="34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 Jekyll and Mr Hyde</a:t>
            </a:r>
            <a:endParaRPr lang="de-DE"/>
          </a:p>
        </p:txBody>
      </p:sp>
      <p:pic>
        <p:nvPicPr>
          <p:cNvPr id="2052" name="Picture 4" descr="https://d262ilb51hltx0.cloudfront.net/max/800/1*Kf497eBBikYQSwm3o97-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10159476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6400"/>
                </a:solidFill>
              </a:rPr>
              <a:t>## Credit to Trevor Jones: The "power ping"</a:t>
            </a:r>
          </a:p>
          <a:p>
            <a:endParaRPr lang="en-US" sz="1800">
              <a:solidFill>
                <a:srgbClr val="006400"/>
              </a:solidFill>
            </a:endParaRPr>
          </a:p>
          <a:p>
            <a:r>
              <a:rPr lang="en-US" sz="1800">
                <a:solidFill>
                  <a:srgbClr val="006400"/>
                </a:solidFill>
              </a:rPr>
              <a:t># A: Build the class</a:t>
            </a:r>
          </a:p>
          <a:p>
            <a:r>
              <a:rPr lang="de-DE" sz="1800">
                <a:solidFill>
                  <a:srgbClr val="00008B"/>
                </a:solidFill>
              </a:rPr>
              <a:t>class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8080"/>
                </a:solidFill>
              </a:rPr>
              <a:t>Ping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 {</a:t>
            </a:r>
            <a:r>
              <a:rPr lang="en-US" sz="1800">
                <a:solidFill>
                  <a:srgbClr val="006400"/>
                </a:solidFill>
              </a:rPr>
              <a:t>	</a:t>
            </a:r>
          </a:p>
          <a:p>
            <a:r>
              <a:rPr lang="en-US" sz="1800">
                <a:solidFill>
                  <a:srgbClr val="006400"/>
                </a:solidFill>
              </a:rPr>
              <a:t>    # Magic goes here!</a:t>
            </a:r>
          </a:p>
          <a:p>
            <a:r>
              <a:rPr lang="en-US" sz="1800">
                <a:solidFill>
                  <a:srgbClr val="006400"/>
                </a:solidFill>
              </a:rPr>
              <a:t>  </a:t>
            </a:r>
            <a:r>
              <a:rPr lang="de-DE" sz="1800">
                <a:solidFill>
                  <a:prstClr val="black"/>
                </a:solidFill>
              </a:rPr>
              <a:t>}</a:t>
            </a:r>
            <a:endParaRPr lang="en-US" sz="1800">
              <a:solidFill>
                <a:srgbClr val="006400"/>
              </a:solidFill>
            </a:endParaRPr>
          </a:p>
          <a:p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6400"/>
                </a:solidFill>
              </a:rPr>
              <a:t># B: Scan the subnet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FF4500"/>
                </a:solidFill>
              </a:rPr>
              <a:t>$ips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=</a:t>
            </a:r>
            <a:r>
              <a:rPr lang="de-DE" sz="1800">
                <a:solidFill>
                  <a:prstClr val="black"/>
                </a:solidFill>
              </a:rPr>
              <a:t> @()</a:t>
            </a:r>
          </a:p>
          <a:p>
            <a:r>
              <a:rPr lang="de-DE" sz="1800">
                <a:solidFill>
                  <a:srgbClr val="800080"/>
                </a:solidFill>
              </a:rPr>
              <a:t>1</a:t>
            </a:r>
            <a:r>
              <a:rPr lang="de-DE" sz="1800">
                <a:solidFill>
                  <a:srgbClr val="A9A9A9"/>
                </a:solidFill>
              </a:rPr>
              <a:t>..</a:t>
            </a:r>
            <a:r>
              <a:rPr lang="de-DE" sz="1800">
                <a:solidFill>
                  <a:srgbClr val="800080"/>
                </a:solidFill>
              </a:rPr>
              <a:t>254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|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FF"/>
                </a:solidFill>
              </a:rPr>
              <a:t>%</a:t>
            </a:r>
            <a:r>
              <a:rPr lang="de-DE" sz="1800">
                <a:solidFill>
                  <a:prstClr val="black"/>
                </a:solidFill>
              </a:rPr>
              <a:t> {</a:t>
            </a:r>
            <a:r>
              <a:rPr lang="de-DE" sz="1800">
                <a:solidFill>
                  <a:srgbClr val="FF4500"/>
                </a:solidFill>
              </a:rPr>
              <a:t>$ips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+=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'192.168.0.'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+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$_</a:t>
            </a:r>
            <a:r>
              <a:rPr lang="de-DE" sz="1800">
                <a:solidFill>
                  <a:prstClr val="black"/>
                </a:solidFill>
              </a:rPr>
              <a:t> }</a:t>
            </a:r>
          </a:p>
          <a:p>
            <a:r>
              <a:rPr lang="de-DE" sz="1800">
                <a:solidFill>
                  <a:srgbClr val="A9A9A9"/>
                </a:solidFill>
              </a:rPr>
              <a:t>[</a:t>
            </a:r>
            <a:r>
              <a:rPr lang="de-DE" sz="1800">
                <a:solidFill>
                  <a:srgbClr val="008080"/>
                </a:solidFill>
              </a:rPr>
              <a:t>ping</a:t>
            </a:r>
            <a:r>
              <a:rPr lang="de-DE" sz="1800">
                <a:solidFill>
                  <a:srgbClr val="A9A9A9"/>
                </a:solidFill>
              </a:rPr>
              <a:t>]</a:t>
            </a:r>
            <a:r>
              <a:rPr lang="de-DE" sz="1800">
                <a:solidFill>
                  <a:srgbClr val="FF4500"/>
                </a:solidFill>
              </a:rPr>
              <a:t>$test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=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$ips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FF4500"/>
                </a:solidFill>
              </a:rPr>
              <a:t>$test</a:t>
            </a:r>
            <a:r>
              <a:rPr lang="de-DE" sz="1800">
                <a:solidFill>
                  <a:srgbClr val="A9A9A9"/>
                </a:solidFill>
              </a:rPr>
              <a:t>.</a:t>
            </a:r>
            <a:r>
              <a:rPr lang="de-DE" sz="1800">
                <a:solidFill>
                  <a:prstClr val="black"/>
                </a:solidFill>
              </a:rPr>
              <a:t>online </a:t>
            </a:r>
          </a:p>
          <a:p>
            <a:endParaRPr lang="de-DE" sz="180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2071645">
            <a:off x="5343041" y="2253167"/>
            <a:ext cx="3329191" cy="121443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6600" b="1">
                <a:solidFill>
                  <a:srgbClr val="990033"/>
                </a:solidFill>
                <a:latin typeface="Calibri" panose="020F0502020204030204" pitchFamily="34" charset="0"/>
              </a:rPr>
              <a:t>Highlight</a:t>
            </a:r>
          </a:p>
        </p:txBody>
      </p:sp>
      <p:pic>
        <p:nvPicPr>
          <p:cNvPr id="6" name="Picture 7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482">
            <a:off x="5189639" y="2175384"/>
            <a:ext cx="3515314" cy="17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7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0000FF"/>
                </a:solidFill>
                <a:latin typeface="Consolas" panose="020B0609020204030204" pitchFamily="49" charset="0"/>
              </a:rPr>
              <a:t>Get-WindowsOptionalFeature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000080"/>
                </a:solidFill>
                <a:latin typeface="Consolas" panose="020B0609020204030204" pitchFamily="49" charset="0"/>
              </a:rPr>
              <a:t>-Online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000080"/>
                </a:solidFill>
                <a:latin typeface="Consolas" panose="020B0609020204030204" pitchFamily="49" charset="0"/>
              </a:rPr>
              <a:t>-FeatureName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8A2BE2"/>
                </a:solidFill>
                <a:latin typeface="Consolas" panose="020B0609020204030204" pitchFamily="49" charset="0"/>
              </a:rPr>
              <a:t>*linux*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de-DE">
                <a:solidFill>
                  <a:srgbClr val="0000FF"/>
                </a:solidFill>
                <a:latin typeface="Consolas" panose="020B0609020204030204" pitchFamily="49" charset="0"/>
              </a:rPr>
              <a:t>Enable-WindowsOptionalFeature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>
                <a:solidFill>
                  <a:srgbClr val="000080"/>
                </a:solidFill>
                <a:latin typeface="Consolas" panose="020B0609020204030204" pitchFamily="49" charset="0"/>
              </a:rPr>
              <a:t>-Online</a:t>
            </a:r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67922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/>
          <a:lstStyle/>
          <a:p>
            <a:r>
              <a:rPr lang="de-DE"/>
              <a:t> </a:t>
            </a:r>
            <a:r>
              <a:rPr lang="de-DE">
                <a:solidFill>
                  <a:srgbClr val="0000FF"/>
                </a:solidFill>
              </a:rPr>
              <a:t>Show-WindowsDeveloperLicenseRegistration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3184"/>
          <a:stretch/>
        </p:blipFill>
        <p:spPr>
          <a:xfrm>
            <a:off x="196758" y="1556792"/>
            <a:ext cx="6486525" cy="33843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072020"/>
            <a:ext cx="647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7101408"/>
            <a:ext cx="7449590" cy="330563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60648"/>
            <a:ext cx="9621593" cy="388674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645593"/>
            <a:ext cx="961206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2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SSH.NET {sshnet.codeplex.com}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23" y="1700808"/>
            <a:ext cx="8470153" cy="39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5544616"/>
          </a:xfrm>
        </p:spPr>
        <p:txBody>
          <a:bodyPr>
            <a:noAutofit/>
          </a:bodyPr>
          <a:lstStyle/>
          <a:p>
            <a:r>
              <a:rPr lang="en-US" sz="2400"/>
              <a:t> </a:t>
            </a:r>
            <a:r>
              <a:rPr lang="de-DE" sz="2400"/>
              <a:t>  </a:t>
            </a:r>
            <a:r>
              <a:rPr lang="de-DE" sz="2400">
                <a:solidFill>
                  <a:srgbClr val="006400"/>
                </a:solidFill>
              </a:rPr>
              <a:t># about_me </a:t>
            </a:r>
            <a:endParaRPr lang="de-DE" sz="2400">
              <a:solidFill>
                <a:srgbClr val="FF4500"/>
              </a:solidFill>
            </a:endParaRPr>
          </a:p>
          <a:p>
            <a:pPr marL="457200" lvl="1" indent="0">
              <a:buNone/>
            </a:pPr>
            <a:endParaRPr lang="de-DE" sz="1200">
              <a:solidFill>
                <a:srgbClr val="FF4500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srgbClr val="FF4500"/>
                </a:solidFill>
              </a:rPr>
              <a:t>$speaker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@{ 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name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srgbClr val="8B0000"/>
                </a:solidFill>
              </a:rPr>
              <a:t>'Thorsten Butz'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jobrole </a:t>
            </a:r>
            <a:r>
              <a:rPr lang="de-DE" sz="2400">
                <a:solidFill>
                  <a:srgbClr val="A9A9A9"/>
                </a:solidFill>
              </a:rPr>
              <a:t>= </a:t>
            </a:r>
            <a:r>
              <a:rPr lang="de-DE" sz="2400">
                <a:solidFill>
                  <a:srgbClr val="8B0000"/>
                </a:solidFill>
              </a:rPr>
              <a:t>'Trainer'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'Consultant'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'Author'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certification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8B0000"/>
                </a:solidFill>
              </a:rPr>
              <a:t>'MC*'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'LPIC-2'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@thorstenbutz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gplus.to/thorstenbutz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facebook.com/thbutz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thorsten-butz.de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slidingwindows.de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</a:t>
            </a:r>
            <a:endParaRPr lang="de-DE" sz="2400" dirty="0"/>
          </a:p>
        </p:txBody>
      </p:sp>
      <p:pic>
        <p:nvPicPr>
          <p:cNvPr id="4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3573016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:\Desktop\g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005064"/>
            <a:ext cx="3429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13" y="4869160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5301208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437112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692696"/>
            <a:ext cx="8694737" cy="442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"PoSh-SSH" by Carlos Perez</a:t>
            </a:r>
            <a:br>
              <a:rPr lang="en-US"/>
            </a:br>
            <a:r>
              <a:rPr lang="en-US" sz="1800"/>
              <a:t>https://github.com/darkoperator/Posh-SSH</a:t>
            </a:r>
            <a:br>
              <a:rPr lang="en-US"/>
            </a:b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6362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4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Requires -Version 3.0</a:t>
            </a:r>
          </a:p>
          <a:p>
            <a:r>
              <a:rPr lang="en-US"/>
              <a:t>PoSh module written in C#</a:t>
            </a:r>
          </a:p>
          <a:p>
            <a:r>
              <a:rPr lang="en-US"/>
              <a:t>Open source</a:t>
            </a:r>
          </a:p>
          <a:p>
            <a:endParaRPr lang="en-US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" y="3091443"/>
            <a:ext cx="8772525" cy="26955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1475" y="620688"/>
            <a:ext cx="4553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effectLst/>
              </a:rPr>
              <a:t>PoSh-SSH (by Carloz Perez)</a:t>
            </a:r>
          </a:p>
        </p:txBody>
      </p:sp>
    </p:spTree>
    <p:extLst>
      <p:ext uri="{BB962C8B-B14F-4D97-AF65-F5344CB8AC3E}">
        <p14:creationId xmlns:p14="http://schemas.microsoft.com/office/powerpoint/2010/main" val="53084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83822" y="476672"/>
            <a:ext cx="7886700" cy="1080866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Demo 2: PoSh-SSH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16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Installation</a:t>
            </a:r>
            <a:endParaRPr lang="de-DE" sz="1600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" y="1557538"/>
            <a:ext cx="8776356" cy="20770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b="30309"/>
          <a:stretch/>
        </p:blipFill>
        <p:spPr>
          <a:xfrm>
            <a:off x="183822" y="3814217"/>
            <a:ext cx="638264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28020" y="476672"/>
            <a:ext cx="8815980" cy="57510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cs typeface="Consolas" panose="020B0609020204030204" pitchFamily="49" charset="0"/>
              </a:rPr>
              <a:t># Define 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$vm = 'linux-vm.contoso.com'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$user = 'root'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$password = ConvertTo-SecureString -String 'Pa$$w0rd' -AsPlainText –Force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$cred = New-Object System.Management.Automation.PSCredential($user, $password)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Test SSH port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Test-NetConnection -ComputerName $vm -Port 22 -InformationLevel Quiet 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Initiate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$sshSession = New-SSHSession -ComputerName $vm -Credential $cred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cs typeface="Consolas" panose="020B0609020204030204" pitchFamily="49" charset="0"/>
              </a:rPr>
              <a:t># Remote command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Get-SSHSession # Mind the SessionID, pipelining not supported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Consolas" panose="020B0609020204030204" pitchFamily="49" charset="0"/>
              </a:rPr>
              <a:t>Invoke-SSHCommand -Index 0 -Command 'uname -a'</a:t>
            </a:r>
          </a:p>
        </p:txBody>
      </p:sp>
    </p:spTree>
    <p:extLst>
      <p:ext uri="{BB962C8B-B14F-4D97-AF65-F5344CB8AC3E}">
        <p14:creationId xmlns:p14="http://schemas.microsoft.com/office/powerpoint/2010/main" val="365831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07504" y="381124"/>
            <a:ext cx="8882062" cy="60118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Remote command, reloaded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(Invoke-SSHCommand -SessionId $sshSession.SessionId `</a:t>
            </a:r>
            <a:br>
              <a:rPr lang="de-DE" sz="1800">
                <a:cs typeface="Consolas" panose="020B0609020204030204" pitchFamily="49" charset="0"/>
              </a:rPr>
            </a:br>
            <a:r>
              <a:rPr lang="de-DE" sz="1800">
                <a:cs typeface="Consolas" panose="020B0609020204030204" pitchFamily="49" charset="0"/>
              </a:rPr>
              <a:t>  -Command 'uname -a').output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$linuxCommand =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  'uname -a; lsb_release -a;  cat /proc/cpuinfo | grep "model name" | uniq'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de-DE" sz="1800">
                <a:cs typeface="Consolas" panose="020B0609020204030204" pitchFamily="49" charset="0"/>
              </a:rPr>
            </a:br>
            <a:r>
              <a:rPr lang="de-DE" sz="1800">
                <a:cs typeface="Consolas" panose="020B0609020204030204" pitchFamily="49" charset="0"/>
              </a:rPr>
              <a:t>(Invoke-SSHCommand -SessionId $sshSession.SessionId 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  -Command $linuxCommand).output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Close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Get-SSHSession | Remove-SSHSession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endParaRPr lang="de-DE" sz="18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861048"/>
            <a:ext cx="8619125" cy="1339832"/>
          </a:xfrm>
          <a:prstGeom prst="rect">
            <a:avLst/>
          </a:prstGeom>
          <a:solidFill>
            <a:srgbClr val="FF3300"/>
          </a:solidFill>
        </p:spPr>
      </p:pic>
      <p:sp>
        <p:nvSpPr>
          <p:cNvPr id="2" name="Rechteck 1"/>
          <p:cNvSpPr/>
          <p:nvPr/>
        </p:nvSpPr>
        <p:spPr bwMode="auto">
          <a:xfrm>
            <a:off x="0" y="3666868"/>
            <a:ext cx="9144000" cy="1728192"/>
          </a:xfrm>
          <a:prstGeom prst="rect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5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368300" y="279400"/>
            <a:ext cx="7886700" cy="59737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Download single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$configFullName = '/etc/network/interfaces'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$configFileName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  $configFullName.split("/")[$configFullName.split("/").count-1]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Get-SCPFile -ComputerName $vm -Credential $cred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  -LocalFile $configFileName -RemoteFile $configFullName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Get-Content $configFileName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 b="1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800" b="1">
                <a:cs typeface="Consolas" panose="020B0609020204030204" pitchFamily="49" charset="0"/>
              </a:rPr>
              <a:t># Download directory (recursive)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Get-SCPFolder -ComputerName $vm -Credential $cred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>
                <a:cs typeface="Consolas" panose="020B0609020204030204" pitchFamily="49" charset="0"/>
              </a:rPr>
              <a:t>  -RemoteFolder '/etc/ssh' -LocalFolder 'c:\download'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800">
              <a:cs typeface="Consolas" panose="020B0609020204030204" pitchFamily="49" charset="0"/>
            </a:endParaRPr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14481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 err="1"/>
              <a:t>Questions</a:t>
            </a:r>
            <a:r>
              <a:rPr lang="de-DE" sz="6000"/>
              <a:t>?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77272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/>
              <a:t>Thank you!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05264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38414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Networking with PoSh</a:t>
            </a:r>
          </a:p>
          <a:p>
            <a:pPr lvl="1"/>
            <a:r>
              <a:rPr lang="en-US"/>
              <a:t>Why? </a:t>
            </a:r>
          </a:p>
          <a:p>
            <a:pPr lvl="1"/>
            <a:r>
              <a:rPr lang="en-US"/>
              <a:t>Why not? </a:t>
            </a:r>
          </a:p>
          <a:p>
            <a:r>
              <a:rPr lang="en-US"/>
              <a:t>Basics</a:t>
            </a:r>
          </a:p>
          <a:p>
            <a:r>
              <a:rPr lang="en-US"/>
              <a:t>Testing network connectivity with Cmdlets</a:t>
            </a:r>
          </a:p>
          <a:p>
            <a:pPr lvl="1"/>
            <a:r>
              <a:rPr lang="en-US"/>
              <a:t>Depeche mode: classes, multithreading</a:t>
            </a:r>
          </a:p>
          <a:p>
            <a:r>
              <a:rPr lang="en-US"/>
              <a:t>Sneak peak: </a:t>
            </a:r>
          </a:p>
          <a:p>
            <a:pPr lvl="1"/>
            <a:r>
              <a:rPr lang="en-US"/>
              <a:t>SSH@PoSh</a:t>
            </a:r>
            <a:endParaRPr lang="en-US" i="1"/>
          </a:p>
          <a:p>
            <a:pPr lvl="1"/>
            <a:r>
              <a:rPr lang="en-US"/>
              <a:t>Windows Subsystem for Linux</a:t>
            </a:r>
          </a:p>
          <a:p>
            <a:endParaRPr lang="en-US"/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6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other (or superior) option</a:t>
            </a:r>
          </a:p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(Custom) Objects</a:t>
            </a:r>
          </a:p>
          <a:p>
            <a:r>
              <a:rPr lang="en-US"/>
              <a:t>Remoting</a:t>
            </a:r>
          </a:p>
          <a:p>
            <a:r>
              <a:rPr lang="en-US"/>
              <a:t>Multithreading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PoSh?  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26161"/>
          <a:stretch/>
        </p:blipFill>
        <p:spPr>
          <a:xfrm>
            <a:off x="323528" y="2564904"/>
            <a:ext cx="86575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Ugly and irritating: lots of CDXML code</a:t>
            </a:r>
          </a:p>
          <a:p>
            <a:r>
              <a:rPr lang="en-US"/>
              <a:t>Lack of functionality/performance </a:t>
            </a:r>
          </a:p>
          <a:p>
            <a:r>
              <a:rPr lang="en-US"/>
              <a:t>Inconsistency </a:t>
            </a:r>
          </a:p>
          <a:p>
            <a:r>
              <a:rPr lang="en-US"/>
              <a:t>Superior "legacy" apps: </a:t>
            </a:r>
          </a:p>
          <a:p>
            <a:endParaRPr lang="en-US"/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not? 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21439"/>
          <a:stretch/>
        </p:blipFill>
        <p:spPr>
          <a:xfrm>
            <a:off x="412552" y="4055865"/>
            <a:ext cx="84212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688632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## </a:t>
            </a:r>
            <a:r>
              <a:rPr lang="en-US" sz="1800">
                <a:solidFill>
                  <a:srgbClr val="006400"/>
                </a:solidFill>
              </a:rPr>
              <a:t>Basics: the (W)MI classes</a:t>
            </a:r>
            <a:endParaRPr lang="de-DE" sz="1800">
              <a:solidFill>
                <a:srgbClr val="006400"/>
              </a:solidFill>
            </a:endParaRPr>
          </a:p>
          <a:p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Get-CimClass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-Namespace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'root/StandardCimv2'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</a:rPr>
              <a:t>  </a:t>
            </a:r>
            <a:r>
              <a:rPr lang="de-DE" sz="1800">
                <a:solidFill>
                  <a:srgbClr val="000080"/>
                </a:solidFill>
              </a:rPr>
              <a:t>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'MSFT_Net*'</a:t>
            </a:r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Get-CimInstance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-Namespace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'root/StandardCimv2'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</a:rPr>
              <a:t>  </a:t>
            </a:r>
            <a:r>
              <a:rPr lang="de-DE" sz="1800">
                <a:solidFill>
                  <a:srgbClr val="000080"/>
                </a:solidFill>
              </a:rPr>
              <a:t>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'MSFT_NetAdapter'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r>
              <a:rPr lang="de-DE" sz="1800">
                <a:solidFill>
                  <a:srgbClr val="000080"/>
                </a:solidFill>
              </a:rPr>
              <a:t>  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'MSFT_NetAdapterHardwareInfoSettingData'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80"/>
                </a:solidFill>
              </a:rPr>
              <a:t>  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'MSFT_NetAdapterBindingSettingData'</a:t>
            </a:r>
          </a:p>
          <a:p>
            <a:r>
              <a:rPr lang="de-DE" sz="1800">
                <a:solidFill>
                  <a:srgbClr val="000080"/>
                </a:solidFill>
              </a:rPr>
              <a:t>  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'MSFT_NetIPAddress'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000080"/>
                </a:solidFill>
              </a:rPr>
              <a:t>  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'MSFT_NetIPInterface' </a:t>
            </a:r>
          </a:p>
          <a:p>
            <a:endParaRPr lang="en-US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srgbClr val="00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688632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## </a:t>
            </a:r>
            <a:r>
              <a:rPr lang="en-US" sz="1800">
                <a:solidFill>
                  <a:srgbClr val="006400"/>
                </a:solidFill>
              </a:rPr>
              <a:t>CDXML</a:t>
            </a:r>
            <a:endParaRPr lang="de-DE" sz="1800">
              <a:solidFill>
                <a:srgbClr val="006400"/>
              </a:solidFill>
            </a:endParaRPr>
          </a:p>
          <a:p>
            <a:r>
              <a:rPr lang="de-DE" sz="1800">
                <a:solidFill>
                  <a:srgbClr val="0000FF"/>
                </a:solidFill>
              </a:rPr>
              <a:t>Get-CimInstance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-Namespace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'root/StandardCimv2'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</a:t>
            </a:r>
            <a:r>
              <a:rPr lang="de-DE" sz="1800">
                <a:solidFill>
                  <a:srgbClr val="000080"/>
                </a:solidFill>
              </a:rPr>
              <a:t>-ClassName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'MSFT_NetAdapter'</a:t>
            </a:r>
            <a:r>
              <a:rPr lang="de-DE" sz="1800"/>
              <a:t>                           </a:t>
            </a:r>
            <a:r>
              <a:rPr lang="de-DE" sz="1800">
                <a:solidFill>
                  <a:srgbClr val="006400"/>
                </a:solidFill>
              </a:rPr>
              <a:t># 1</a:t>
            </a:r>
          </a:p>
          <a:p>
            <a:r>
              <a:rPr lang="de-DE" sz="1800">
                <a:solidFill>
                  <a:srgbClr val="0000FF"/>
                </a:solidFill>
              </a:rPr>
              <a:t>Get-NetAdapter</a:t>
            </a:r>
            <a:r>
              <a:rPr lang="de-DE" sz="1800">
                <a:solidFill>
                  <a:prstClr val="black"/>
                </a:solidFill>
              </a:rPr>
              <a:t>                                           </a:t>
            </a:r>
            <a:r>
              <a:rPr lang="de-DE" sz="1800">
                <a:solidFill>
                  <a:srgbClr val="006400"/>
                </a:solidFill>
              </a:rPr>
              <a:t># 2</a:t>
            </a:r>
          </a:p>
          <a:p>
            <a:r>
              <a:rPr lang="de-DE" sz="1800">
                <a:solidFill>
                  <a:prstClr val="black"/>
                </a:solidFill>
              </a:rPr>
              <a:t> 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3766"/>
            <a:ext cx="9144000" cy="444111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/>
          <a:srcRect r="24711" b="26016"/>
          <a:stretch/>
        </p:blipFill>
        <p:spPr>
          <a:xfrm>
            <a:off x="-8880" y="2443766"/>
            <a:ext cx="9180512" cy="45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1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gip –detailed: Lack of information</a:t>
            </a:r>
            <a:endParaRPr lang="de-DE" sz="3600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07504" y="1412776"/>
            <a:ext cx="8928992" cy="537321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400" b="1">
                <a:solidFill>
                  <a:schemeClr val="bg1"/>
                </a:solidFill>
              </a:rPr>
              <a:t>c:\ipconfig.exe –all</a:t>
            </a:r>
            <a:br>
              <a:rPr lang="en-US" sz="1400">
                <a:solidFill>
                  <a:schemeClr val="bg1"/>
                </a:solidFill>
              </a:rPr>
            </a:br>
            <a:endParaRPr lang="de-DE" sz="140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Windows IP Configuration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Host Name . . . . . . . . . . . . : sea-cl1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</a:t>
            </a:r>
            <a:r>
              <a:rPr lang="de-DE" sz="1400">
                <a:solidFill>
                  <a:srgbClr val="FFFF00"/>
                </a:solidFill>
              </a:rPr>
              <a:t>Primary Dns Suffix  . . . . . . . : contoso.com</a:t>
            </a:r>
          </a:p>
          <a:p>
            <a:pPr marL="57150" indent="0">
              <a:buNone/>
            </a:pPr>
            <a:r>
              <a:rPr lang="de-DE" sz="1400">
                <a:solidFill>
                  <a:srgbClr val="FFFF00"/>
                </a:solidFill>
              </a:rPr>
              <a:t>   Node Type . . . . . . . . . . . . : Hybrid</a:t>
            </a:r>
          </a:p>
          <a:p>
            <a:pPr marL="57150" indent="0">
              <a:buNone/>
            </a:pPr>
            <a:r>
              <a:rPr lang="de-DE" sz="1400">
                <a:solidFill>
                  <a:srgbClr val="FFFF00"/>
                </a:solidFill>
              </a:rPr>
              <a:t>   IP Routing Enabled. . . . . . . . : No</a:t>
            </a:r>
          </a:p>
          <a:p>
            <a:pPr marL="57150" indent="0">
              <a:buNone/>
            </a:pPr>
            <a:r>
              <a:rPr lang="de-DE" sz="1400">
                <a:solidFill>
                  <a:srgbClr val="FFFF00"/>
                </a:solidFill>
              </a:rPr>
              <a:t>   WINS Proxy Enabled. . . . . . . . : No</a:t>
            </a:r>
          </a:p>
          <a:p>
            <a:pPr marL="57150" indent="0">
              <a:buNone/>
            </a:pPr>
            <a:r>
              <a:rPr lang="de-DE" sz="1400">
                <a:solidFill>
                  <a:srgbClr val="FFFF00"/>
                </a:solidFill>
              </a:rPr>
              <a:t>   DNS Suffix Search List. . . . . . : contoso.com</a:t>
            </a:r>
          </a:p>
          <a:p>
            <a:pPr marL="57150" indent="0">
              <a:buNone/>
            </a:pPr>
            <a:endParaRPr lang="de-DE" sz="140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Ethernet adapter Ethernet: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</a:t>
            </a:r>
            <a:r>
              <a:rPr lang="de-DE" sz="1400">
                <a:solidFill>
                  <a:srgbClr val="FFFF00"/>
                </a:solidFill>
              </a:rPr>
              <a:t>Connection-specific DNS Suffix  . :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Description . . . . . . . . . . . : Hyper-V Virtual Ethernet Adapter #3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Physical Address. . . . . . . . . : 00-15-5D-00-08-52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DHCP Enabled. . . . . . . . . . . : Yes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</a:t>
            </a:r>
            <a:r>
              <a:rPr lang="de-DE" sz="1400">
                <a:solidFill>
                  <a:srgbClr val="FFFF00"/>
                </a:solidFill>
              </a:rPr>
              <a:t>Autoconfiguration Enabled . . . . : Yes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Link-local IPv6 Address . . . . . : fe80::b515:731b:633:3fba%46(Preferred)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Autoconfiguration IPv4 Address. . : 192.168.0.169 (Preferred)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Subnet Mask . . . . . . . . . . . : 255.255.255.0</a:t>
            </a:r>
          </a:p>
          <a:p>
            <a:pPr marL="57150" indent="0">
              <a:buNone/>
            </a:pPr>
            <a:r>
              <a:rPr lang="de-DE" sz="1400">
                <a:solidFill>
                  <a:srgbClr val="FFFF00"/>
                </a:solidFill>
              </a:rPr>
              <a:t>   DHCPv6 IAID . . . . . . . . . . . : 771757405</a:t>
            </a:r>
          </a:p>
          <a:p>
            <a:pPr marL="57150" indent="0">
              <a:buNone/>
            </a:pPr>
            <a:r>
              <a:rPr lang="de-DE" sz="1400">
                <a:solidFill>
                  <a:schemeClr val="bg1"/>
                </a:solidFill>
              </a:rPr>
              <a:t>   </a:t>
            </a:r>
            <a:r>
              <a:rPr lang="de-DE" sz="1400">
                <a:solidFill>
                  <a:srgbClr val="FFFF00"/>
                </a:solidFill>
              </a:rPr>
              <a:t>DHCPv6 Client DUID. . . . . . . . : 00-01-00-01-1C-19-00-48-C8-60-00-E3-70-DE</a:t>
            </a:r>
          </a:p>
          <a:p>
            <a:pPr marL="57150" indent="0">
              <a:buNone/>
            </a:pPr>
            <a:endParaRPr lang="de-D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de Logo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1053</Words>
  <Application>Microsoft Office PowerPoint</Application>
  <PresentationFormat>Bildschirmpräsentation (4:3)</PresentationFormat>
  <Paragraphs>729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27</vt:i4>
      </vt:variant>
    </vt:vector>
  </HeadingPairs>
  <TitlesOfParts>
    <vt:vector size="43" baseType="lpstr">
      <vt:lpstr>Arial</vt:lpstr>
      <vt:lpstr>Calibri</vt:lpstr>
      <vt:lpstr>Consolas</vt:lpstr>
      <vt:lpstr>Roboto</vt:lpstr>
      <vt:lpstr>Roboto Black</vt:lpstr>
      <vt:lpstr>Roboto Condensed</vt:lpstr>
      <vt:lpstr>Segoe UI</vt:lpstr>
      <vt:lpstr>Segoe UI Semibold</vt:lpstr>
      <vt:lpstr>Tahoma</vt:lpstr>
      <vt:lpstr>Ubuntu Mono</vt:lpstr>
      <vt:lpstr>www.IT-Visions.de</vt:lpstr>
      <vt:lpstr>1_Custom Design</vt:lpstr>
      <vt:lpstr>Custom Design</vt:lpstr>
      <vt:lpstr>Code LogoUP</vt:lpstr>
      <vt:lpstr>2_Custom Design</vt:lpstr>
      <vt:lpstr>3_Custom Design</vt:lpstr>
      <vt:lpstr>Networking  #notes from the field </vt:lpstr>
      <vt:lpstr>PowerPoint-Präsentation</vt:lpstr>
      <vt:lpstr>Agenda</vt:lpstr>
      <vt:lpstr>Why PoSh?  </vt:lpstr>
      <vt:lpstr>Why not? </vt:lpstr>
      <vt:lpstr>PowerPoint-Präsentation</vt:lpstr>
      <vt:lpstr>PowerPoint-Präsentation</vt:lpstr>
      <vt:lpstr>Demo 1</vt:lpstr>
      <vt:lpstr>gip –detailed: Lack of information</vt:lpstr>
      <vt:lpstr>PowerPoint-Präsentation</vt:lpstr>
      <vt:lpstr>PowerPoint-Präsentation</vt:lpstr>
      <vt:lpstr>PowerPoint-Präsentation</vt:lpstr>
      <vt:lpstr>Dr Jekyll and Mr Hyde</vt:lpstr>
      <vt:lpstr>PowerPoint-Präsentation</vt:lpstr>
      <vt:lpstr>PowerPoint-Präsentation</vt:lpstr>
      <vt:lpstr>PowerPoint-Präsentation</vt:lpstr>
      <vt:lpstr>PowerPoint-Präsentation</vt:lpstr>
      <vt:lpstr>Demo 2</vt:lpstr>
      <vt:lpstr>SSH.NET {sshnet.codeplex.com}</vt:lpstr>
      <vt:lpstr>PowerPoint-Präsentation</vt:lpstr>
      <vt:lpstr>PowerPoint-Präsentation</vt:lpstr>
      <vt:lpstr>Demo 2: PoSh-SSH # Installation</vt:lpstr>
      <vt:lpstr>PowerPoint-Präsentation</vt:lpstr>
      <vt:lpstr>PowerPoint-Präsentation</vt:lpstr>
      <vt:lpstr>PowerPoint-Präsentation</vt:lpstr>
      <vt:lpstr>Questions? </vt:lpstr>
      <vt:lpstr>Thank you!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2016-05-05T18:58:44Z</dcterms:created>
  <dcterms:modified xsi:type="dcterms:W3CDTF">2016-05-05T19:00:15Z</dcterms:modified>
</cp:coreProperties>
</file>