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5376862" cy="71691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68560" y="285840"/>
            <a:ext cx="4838760" cy="119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68560" y="1677240"/>
            <a:ext cx="4838760" cy="1982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68560" y="3848760"/>
            <a:ext cx="4838760" cy="1982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68560" y="285840"/>
            <a:ext cx="4838760" cy="119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68560" y="1677240"/>
            <a:ext cx="2361240" cy="1982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748240" y="1677240"/>
            <a:ext cx="2361240" cy="1982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748240" y="3848760"/>
            <a:ext cx="2361240" cy="1982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68560" y="3848760"/>
            <a:ext cx="2361240" cy="1982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68560" y="285840"/>
            <a:ext cx="4838760" cy="119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68560" y="1677240"/>
            <a:ext cx="4838760" cy="415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68560" y="1677240"/>
            <a:ext cx="4838760" cy="415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68200" y="1825560"/>
            <a:ext cx="4838760" cy="3860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68200" y="1825560"/>
            <a:ext cx="4838760" cy="3860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68560" y="285840"/>
            <a:ext cx="4838760" cy="119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68560" y="1677240"/>
            <a:ext cx="4838760" cy="415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68560" y="285840"/>
            <a:ext cx="4838760" cy="119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68560" y="1677240"/>
            <a:ext cx="4838760" cy="415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68560" y="285840"/>
            <a:ext cx="4838760" cy="119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68560" y="1677240"/>
            <a:ext cx="2361240" cy="415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748240" y="1677240"/>
            <a:ext cx="2361240" cy="415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8560" y="285840"/>
            <a:ext cx="4838760" cy="119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68560" y="285840"/>
            <a:ext cx="4838760" cy="554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68560" y="285840"/>
            <a:ext cx="4838760" cy="119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68560" y="1677240"/>
            <a:ext cx="2361240" cy="1982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68560" y="3848760"/>
            <a:ext cx="2361240" cy="1982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748240" y="1677240"/>
            <a:ext cx="2361240" cy="415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68560" y="285840"/>
            <a:ext cx="4838760" cy="119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68560" y="1677240"/>
            <a:ext cx="2361240" cy="415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748240" y="1677240"/>
            <a:ext cx="2361240" cy="1982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748240" y="3848760"/>
            <a:ext cx="2361240" cy="1982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68560" y="285840"/>
            <a:ext cx="4838760" cy="1196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68560" y="1677240"/>
            <a:ext cx="2361240" cy="1982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748240" y="1677240"/>
            <a:ext cx="2361240" cy="1982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68560" y="3848760"/>
            <a:ext cx="4838760" cy="1982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f1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268920" y="6644880"/>
            <a:ext cx="1254240" cy="3812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10/4/17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1837080" y="6644880"/>
            <a:ext cx="1702440" cy="3812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3853440" y="6644880"/>
            <a:ext cx="1254240" cy="381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A79ED27-0A8A-4729-89DB-AF82B9134644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68560" y="285840"/>
            <a:ext cx="4838760" cy="1196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68560" y="1677240"/>
            <a:ext cx="4838760" cy="4157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0" y="0"/>
            <a:ext cx="5376600" cy="7620840"/>
          </a:xfrm>
          <a:prstGeom prst="rect">
            <a:avLst/>
          </a:prstGeom>
          <a:solidFill>
            <a:srgbClr val="ebf1de"/>
          </a:solidFill>
          <a:ln w="25560"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Constantia"/>
              </a:rPr>
              <a:t>Chairman, Technical Program Committee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Constantia"/>
              </a:rPr>
              <a:t>cordially invites you to the inauguration of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984807"/>
                </a:solidFill>
                <a:latin typeface="Calibri"/>
              </a:rPr>
              <a:t>International Workshop on Applied Antineutrino Physics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984807"/>
                </a:solidFill>
                <a:latin typeface="Calibri"/>
              </a:rPr>
              <a:t>(IWAAP-2017)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by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000000"/>
                </a:solidFill>
                <a:latin typeface="Calibri"/>
              </a:rPr>
              <a:t>Dr. Srikumar Banerjee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Homi  Bhabha Chair, Department of Atomic Energy 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Chancellor, Homi Bhabha National Institute 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7030a0"/>
                </a:solidFill>
                <a:latin typeface="Calibri"/>
              </a:rPr>
              <a:t>10:00 Hrs on Wednesday, 2</a:t>
            </a:r>
            <a:r>
              <a:rPr i="1" lang="en-US" sz="1200" strike="noStrike" baseline="30000">
                <a:solidFill>
                  <a:srgbClr val="7030a0"/>
                </a:solidFill>
                <a:latin typeface="Calibri"/>
              </a:rPr>
              <a:t>nd</a:t>
            </a:r>
            <a:r>
              <a:rPr i="1" lang="en-US" sz="1200" strike="noStrike">
                <a:solidFill>
                  <a:srgbClr val="7030a0"/>
                </a:solidFill>
                <a:latin typeface="Calibri"/>
              </a:rPr>
              <a:t> November, 2016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7030a0"/>
                </a:solidFill>
                <a:latin typeface="Calibri"/>
              </a:rPr>
              <a:t>Training School Hostel Multipurpose Hall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7030a0"/>
                </a:solidFill>
                <a:latin typeface="Calibri"/>
              </a:rPr>
              <a:t>Anushaktinagar, Mumbai- 400094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graphicFrame>
        <p:nvGraphicFramePr>
          <p:cNvPr id="40" name="Table 2"/>
          <p:cNvGraphicFramePr/>
          <p:nvPr/>
        </p:nvGraphicFramePr>
        <p:xfrm>
          <a:off x="707400" y="3813120"/>
          <a:ext cx="4419360" cy="3513240"/>
        </p:xfrm>
        <a:graphic>
          <a:graphicData uri="http://schemas.openxmlformats.org/drawingml/2006/table">
            <a:tbl>
              <a:tblPr/>
              <a:tblGrid>
                <a:gridCol w="1828800"/>
                <a:gridCol w="2590560"/>
              </a:tblGrid>
              <a:tr h="287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    </a:t>
                      </a: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</a:t>
                      </a:r>
                      <a:endParaRPr/>
                    </a:p>
                  </a:txBody>
                  <a:tcPr/>
                </a:tc>
              </a:tr>
              <a:tr h="82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Welcome Address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Dr. Alok Saxena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Head, Nuclear Physics Division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Chairman Technical Programme Committee (NRA-2016)</a:t>
                      </a:r>
                      <a:endParaRPr/>
                    </a:p>
                  </a:txBody>
                  <a:tcPr/>
                </a:tc>
              </a:tr>
              <a:tr h="821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Overview of the School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Dr. Umasankari Kannan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Head, Reactor Physics Design Division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Convener Technical Programme Committee (NRA-2016)</a:t>
                      </a:r>
                      <a:endParaRPr/>
                    </a:p>
                  </a:txBody>
                  <a:tcPr/>
                </a:tc>
              </a:tr>
              <a:tr h="647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Inaugural  address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Dr. Srikumar Banerjee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Homi Bhabha Chair, Department of Atomic Energy</a:t>
                      </a:r>
                      <a:endParaRPr/>
                    </a:p>
                  </a:txBody>
                  <a:tcPr/>
                </a:tc>
              </a:tr>
              <a:tr h="642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Vote of thanks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Dr. S.V. Suryanarayana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Secretary Technical Programme Committee (NRA-2016)</a:t>
                      </a:r>
                      <a:endParaRPr/>
                    </a:p>
                  </a:txBody>
                  <a:tcPr/>
                </a:tc>
              </a:tr>
              <a:tr h="287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High Tea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2383560" y="155520"/>
            <a:ext cx="533160" cy="544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1"/>
          <p:cNvGraphicFramePr/>
          <p:nvPr/>
        </p:nvGraphicFramePr>
        <p:xfrm>
          <a:off x="478800" y="3508200"/>
          <a:ext cx="4495320" cy="3352320"/>
        </p:xfrm>
        <a:graphic>
          <a:graphicData uri="http://schemas.openxmlformats.org/drawingml/2006/table">
            <a:tbl>
              <a:tblPr/>
              <a:tblGrid>
                <a:gridCol w="1529280"/>
                <a:gridCol w="2966040"/>
              </a:tblGrid>
              <a:tr h="242640">
                <a:tc>
                  <a:txBody>
                    <a:bodyPr lIns="40320" rIns="4032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कार्यक्रम</a:t>
                      </a:r>
                      <a:endParaRPr/>
                    </a:p>
                  </a:txBody>
                  <a:tcPr/>
                </a:tc>
              </a:tr>
              <a:tr h="1077480">
                <a:tc>
                  <a:txBody>
                    <a:bodyPr lIns="40320" rIns="4032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स्‍वागत संबोधन </a:t>
                      </a:r>
                      <a:endParaRPr/>
                    </a:p>
                  </a:txBody>
                  <a:tcPr/>
                </a:tc>
                <a:tc>
                  <a:txBody>
                    <a:bodyPr lIns="40320" rIns="4032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डॉ</a:t>
                      </a: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आलोक सक्‍सेना </a:t>
                      </a:r>
                      <a:endParaRPr/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अध्‍यक्ष</a:t>
                      </a: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नाभिकीय भौतिकी प्रभाग</a:t>
                      </a:r>
                      <a:endParaRPr/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अध्‍यक्ष</a:t>
                      </a: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तकनीकी कार्यक्रम समिति </a:t>
                      </a:r>
                      <a:endParaRPr/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एनआरए</a:t>
                      </a: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-2016)</a:t>
                      </a:r>
                      <a:endParaRPr/>
                    </a:p>
                  </a:txBody>
                  <a:tcPr/>
                </a:tc>
              </a:tr>
              <a:tr h="1077480">
                <a:tc>
                  <a:txBody>
                    <a:bodyPr lIns="40320" rIns="4032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स्‍कूल का सिंहावलोकन</a:t>
                      </a: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/>
                    </a:p>
                  </a:txBody>
                  <a:tcPr/>
                </a:tc>
                <a:tc>
                  <a:txBody>
                    <a:bodyPr lIns="40320" rIns="4032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डॉ</a:t>
                      </a: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उमाशंकरी कन्‍नन </a:t>
                      </a:r>
                      <a:endParaRPr/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अध्‍यक्ष</a:t>
                      </a: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रिएक्‍टर भौतिकी अभिकल्‍पन प्रभाग</a:t>
                      </a:r>
                      <a:endParaRPr/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संयोजक तकनीकी कार्यक्रम समिति </a:t>
                      </a:r>
                      <a:endParaRPr/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एनआरए</a:t>
                      </a: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-2016)</a:t>
                      </a:r>
                      <a:endParaRPr/>
                    </a:p>
                  </a:txBody>
                  <a:tcPr/>
                </a:tc>
              </a:tr>
              <a:tr h="799200">
                <a:tc>
                  <a:txBody>
                    <a:bodyPr lIns="40320" rIns="4032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उद्धाटन अभिभाषण </a:t>
                      </a:r>
                      <a:endParaRPr/>
                    </a:p>
                  </a:txBody>
                  <a:tcPr/>
                </a:tc>
                <a:tc>
                  <a:txBody>
                    <a:bodyPr lIns="40320" rIns="4032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डॉ</a:t>
                      </a: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श्रीकुमार बॅनर्जी </a:t>
                      </a:r>
                      <a:endParaRPr/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होमी भाभा चेअर</a:t>
                      </a: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endParaRPr/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परमाणु ऊर्जा विभाग </a:t>
                      </a:r>
                      <a:endParaRPr/>
                    </a:p>
                  </a:txBody>
                  <a:tcPr/>
                </a:tc>
              </a:tr>
              <a:tr h="799200">
                <a:tc>
                  <a:txBody>
                    <a:bodyPr lIns="40320" rIns="4032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धन्‍यवाद ज्ञापन </a:t>
                      </a:r>
                      <a:endParaRPr/>
                    </a:p>
                  </a:txBody>
                  <a:tcPr/>
                </a:tc>
                <a:tc>
                  <a:txBody>
                    <a:bodyPr lIns="40320" rIns="40320" tIns="0" bIns="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डॉ</a:t>
                      </a: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एस</a:t>
                      </a: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वी</a:t>
                      </a: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सूर्यनारायण </a:t>
                      </a:r>
                      <a:endParaRPr/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सचिव</a:t>
                      </a: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तकनीकी कार्यक्रम समिति  </a:t>
                      </a:r>
                      <a:endParaRPr/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एनआरए</a:t>
                      </a:r>
                      <a:r>
                        <a:rPr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-2016)</a:t>
                      </a:r>
                      <a:endParaRPr/>
                    </a:p>
                  </a:txBody>
                  <a:tcPr/>
                </a:tc>
              </a:tr>
              <a:tr h="242640">
                <a:tc>
                  <a:txBody>
                    <a:bodyPr lIns="40320" rIns="40320" tIns="0" bIns="0"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b="1" lang="en-US" sz="1200" strike="noStrike">
                          <a:solidFill>
                            <a:srgbClr val="000000"/>
                          </a:solidFill>
                          <a:latin typeface="Calibri"/>
                        </a:rPr>
                        <a:t>जलपान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CustomShape 2"/>
          <p:cNvSpPr/>
          <p:nvPr/>
        </p:nvSpPr>
        <p:spPr>
          <a:xfrm>
            <a:off x="1049400" y="779400"/>
            <a:ext cx="3329640" cy="2617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अध्‍यक्ष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तकनीकी कार्यक्रम समिति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1200" strike="noStrike">
                <a:solidFill>
                  <a:srgbClr val="c00000"/>
                </a:solidFill>
                <a:latin typeface="Mangal"/>
                <a:ea typeface="DejaVu Sans"/>
              </a:rPr>
              <a:t>एप्लाइड एंटिनेट्रीनो फिजिक्स पर अंतर्राष्ट्रीय कार्यशाला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 strike="noStrike">
                <a:solidFill>
                  <a:srgbClr val="984807"/>
                </a:solidFill>
                <a:latin typeface="Calibri"/>
                <a:ea typeface="Calibri"/>
              </a:rPr>
              <a:t> </a:t>
            </a:r>
            <a:r>
              <a:rPr b="1" lang="en-US" sz="1400" strike="noStrike">
                <a:solidFill>
                  <a:srgbClr val="984807"/>
                </a:solidFill>
                <a:latin typeface="Calibri"/>
                <a:ea typeface="Calibri"/>
              </a:rPr>
              <a:t>(</a:t>
            </a:r>
            <a:r>
              <a:rPr b="1" lang="en-US" sz="1400" strike="noStrike">
                <a:solidFill>
                  <a:srgbClr val="984807"/>
                </a:solidFill>
                <a:latin typeface="Calibri"/>
                <a:ea typeface="Calibri"/>
              </a:rPr>
              <a:t>एनआरए</a:t>
            </a:r>
            <a:r>
              <a:rPr b="1" lang="en-US" sz="1400" strike="noStrike">
                <a:solidFill>
                  <a:srgbClr val="984807"/>
                </a:solidFill>
                <a:latin typeface="Calibri"/>
                <a:ea typeface="Calibri"/>
              </a:rPr>
              <a:t>-2016)</a:t>
            </a:r>
            <a:r>
              <a:rPr b="1" lang="en-US" sz="1200" strike="noStrike">
                <a:solidFill>
                  <a:srgbClr val="984807"/>
                </a:solidFill>
                <a:latin typeface="Calibri"/>
                <a:ea typeface="Calibri"/>
              </a:rPr>
              <a:t> </a:t>
            </a:r>
            <a:r>
              <a:rPr b="1" lang="en-US" sz="1200" strike="noStrike">
                <a:solidFill>
                  <a:srgbClr val="984807"/>
                </a:solidFill>
                <a:latin typeface="Calibri"/>
                <a:ea typeface="Calibri"/>
              </a:rPr>
              <a:t>का</a:t>
            </a:r>
            <a:r>
              <a:rPr b="1" lang="en-US" sz="1200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800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Calibri"/>
                <a:ea typeface="Calibri"/>
              </a:rPr>
              <a:t>डॉ</a:t>
            </a:r>
            <a:r>
              <a:rPr b="1" lang="en-US" sz="1200" strike="noStrike">
                <a:solidFill>
                  <a:srgbClr val="000000"/>
                </a:solidFill>
                <a:latin typeface="Calibri"/>
                <a:ea typeface="Calibri"/>
              </a:rPr>
              <a:t>. </a:t>
            </a:r>
            <a:r>
              <a:rPr b="1" lang="en-US" sz="1200" strike="noStrike">
                <a:solidFill>
                  <a:srgbClr val="000000"/>
                </a:solidFill>
                <a:latin typeface="Calibri"/>
                <a:ea typeface="Calibri"/>
              </a:rPr>
              <a:t>श्रीकुमार बॅनर्जी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होमी भाभा चेअर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परमाणु ऊर्जा विभाग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कुलाधिपति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होमी भाभा राष्‍ट्रीय संस्‍थान 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Calibri"/>
              </a:rPr>
              <a:t>द्वारा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200" strike="noStrike">
                <a:solidFill>
                  <a:srgbClr val="000000"/>
                </a:solidFill>
                <a:latin typeface="Calibri"/>
                <a:ea typeface="Calibri"/>
              </a:rPr>
              <a:t>उद्घाटन हेतु आपको सादर आमंत्रित करते हैं ।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7030a0"/>
                </a:solidFill>
                <a:latin typeface="Calibri"/>
                <a:ea typeface="Calibri"/>
              </a:rPr>
              <a:t>स्थान</a:t>
            </a:r>
            <a:r>
              <a:rPr i="1" lang="en-US" sz="1200" strike="noStrike">
                <a:solidFill>
                  <a:srgbClr val="7030a0"/>
                </a:solidFill>
                <a:latin typeface="Calibri"/>
                <a:ea typeface="Calibri"/>
              </a:rPr>
              <a:t>: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7030a0"/>
                </a:solidFill>
                <a:latin typeface="Calibri"/>
                <a:ea typeface="Calibri"/>
              </a:rPr>
              <a:t>बुधवार</a:t>
            </a:r>
            <a:r>
              <a:rPr i="1" lang="en-US" sz="1200" strike="noStrike">
                <a:solidFill>
                  <a:srgbClr val="7030a0"/>
                </a:solidFill>
                <a:latin typeface="Calibri"/>
                <a:ea typeface="Calibri"/>
              </a:rPr>
              <a:t>, 2 </a:t>
            </a:r>
            <a:r>
              <a:rPr i="1" lang="en-US" sz="1200" strike="noStrike">
                <a:solidFill>
                  <a:srgbClr val="7030a0"/>
                </a:solidFill>
                <a:latin typeface="Calibri"/>
                <a:ea typeface="Calibri"/>
              </a:rPr>
              <a:t>नवंबर</a:t>
            </a:r>
            <a:r>
              <a:rPr i="1" lang="en-US" sz="1200" strike="noStrike">
                <a:solidFill>
                  <a:srgbClr val="7030a0"/>
                </a:solidFill>
                <a:latin typeface="Calibri"/>
                <a:ea typeface="Calibri"/>
              </a:rPr>
              <a:t>, 2016 </a:t>
            </a:r>
            <a:r>
              <a:rPr i="1" lang="en-US" sz="1200" strike="noStrike">
                <a:solidFill>
                  <a:srgbClr val="7030a0"/>
                </a:solidFill>
                <a:latin typeface="Calibri"/>
                <a:ea typeface="Calibri"/>
              </a:rPr>
              <a:t>को </a:t>
            </a:r>
            <a:r>
              <a:rPr i="1" lang="en-US" sz="1200" strike="noStrike">
                <a:solidFill>
                  <a:srgbClr val="7030a0"/>
                </a:solidFill>
                <a:latin typeface="Calibri"/>
                <a:ea typeface="Calibri"/>
              </a:rPr>
              <a:t>10.00 </a:t>
            </a:r>
            <a:r>
              <a:rPr i="1" lang="en-US" sz="1200" strike="noStrike">
                <a:solidFill>
                  <a:srgbClr val="7030a0"/>
                </a:solidFill>
                <a:latin typeface="Calibri"/>
                <a:ea typeface="Calibri"/>
              </a:rPr>
              <a:t>बजे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7030a0"/>
                </a:solidFill>
                <a:latin typeface="Calibri"/>
                <a:ea typeface="Calibri"/>
              </a:rPr>
              <a:t>प्रशिक्षण विद्यालय छात्रावास बहुउद्देशीय हॉल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1200" strike="noStrike">
                <a:solidFill>
                  <a:srgbClr val="7030a0"/>
                </a:solidFill>
                <a:latin typeface="Calibri"/>
                <a:ea typeface="Calibri"/>
              </a:rPr>
              <a:t>अणुशक्तिनगर मुंबई – </a:t>
            </a:r>
            <a:r>
              <a:rPr i="1" lang="en-US" sz="1200" strike="noStrike">
                <a:solidFill>
                  <a:srgbClr val="7030a0"/>
                </a:solidFill>
                <a:latin typeface="Calibri"/>
                <a:ea typeface="Calibri"/>
              </a:rPr>
              <a:t>400 094</a:t>
            </a:r>
            <a:endParaRPr/>
          </a:p>
        </p:txBody>
      </p:sp>
      <p:pic>
        <p:nvPicPr>
          <p:cNvPr id="44" name="Picture 2" descr=""/>
          <p:cNvPicPr/>
          <p:nvPr/>
        </p:nvPicPr>
        <p:blipFill>
          <a:blip r:embed="rId1"/>
          <a:stretch/>
        </p:blipFill>
        <p:spPr>
          <a:xfrm>
            <a:off x="2383560" y="155520"/>
            <a:ext cx="533160" cy="544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