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51206400" cy="438912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4608540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560320" y="23566680"/>
            <a:ext cx="4608540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174880" y="1027044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6174880" y="2356668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560320" y="2356668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4608540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4608540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9650160" y="10270440"/>
            <a:ext cx="31905000" cy="254563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9650160" y="10270440"/>
            <a:ext cx="31905000" cy="25456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60320" y="10270440"/>
            <a:ext cx="46085400" cy="25456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4608540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2248956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6174880" y="10270440"/>
            <a:ext cx="2248956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840480" y="13634640"/>
            <a:ext cx="43524720" cy="436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60320" y="2356668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6174880" y="10270440"/>
            <a:ext cx="2248956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22489560" cy="254563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6174880" y="1027044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6174880" y="2356668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6174880" y="10270440"/>
            <a:ext cx="2248956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560320" y="23566680"/>
            <a:ext cx="46085400" cy="12142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40480" y="13634640"/>
            <a:ext cx="43524720" cy="9407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560320" y="10270440"/>
            <a:ext cx="46085400" cy="254563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885320" y="2743200"/>
            <a:ext cx="47243160" cy="18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3240" rIns="543240" tIns="271800" bIns="271800" anchor="ctr"/>
          <a:p>
            <a:pPr algn="ctr"/>
            <a:r>
              <a:rPr b="1" lang="en-US" sz="14000" strike="noStrike">
                <a:solidFill>
                  <a:srgbClr val="c00000"/>
                </a:solidFill>
                <a:latin typeface="Calibri"/>
              </a:rPr>
              <a:t>International Workshop on Applied Antineutrino Physics</a:t>
            </a:r>
            <a:endParaRPr/>
          </a:p>
          <a:p>
            <a:pPr algn="ctr"/>
            <a:r>
              <a:rPr lang="en-US" sz="8800" strike="noStrike">
                <a:solidFill>
                  <a:srgbClr val="c00000"/>
                </a:solidFill>
                <a:latin typeface="Calibri"/>
              </a:rPr>
              <a:t>November 30</a:t>
            </a:r>
            <a:r>
              <a:rPr lang="en-US" sz="8800" strike="noStrike" baseline="30000">
                <a:solidFill>
                  <a:srgbClr val="c00000"/>
                </a:solidFill>
                <a:latin typeface="Calibri"/>
              </a:rPr>
              <a:t>  </a:t>
            </a:r>
            <a:r>
              <a:rPr lang="en-US" sz="8800" strike="noStrike">
                <a:solidFill>
                  <a:srgbClr val="c00000"/>
                </a:solidFill>
                <a:latin typeface="Calibri"/>
              </a:rPr>
              <a:t>- December 01, 2017</a:t>
            </a:r>
            <a:endParaRPr/>
          </a:p>
          <a:p>
            <a:pPr algn="ctr"/>
            <a:endParaRPr/>
          </a:p>
          <a:p>
            <a:pPr algn="ctr"/>
            <a:r>
              <a:rPr lang="en-US" sz="10000" strike="noStrike">
                <a:solidFill>
                  <a:srgbClr val="0000ff"/>
                </a:solidFill>
                <a:latin typeface="Calibri"/>
              </a:rPr>
              <a:t>Venue:</a:t>
            </a:r>
            <a:endParaRPr/>
          </a:p>
          <a:p>
            <a:pPr algn="ctr"/>
            <a:r>
              <a:rPr lang="en-US" sz="10000" strike="noStrike">
                <a:solidFill>
                  <a:srgbClr val="0000ff"/>
                </a:solidFill>
                <a:latin typeface="Calibri"/>
              </a:rPr>
              <a:t>Multipurpose Hall, TSH</a:t>
            </a:r>
            <a:endParaRPr/>
          </a:p>
          <a:p>
            <a:pPr algn="ctr"/>
            <a:r>
              <a:rPr lang="en-US" sz="10000" strike="noStrike">
                <a:solidFill>
                  <a:srgbClr val="0000ff"/>
                </a:solidFill>
                <a:latin typeface="Calibri"/>
              </a:rPr>
              <a:t>Anushaktinagar, Mumbai-400094</a:t>
            </a:r>
            <a:r>
              <a:rPr i="1" lang="en-US" sz="10000" strike="noStrike">
                <a:solidFill>
                  <a:srgbClr val="0000ff"/>
                </a:solidFill>
                <a:latin typeface="Calibri"/>
              </a:rPr>
              <a:t> </a:t>
            </a:r>
            <a:endParaRPr/>
          </a:p>
          <a:p>
            <a:pPr algn="ctr"/>
            <a:r>
              <a:rPr i="1" lang="en-US" sz="10000" strike="noStrike">
                <a:solidFill>
                  <a:srgbClr val="0000ff"/>
                </a:solidFill>
                <a:latin typeface="Calibri"/>
              </a:rPr>
              <a:t> </a:t>
            </a:r>
            <a:endParaRPr/>
          </a:p>
          <a:p>
            <a:pPr algn="ctr"/>
            <a:r>
              <a:rPr i="1" lang="en-US" sz="10000" strike="noStrike">
                <a:solidFill>
                  <a:srgbClr val="006600"/>
                </a:solidFill>
                <a:latin typeface="Calibri"/>
              </a:rPr>
              <a:t>Organized by:</a:t>
            </a:r>
            <a:endParaRPr/>
          </a:p>
          <a:p>
            <a:pPr algn="ctr"/>
            <a:r>
              <a:rPr i="1" lang="en-US" sz="10000" strike="noStrike">
                <a:solidFill>
                  <a:srgbClr val="006600"/>
                </a:solidFill>
                <a:latin typeface="Calibri"/>
              </a:rPr>
              <a:t>Nuclear Physics Division, </a:t>
            </a:r>
            <a:r>
              <a:rPr lang="en-US" sz="10000" strike="noStrike">
                <a:solidFill>
                  <a:srgbClr val="006600"/>
                </a:solidFill>
                <a:latin typeface="Calibri"/>
              </a:rPr>
              <a:t> </a:t>
            </a:r>
            <a:r>
              <a:rPr i="1" lang="en-US" sz="10000" strike="noStrike">
                <a:solidFill>
                  <a:srgbClr val="006600"/>
                </a:solidFill>
                <a:latin typeface="Calibri"/>
              </a:rPr>
              <a:t>Bhabha Atomic Research Centre</a:t>
            </a:r>
            <a:endParaRPr/>
          </a:p>
          <a:p>
            <a:pPr algn="ctr"/>
            <a:r>
              <a:rPr i="1" lang="en-US" sz="10000" strike="noStrike">
                <a:solidFill>
                  <a:srgbClr val="006600"/>
                </a:solidFill>
                <a:latin typeface="Calibri"/>
              </a:rPr>
              <a:t>Sponsored by</a:t>
            </a:r>
            <a:endParaRPr/>
          </a:p>
          <a:p>
            <a:pPr algn="ctr"/>
            <a:r>
              <a:rPr i="1" lang="en-US" sz="10000" strike="noStrike">
                <a:solidFill>
                  <a:srgbClr val="006600"/>
                </a:solidFill>
                <a:latin typeface="Calibri"/>
              </a:rPr>
              <a:t>Board Of Research In Nuclear Sciences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37" name="Picture 2" descr=""/>
          <p:cNvPicPr/>
          <p:nvPr/>
        </p:nvPicPr>
        <p:blipFill>
          <a:blip r:embed="rId1"/>
          <a:stretch/>
        </p:blipFill>
        <p:spPr>
          <a:xfrm>
            <a:off x="1717920" y="19194480"/>
            <a:ext cx="6705000" cy="6847560"/>
          </a:xfrm>
          <a:prstGeom prst="rect">
            <a:avLst/>
          </a:prstGeom>
          <a:ln w="9360">
            <a:noFill/>
          </a:ln>
        </p:spPr>
      </p:pic>
      <p:sp>
        <p:nvSpPr>
          <p:cNvPr id="38" name="CustomShape 2"/>
          <p:cNvSpPr/>
          <p:nvPr/>
        </p:nvSpPr>
        <p:spPr>
          <a:xfrm>
            <a:off x="1752480" y="22479120"/>
            <a:ext cx="47243160" cy="18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543240" rIns="543240" tIns="271800" bIns="271800" anchor="ctr"/>
          <a:p>
            <a:pPr algn="ctr">
              <a:lnSpc>
                <a:spcPct val="100000"/>
              </a:lnSpc>
            </a:pPr>
            <a:r>
              <a:rPr b="1" lang="en-US" sz="12000" strike="noStrike">
                <a:solidFill>
                  <a:srgbClr val="c00000"/>
                </a:solidFill>
                <a:latin typeface="Calibri"/>
                <a:ea typeface="DejaVu Sans"/>
              </a:rPr>
              <a:t>एप्लाइड एंटिनेट्रीनो फिजिक्स पर अंतर्राष्ट्रीय कार्यशाला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8800" strike="noStrike">
                <a:solidFill>
                  <a:srgbClr val="c00000"/>
                </a:solidFill>
                <a:latin typeface="Calibri"/>
                <a:ea typeface="DejaVu Sans"/>
              </a:rPr>
              <a:t>दिनांक नवंबर </a:t>
            </a:r>
            <a:r>
              <a:rPr lang="en-US" sz="8800" strike="noStrike">
                <a:solidFill>
                  <a:srgbClr val="c00000"/>
                </a:solidFill>
                <a:latin typeface="Calibri"/>
                <a:ea typeface="DejaVu Sans"/>
              </a:rPr>
              <a:t>30 </a:t>
            </a:r>
            <a:r>
              <a:rPr lang="en-US" sz="8800" strike="noStrike">
                <a:solidFill>
                  <a:srgbClr val="c00000"/>
                </a:solidFill>
                <a:latin typeface="Calibri"/>
                <a:ea typeface="DejaVu Sans"/>
              </a:rPr>
              <a:t>से  दिसंबर </a:t>
            </a:r>
            <a:r>
              <a:rPr lang="en-US" sz="8800" strike="noStrike">
                <a:solidFill>
                  <a:srgbClr val="c00000"/>
                </a:solidFill>
                <a:latin typeface="Calibri"/>
                <a:ea typeface="DejaVu Sans"/>
              </a:rPr>
              <a:t>01, 2017 </a:t>
            </a:r>
            <a:r>
              <a:rPr lang="en-US" sz="8800" strike="noStrike">
                <a:solidFill>
                  <a:srgbClr val="c00000"/>
                </a:solidFill>
                <a:latin typeface="Calibri"/>
                <a:ea typeface="DejaVu Sans"/>
              </a:rPr>
              <a:t>तक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9600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स्‍थान </a:t>
            </a: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: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बहुउद्देशीय हॉल</a:t>
            </a: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, </a:t>
            </a: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टीएसएच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अणुशक्तिनगर</a:t>
            </a: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, </a:t>
            </a: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मुंबई – </a:t>
            </a:r>
            <a:r>
              <a:rPr lang="en-US" sz="10000" strike="noStrike">
                <a:solidFill>
                  <a:srgbClr val="0000ff"/>
                </a:solidFill>
                <a:latin typeface="Calibri"/>
                <a:ea typeface="DejaVu Sans"/>
              </a:rPr>
              <a:t>400 094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आयोजनकर्ता </a:t>
            </a: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: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नाभिकीय भौतिकी प्रभाग</a:t>
            </a: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, </a:t>
            </a: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भाभा परमाणु अनुसंधान केंद्र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	</a:t>
            </a: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प्रायोजककर्ता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परमाणु विज्ञान में अनुसंधान के बोर्ड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0" strike="noStrike">
                <a:solidFill>
                  <a:srgbClr val="006600"/>
                </a:solidFill>
                <a:latin typeface="Calibri"/>
                <a:ea typeface="DejaVu Sans"/>
              </a:rPr>
              <a:t>	</a:t>
            </a:r>
            <a:endParaRPr/>
          </a:p>
        </p:txBody>
      </p:sp>
      <p:pic>
        <p:nvPicPr>
          <p:cNvPr id="39" name="Picture 1" descr=""/>
          <p:cNvPicPr/>
          <p:nvPr/>
        </p:nvPicPr>
        <p:blipFill>
          <a:blip r:embed="rId2"/>
          <a:stretch/>
        </p:blipFill>
        <p:spPr>
          <a:xfrm>
            <a:off x="42450480" y="19575720"/>
            <a:ext cx="6678000" cy="6778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