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8" r:id="rId3"/>
  </p:sldIdLst>
  <p:sldSz cx="16002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E6"/>
    <a:srgbClr val="F4F5C7"/>
    <a:srgbClr val="EAE0DA"/>
    <a:srgbClr val="E5E0DF"/>
    <a:srgbClr val="C6F6DC"/>
    <a:srgbClr val="96EEBE"/>
    <a:srgbClr val="C3F5DA"/>
    <a:srgbClr val="C2BFF7"/>
    <a:srgbClr val="ACA8F4"/>
    <a:srgbClr val="EDF1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9912" autoAdjust="0"/>
    <p:restoredTop sz="94660"/>
  </p:normalViewPr>
  <p:slideViewPr>
    <p:cSldViewPr>
      <p:cViewPr>
        <p:scale>
          <a:sx n="150" d="100"/>
          <a:sy n="150" d="100"/>
        </p:scale>
        <p:origin x="-78" y="-234"/>
      </p:cViewPr>
      <p:guideLst>
        <p:guide orient="horz" pos="1152"/>
        <p:guide pos="50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411C-8DBE-48B9-87B3-15EF26FC6D6B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D6BEC-5811-471C-B10B-140A4E556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36227"/>
            <a:ext cx="136017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2072640"/>
            <a:ext cx="112014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02537" y="77893"/>
            <a:ext cx="6300788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0175" y="77893"/>
            <a:ext cx="18635663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48" y="2350347"/>
            <a:ext cx="136017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048" y="1550247"/>
            <a:ext cx="136017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0175" y="455507"/>
            <a:ext cx="12468225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35100" y="455507"/>
            <a:ext cx="12468225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46474"/>
            <a:ext cx="14401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818727"/>
            <a:ext cx="7070329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1159933"/>
            <a:ext cx="7070329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8795" y="818727"/>
            <a:ext cx="7073106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8795" y="1159933"/>
            <a:ext cx="7073106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45627"/>
            <a:ext cx="5264548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337" y="145627"/>
            <a:ext cx="8945563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1" y="765387"/>
            <a:ext cx="5264548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504" y="2560320"/>
            <a:ext cx="96012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6504" y="326813"/>
            <a:ext cx="96012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6504" y="2862580"/>
            <a:ext cx="96012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146474"/>
            <a:ext cx="14401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853440"/>
            <a:ext cx="144018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0" y="3390054"/>
            <a:ext cx="3733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EFBB6-D29A-44A6-AE17-9914239FDF2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7350" y="3390054"/>
            <a:ext cx="50673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100" y="3390054"/>
            <a:ext cx="3733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383A-8DB8-4AE8-A69B-364AD41E6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00400" cy="365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i="1" dirty="0" smtClean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i="1" dirty="0" smtClean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i="1" dirty="0" smtClean="0">
                <a:solidFill>
                  <a:srgbClr val="7030A0"/>
                </a:solidFill>
                <a:latin typeface="Calibri" pitchFamily="32" charset="0"/>
              </a:rPr>
              <a:t>NDPCI - BRNS School 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dirty="0" smtClean="0">
                <a:solidFill>
                  <a:srgbClr val="7030A0"/>
                </a:solidFill>
                <a:latin typeface="Calibri" pitchFamily="32" charset="0"/>
              </a:rPr>
              <a:t>on 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alibri" pitchFamily="32" charset="0"/>
              </a:rPr>
              <a:t>Nuclear Reactions and Applications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dirty="0" smtClean="0">
                <a:solidFill>
                  <a:srgbClr val="7030A0"/>
                </a:solidFill>
                <a:latin typeface="Calibri" pitchFamily="32" charset="0"/>
              </a:rPr>
              <a:t>2 - 12 November,  2016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dirty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dirty="0" smtClean="0">
                <a:solidFill>
                  <a:srgbClr val="7030A0"/>
                </a:solidFill>
                <a:latin typeface="Calibri" pitchFamily="32" charset="0"/>
              </a:rPr>
              <a:t>Venue: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dirty="0" smtClean="0">
                <a:solidFill>
                  <a:srgbClr val="7030A0"/>
                </a:solidFill>
                <a:latin typeface="Calibri" pitchFamily="32" charset="0"/>
              </a:rPr>
              <a:t>Multipurpose Hall,  TSH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dirty="0" smtClean="0">
                <a:solidFill>
                  <a:srgbClr val="7030A0"/>
                </a:solidFill>
                <a:latin typeface="Calibri" pitchFamily="32" charset="0"/>
              </a:rPr>
              <a:t>Anushaktinagar, Mumbai-400094 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dirty="0" smtClean="0"/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i="1" dirty="0" smtClean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i="1" dirty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i="1" dirty="0" smtClean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i="1" dirty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i="1" dirty="0" smtClean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i="1" dirty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1" i="1" dirty="0">
              <a:solidFill>
                <a:srgbClr val="7030A0"/>
              </a:solidFill>
              <a:latin typeface="Calibri" pitchFamily="32" charset="0"/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i="1" dirty="0" smtClean="0">
                <a:solidFill>
                  <a:srgbClr val="7030A0"/>
                </a:solidFill>
                <a:latin typeface="Calibri" pitchFamily="32" charset="0"/>
              </a:rPr>
              <a:t>Organized by: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i="1" dirty="0" smtClean="0">
                <a:solidFill>
                  <a:srgbClr val="7030A0"/>
                </a:solidFill>
                <a:latin typeface="Calibri" pitchFamily="32" charset="0"/>
              </a:rPr>
              <a:t>Nuclear Data Physics Centre of India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i="1" dirty="0" err="1" smtClean="0">
                <a:solidFill>
                  <a:srgbClr val="7030A0"/>
                </a:solidFill>
                <a:latin typeface="Calibri" pitchFamily="32" charset="0"/>
              </a:rPr>
              <a:t>Bhabha</a:t>
            </a:r>
            <a:r>
              <a:rPr lang="en-US" sz="1000" b="1" i="1" dirty="0" smtClean="0">
                <a:solidFill>
                  <a:srgbClr val="7030A0"/>
                </a:solidFill>
                <a:latin typeface="Calibri" pitchFamily="32" charset="0"/>
              </a:rPr>
              <a:t> Atomic Research Centre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0"/>
            <a:ext cx="3200400" cy="3657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Day -1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02.11.2016 (Wednesday)</a:t>
            </a:r>
          </a:p>
          <a:p>
            <a:endParaRPr lang="en-US" sz="800" dirty="0" smtClean="0"/>
          </a:p>
          <a:p>
            <a:r>
              <a:rPr lang="en-US" sz="800" dirty="0" smtClean="0"/>
              <a:t>09:30-11:00  Inaugural Session</a:t>
            </a:r>
          </a:p>
          <a:p>
            <a:r>
              <a:rPr lang="en-US" sz="800" dirty="0" smtClean="0"/>
              <a:t>	Welcome Address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Inaugural Address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Vote of Thanks </a:t>
            </a:r>
          </a:p>
          <a:p>
            <a:endParaRPr lang="en-US" sz="800" dirty="0"/>
          </a:p>
          <a:p>
            <a:r>
              <a:rPr lang="en-US" sz="800" dirty="0" smtClean="0"/>
              <a:t>11:00-11:30  </a:t>
            </a:r>
            <a:r>
              <a:rPr lang="en-US" sz="800" dirty="0" smtClean="0">
                <a:solidFill>
                  <a:srgbClr val="C00000"/>
                </a:solidFill>
              </a:rPr>
              <a:t>High Tea</a:t>
            </a:r>
          </a:p>
          <a:p>
            <a:endParaRPr lang="en-US" sz="800" dirty="0"/>
          </a:p>
          <a:p>
            <a:r>
              <a:rPr lang="en-US" sz="800" dirty="0" smtClean="0"/>
              <a:t>11:30-12:30  Nuclear reactions and compound nuclear theory 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B. K. </a:t>
            </a:r>
            <a:r>
              <a:rPr lang="en-US" sz="800" i="1" dirty="0" err="1" smtClean="0"/>
              <a:t>Nayak</a:t>
            </a:r>
            <a:r>
              <a:rPr lang="en-US" sz="800" i="1" dirty="0" smtClean="0"/>
              <a:t>, BARC)</a:t>
            </a:r>
          </a:p>
          <a:p>
            <a:endParaRPr lang="en-US" sz="800" dirty="0"/>
          </a:p>
          <a:p>
            <a:r>
              <a:rPr lang="en-US" sz="800" dirty="0" smtClean="0"/>
              <a:t>12:30-13:30  Perspectives of nuclear data for reactor design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Umasankari </a:t>
            </a:r>
            <a:r>
              <a:rPr lang="en-US" sz="800" i="1" dirty="0" err="1" smtClean="0"/>
              <a:t>Kannan</a:t>
            </a:r>
            <a:r>
              <a:rPr lang="en-US" sz="800" i="1" dirty="0" smtClean="0"/>
              <a:t>, BARC)</a:t>
            </a:r>
          </a:p>
          <a:p>
            <a:endParaRPr lang="en-US" sz="800" i="1" dirty="0"/>
          </a:p>
          <a:p>
            <a:r>
              <a:rPr lang="en-US" sz="800" dirty="0" smtClean="0"/>
              <a:t>13:30- 14:30  </a:t>
            </a:r>
            <a:r>
              <a:rPr lang="en-US" sz="800" dirty="0" smtClean="0">
                <a:solidFill>
                  <a:srgbClr val="C00000"/>
                </a:solidFill>
              </a:rPr>
              <a:t>Lunch Break </a:t>
            </a:r>
          </a:p>
          <a:p>
            <a:endParaRPr lang="en-US" sz="800" dirty="0"/>
          </a:p>
          <a:p>
            <a:r>
              <a:rPr lang="en-US" sz="800" dirty="0" smtClean="0"/>
              <a:t>14:30-15:30  </a:t>
            </a:r>
            <a:r>
              <a:rPr lang="en-IN" sz="800" dirty="0"/>
              <a:t>Techniques of neutron </a:t>
            </a:r>
            <a:r>
              <a:rPr lang="en-IN" sz="800" dirty="0" smtClean="0"/>
              <a:t>detection </a:t>
            </a:r>
          </a:p>
          <a:p>
            <a:r>
              <a:rPr lang="en-IN" sz="800" dirty="0" smtClean="0"/>
              <a:t>                         </a:t>
            </a:r>
            <a:r>
              <a:rPr lang="en-IN" sz="800" i="1" dirty="0" smtClean="0"/>
              <a:t>(Dr. S. S. Desai, BARC)</a:t>
            </a:r>
          </a:p>
          <a:p>
            <a:endParaRPr lang="en-IN" sz="800" i="1" dirty="0"/>
          </a:p>
          <a:p>
            <a:r>
              <a:rPr lang="en-IN" sz="800" dirty="0" smtClean="0"/>
              <a:t>15:30-16:30  </a:t>
            </a:r>
            <a:r>
              <a:rPr lang="en-US" sz="800" dirty="0"/>
              <a:t>Application of processed nuclear data for </a:t>
            </a:r>
            <a:r>
              <a:rPr lang="en-US" sz="800" dirty="0" smtClean="0"/>
              <a:t>reactors</a:t>
            </a:r>
          </a:p>
          <a:p>
            <a:r>
              <a:rPr lang="en-US" sz="800" dirty="0" smtClean="0"/>
              <a:t>                         </a:t>
            </a:r>
            <a:r>
              <a:rPr lang="en-US" sz="800" i="1" dirty="0" smtClean="0"/>
              <a:t>(</a:t>
            </a:r>
            <a:r>
              <a:rPr lang="en-US" sz="800" i="1" dirty="0" err="1" smtClean="0"/>
              <a:t>Shri</a:t>
            </a:r>
            <a:r>
              <a:rPr lang="en-US" sz="800" i="1" dirty="0" smtClean="0"/>
              <a:t> </a:t>
            </a:r>
            <a:r>
              <a:rPr lang="en-US" sz="800" i="1" dirty="0" err="1" smtClean="0"/>
              <a:t>Devesh</a:t>
            </a:r>
            <a:r>
              <a:rPr lang="en-US" sz="800" i="1" dirty="0" smtClean="0"/>
              <a:t> Raj, BARC)</a:t>
            </a:r>
          </a:p>
          <a:p>
            <a:endParaRPr lang="en-US" sz="800" i="1" dirty="0"/>
          </a:p>
          <a:p>
            <a:r>
              <a:rPr lang="en-US" sz="800" dirty="0" smtClean="0"/>
              <a:t>16:30-17:00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b="1" dirty="0" smtClean="0"/>
          </a:p>
          <a:p>
            <a:r>
              <a:rPr lang="en-US" sz="800" dirty="0" smtClean="0"/>
              <a:t>17:00-18:00 Experimental </a:t>
            </a:r>
            <a:r>
              <a:rPr lang="en-US" sz="800" dirty="0"/>
              <a:t>techniques in Reactor </a:t>
            </a:r>
            <a:r>
              <a:rPr lang="en-US" sz="800" dirty="0" smtClean="0"/>
              <a:t>Physics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</a:t>
            </a:r>
            <a:r>
              <a:rPr lang="en-US" sz="800" i="1" dirty="0" smtClean="0"/>
              <a:t>(Dr. Rajeev Kumar, BARC)</a:t>
            </a:r>
            <a:endParaRPr lang="en-US" sz="800" i="1" dirty="0"/>
          </a:p>
          <a:p>
            <a:r>
              <a:rPr lang="en-US" sz="800" b="1" dirty="0" smtClean="0"/>
              <a:t>  </a:t>
            </a:r>
            <a:endParaRPr 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01600" y="0"/>
            <a:ext cx="3200400" cy="3657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Day - 6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07.11.2016 (Monday)</a:t>
            </a:r>
          </a:p>
          <a:p>
            <a:endParaRPr lang="en-US" sz="800" dirty="0" smtClean="0"/>
          </a:p>
          <a:p>
            <a:r>
              <a:rPr lang="en-US" sz="800" dirty="0" smtClean="0"/>
              <a:t>10:00-11:00  Nuclear reactions and compound nuclear theory 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B. K. </a:t>
            </a:r>
            <a:r>
              <a:rPr lang="en-US" sz="800" i="1" dirty="0" err="1" smtClean="0"/>
              <a:t>Nayak</a:t>
            </a:r>
            <a:r>
              <a:rPr lang="en-US" sz="800" i="1" dirty="0" smtClean="0"/>
              <a:t>, BARC)</a:t>
            </a:r>
          </a:p>
          <a:p>
            <a:endParaRPr lang="en-US" sz="800" dirty="0" smtClean="0"/>
          </a:p>
          <a:p>
            <a:r>
              <a:rPr lang="en-US" sz="800" dirty="0" smtClean="0"/>
              <a:t>11:00-11:30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dirty="0" smtClean="0"/>
          </a:p>
          <a:p>
            <a:r>
              <a:rPr lang="en-US" sz="800" dirty="0" smtClean="0"/>
              <a:t>11:30-12:30  </a:t>
            </a:r>
            <a:r>
              <a:rPr lang="en-IN" sz="800" dirty="0" smtClean="0"/>
              <a:t>Nuclear reaction measurements for nuclear astrophysics</a:t>
            </a:r>
            <a:endParaRPr lang="en-IN" sz="800" dirty="0" smtClean="0"/>
          </a:p>
          <a:p>
            <a:r>
              <a:rPr lang="en-IN" sz="800" i="1" dirty="0" smtClean="0"/>
              <a:t>                        (</a:t>
            </a:r>
            <a:r>
              <a:rPr lang="en-US" sz="800" i="1" dirty="0"/>
              <a:t>Dr. Claudia </a:t>
            </a:r>
            <a:r>
              <a:rPr lang="en-US" sz="800" i="1" dirty="0" err="1"/>
              <a:t>Lederer</a:t>
            </a:r>
            <a:r>
              <a:rPr lang="en-US" sz="800" i="1" dirty="0"/>
              <a:t>, Univ. of Edinburgh, </a:t>
            </a:r>
            <a:r>
              <a:rPr lang="en-US" sz="800" i="1" dirty="0" smtClean="0"/>
              <a:t>UK</a:t>
            </a:r>
            <a:r>
              <a:rPr lang="en-IN" sz="800" i="1" dirty="0" smtClean="0"/>
              <a:t>)</a:t>
            </a:r>
            <a:endParaRPr lang="en-US" sz="800" i="1" dirty="0" smtClean="0"/>
          </a:p>
          <a:p>
            <a:endParaRPr lang="en-US" sz="800" dirty="0" smtClean="0"/>
          </a:p>
          <a:p>
            <a:r>
              <a:rPr lang="en-US" sz="800" dirty="0" smtClean="0"/>
              <a:t>12:30-13:30  </a:t>
            </a:r>
            <a:r>
              <a:rPr lang="en-IN" sz="800" dirty="0"/>
              <a:t>Study on neutron induced reaction cross sections using </a:t>
            </a:r>
            <a:endParaRPr lang="en-IN" sz="800" dirty="0" smtClean="0"/>
          </a:p>
          <a:p>
            <a:r>
              <a:rPr lang="en-IN" sz="800" dirty="0"/>
              <a:t> </a:t>
            </a:r>
            <a:r>
              <a:rPr lang="en-IN" sz="800" dirty="0" smtClean="0"/>
              <a:t>                        </a:t>
            </a:r>
            <a:r>
              <a:rPr lang="en-IN" sz="800" dirty="0" err="1" smtClean="0"/>
              <a:t>n_TOF</a:t>
            </a:r>
            <a:r>
              <a:rPr lang="en-IN" sz="800" dirty="0" smtClean="0"/>
              <a:t> </a:t>
            </a:r>
            <a:r>
              <a:rPr lang="en-IN" sz="800" dirty="0"/>
              <a:t>method</a:t>
            </a:r>
            <a:r>
              <a:rPr lang="en-US" sz="800" dirty="0" smtClean="0"/>
              <a:t> </a:t>
            </a:r>
            <a:r>
              <a:rPr lang="en-US" sz="800" i="1" dirty="0" smtClean="0"/>
              <a:t>(Dr. Peter </a:t>
            </a:r>
            <a:r>
              <a:rPr lang="en-US" sz="800" i="1" dirty="0" err="1" smtClean="0"/>
              <a:t>Schillebeeckx</a:t>
            </a:r>
            <a:r>
              <a:rPr lang="en-US" sz="800" i="1" dirty="0" smtClean="0"/>
              <a:t>, EC-JRC-IRMM)</a:t>
            </a:r>
          </a:p>
          <a:p>
            <a:endParaRPr lang="en-US" sz="800" i="1" dirty="0" smtClean="0"/>
          </a:p>
          <a:p>
            <a:r>
              <a:rPr lang="en-US" sz="800" dirty="0" smtClean="0"/>
              <a:t>13:30- 14:30  </a:t>
            </a:r>
            <a:r>
              <a:rPr lang="en-US" sz="800" dirty="0" smtClean="0">
                <a:solidFill>
                  <a:srgbClr val="C00000"/>
                </a:solidFill>
              </a:rPr>
              <a:t>Lunch Break </a:t>
            </a:r>
          </a:p>
          <a:p>
            <a:endParaRPr lang="en-US" sz="800" dirty="0" smtClean="0"/>
          </a:p>
          <a:p>
            <a:r>
              <a:rPr lang="en-US" sz="800" dirty="0" smtClean="0"/>
              <a:t>14:30-15:30  </a:t>
            </a:r>
            <a:r>
              <a:rPr lang="en-US" sz="800" dirty="0"/>
              <a:t>Neutron scattering for condensed matter applications</a:t>
            </a:r>
            <a:endParaRPr lang="en-US" sz="800" dirty="0" smtClean="0"/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</a:t>
            </a:r>
            <a:r>
              <a:rPr lang="en-US" sz="800" i="1" dirty="0" err="1" smtClean="0"/>
              <a:t>Sohrab</a:t>
            </a:r>
            <a:r>
              <a:rPr lang="en-US" sz="800" i="1" dirty="0" smtClean="0"/>
              <a:t> </a:t>
            </a:r>
            <a:r>
              <a:rPr lang="en-US" sz="800" i="1" dirty="0" err="1" smtClean="0"/>
              <a:t>Abbas</a:t>
            </a:r>
            <a:r>
              <a:rPr lang="en-US" sz="800" i="1" dirty="0" smtClean="0"/>
              <a:t>, BARC)</a:t>
            </a:r>
          </a:p>
          <a:p>
            <a:endParaRPr lang="en-IN" sz="800" i="1" dirty="0" smtClean="0"/>
          </a:p>
          <a:p>
            <a:r>
              <a:rPr lang="en-IN" sz="800" dirty="0" smtClean="0"/>
              <a:t>15:30-16:30  </a:t>
            </a:r>
            <a:r>
              <a:rPr lang="en-US" sz="800" dirty="0" smtClean="0"/>
              <a:t>Application of processed nuclear data for reactors</a:t>
            </a:r>
          </a:p>
          <a:p>
            <a:r>
              <a:rPr lang="en-US" sz="800" dirty="0" smtClean="0"/>
              <a:t>                         </a:t>
            </a:r>
            <a:r>
              <a:rPr lang="en-US" sz="800" i="1" dirty="0" smtClean="0"/>
              <a:t>(</a:t>
            </a:r>
            <a:r>
              <a:rPr lang="en-US" sz="800" i="1" dirty="0" err="1" smtClean="0"/>
              <a:t>Shri</a:t>
            </a:r>
            <a:r>
              <a:rPr lang="en-US" sz="800" i="1" dirty="0" smtClean="0"/>
              <a:t> </a:t>
            </a:r>
            <a:r>
              <a:rPr lang="en-US" sz="800" i="1" dirty="0" err="1" smtClean="0"/>
              <a:t>Devesh</a:t>
            </a:r>
            <a:r>
              <a:rPr lang="en-US" sz="800" i="1" dirty="0" smtClean="0"/>
              <a:t> Raj, BARC)</a:t>
            </a:r>
          </a:p>
          <a:p>
            <a:endParaRPr lang="en-US" sz="800" i="1" dirty="0" smtClean="0"/>
          </a:p>
          <a:p>
            <a:r>
              <a:rPr lang="en-US" sz="800" dirty="0" smtClean="0"/>
              <a:t>16:30-17:00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b="1" dirty="0" smtClean="0"/>
          </a:p>
          <a:p>
            <a:r>
              <a:rPr lang="en-US" sz="800" dirty="0" smtClean="0"/>
              <a:t>17:00-18:00 </a:t>
            </a:r>
            <a:r>
              <a:rPr lang="en-US" sz="800" dirty="0"/>
              <a:t>A road map of nuclear data science in India </a:t>
            </a:r>
            <a:endParaRPr lang="en-US" sz="800" dirty="0" smtClean="0"/>
          </a:p>
          <a:p>
            <a:r>
              <a:rPr lang="en-US" sz="800" i="1" dirty="0"/>
              <a:t> </a:t>
            </a:r>
            <a:r>
              <a:rPr lang="en-US" sz="800" i="1" dirty="0" smtClean="0"/>
              <a:t>                      (Dr. S. </a:t>
            </a:r>
            <a:r>
              <a:rPr lang="en-US" sz="800" i="1" dirty="0" err="1" smtClean="0"/>
              <a:t>Ganesan</a:t>
            </a:r>
            <a:r>
              <a:rPr lang="en-US" sz="800" i="1" dirty="0" smtClean="0"/>
              <a:t>, BARC)</a:t>
            </a:r>
            <a:endParaRPr lang="en-US" sz="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601200" y="0"/>
            <a:ext cx="32004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Day - 3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04.11.2016 (Friday)</a:t>
            </a:r>
          </a:p>
          <a:p>
            <a:endParaRPr lang="en-US" sz="800" dirty="0" smtClean="0"/>
          </a:p>
          <a:p>
            <a:r>
              <a:rPr lang="en-US" sz="800" dirty="0" smtClean="0"/>
              <a:t>10:00-11:00  Nuclear reactions and compound nuclear theory 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B. K. </a:t>
            </a:r>
            <a:r>
              <a:rPr lang="en-US" sz="800" i="1" dirty="0" err="1" smtClean="0"/>
              <a:t>Nayak</a:t>
            </a:r>
            <a:r>
              <a:rPr lang="en-US" sz="800" i="1" dirty="0" smtClean="0"/>
              <a:t>, BARC)</a:t>
            </a:r>
          </a:p>
          <a:p>
            <a:endParaRPr lang="en-US" sz="800" dirty="0" smtClean="0"/>
          </a:p>
          <a:p>
            <a:r>
              <a:rPr lang="en-US" sz="800" dirty="0" smtClean="0"/>
              <a:t>11:00-11:30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dirty="0" smtClean="0"/>
          </a:p>
          <a:p>
            <a:r>
              <a:rPr lang="en-US" sz="800" dirty="0" smtClean="0"/>
              <a:t>11:30-12:30  Physics and evaluation of nuclear </a:t>
            </a:r>
            <a:r>
              <a:rPr lang="en-US" sz="800" dirty="0"/>
              <a:t>structure data</a:t>
            </a:r>
            <a:r>
              <a:rPr lang="en-IN" sz="800" dirty="0" smtClean="0"/>
              <a:t> </a:t>
            </a:r>
          </a:p>
          <a:p>
            <a:r>
              <a:rPr lang="en-IN" sz="800" i="1" dirty="0"/>
              <a:t> </a:t>
            </a:r>
            <a:r>
              <a:rPr lang="en-IN" sz="800" i="1" dirty="0" smtClean="0"/>
              <a:t>                       (Dr. G. </a:t>
            </a:r>
            <a:r>
              <a:rPr lang="en-IN" sz="800" i="1" dirty="0" err="1" smtClean="0"/>
              <a:t>Mukherjee</a:t>
            </a:r>
            <a:r>
              <a:rPr lang="en-IN" sz="800" i="1" dirty="0" smtClean="0"/>
              <a:t>, VECC)</a:t>
            </a:r>
            <a:endParaRPr lang="en-US" sz="800" i="1" dirty="0" smtClean="0"/>
          </a:p>
          <a:p>
            <a:endParaRPr lang="en-US" sz="800" dirty="0" smtClean="0"/>
          </a:p>
          <a:p>
            <a:r>
              <a:rPr lang="en-US" sz="800" dirty="0" smtClean="0"/>
              <a:t>12:30-13:30  </a:t>
            </a:r>
            <a:r>
              <a:rPr lang="en-US" sz="800" dirty="0"/>
              <a:t>Introduction to neutron cross section measurements at 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 CERN </a:t>
            </a:r>
            <a:r>
              <a:rPr lang="en-US" sz="800" i="1" dirty="0" smtClean="0"/>
              <a:t>(</a:t>
            </a:r>
            <a:r>
              <a:rPr lang="en-US" sz="800" i="1" dirty="0"/>
              <a:t>Dr. Peter </a:t>
            </a:r>
            <a:r>
              <a:rPr lang="en-US" sz="800" i="1" dirty="0" err="1" smtClean="0"/>
              <a:t>Schillebeeckx</a:t>
            </a:r>
            <a:r>
              <a:rPr lang="en-US" sz="800" i="1" dirty="0" smtClean="0"/>
              <a:t>, EC-JRC-IRMM)</a:t>
            </a:r>
          </a:p>
          <a:p>
            <a:endParaRPr lang="en-US" sz="800" i="1" dirty="0" smtClean="0"/>
          </a:p>
          <a:p>
            <a:r>
              <a:rPr lang="en-US" sz="800" dirty="0" smtClean="0"/>
              <a:t>13:30- 14:30  </a:t>
            </a:r>
            <a:r>
              <a:rPr lang="en-US" sz="800" dirty="0" smtClean="0">
                <a:solidFill>
                  <a:srgbClr val="C00000"/>
                </a:solidFill>
              </a:rPr>
              <a:t>Lunch Break </a:t>
            </a:r>
          </a:p>
          <a:p>
            <a:endParaRPr lang="en-US" sz="800" dirty="0" smtClean="0"/>
          </a:p>
          <a:p>
            <a:r>
              <a:rPr lang="en-US" sz="800" dirty="0" smtClean="0"/>
              <a:t>14:30-15:30  Nuclear data processing and evaluation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G. </a:t>
            </a:r>
            <a:r>
              <a:rPr lang="en-US" sz="800" i="1" dirty="0" err="1" smtClean="0"/>
              <a:t>Pandikumar</a:t>
            </a:r>
            <a:r>
              <a:rPr lang="en-US" sz="800" i="1" dirty="0" smtClean="0"/>
              <a:t>, IGCAR)</a:t>
            </a:r>
          </a:p>
          <a:p>
            <a:endParaRPr lang="en-IN" sz="800" i="1" dirty="0" smtClean="0"/>
          </a:p>
          <a:p>
            <a:r>
              <a:rPr lang="en-IN" sz="800" dirty="0" smtClean="0"/>
              <a:t>15:30-16:30  </a:t>
            </a:r>
            <a:r>
              <a:rPr lang="en-US" sz="800" dirty="0" smtClean="0"/>
              <a:t>Application of processed nuclear data for reactors</a:t>
            </a:r>
          </a:p>
          <a:p>
            <a:r>
              <a:rPr lang="en-US" sz="800" dirty="0" smtClean="0"/>
              <a:t>                         </a:t>
            </a:r>
            <a:r>
              <a:rPr lang="en-US" sz="800" i="1" dirty="0" smtClean="0"/>
              <a:t>(</a:t>
            </a:r>
            <a:r>
              <a:rPr lang="en-US" sz="800" i="1" dirty="0" err="1" smtClean="0"/>
              <a:t>Shri</a:t>
            </a:r>
            <a:r>
              <a:rPr lang="en-US" sz="800" i="1" dirty="0" smtClean="0"/>
              <a:t> </a:t>
            </a:r>
            <a:r>
              <a:rPr lang="en-US" sz="800" i="1" dirty="0" err="1" smtClean="0"/>
              <a:t>Devesh</a:t>
            </a:r>
            <a:r>
              <a:rPr lang="en-US" sz="800" i="1" dirty="0" smtClean="0"/>
              <a:t> Raj, BARC)</a:t>
            </a:r>
          </a:p>
          <a:p>
            <a:endParaRPr lang="en-US" sz="800" i="1" dirty="0" smtClean="0"/>
          </a:p>
          <a:p>
            <a:r>
              <a:rPr lang="en-US" sz="800" dirty="0" smtClean="0"/>
              <a:t>16:30-17:00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b="1" dirty="0" smtClean="0"/>
          </a:p>
          <a:p>
            <a:r>
              <a:rPr lang="en-US" sz="800" dirty="0" smtClean="0"/>
              <a:t>17:00-18:00 </a:t>
            </a:r>
            <a:r>
              <a:rPr lang="en-US" sz="800" dirty="0"/>
              <a:t>Advances in Nuclear  Instrumentation  and Evolution of 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Nuclear </a:t>
            </a:r>
            <a:r>
              <a:rPr lang="en-US" sz="800" dirty="0"/>
              <a:t>Data in the last 50 </a:t>
            </a:r>
            <a:r>
              <a:rPr lang="en-US" sz="800" dirty="0" smtClean="0"/>
              <a:t>years </a:t>
            </a:r>
            <a:r>
              <a:rPr lang="en-US" sz="800" i="1" dirty="0" smtClean="0"/>
              <a:t>(Dr. S. Kailas, BARC)</a:t>
            </a:r>
            <a:endParaRPr lang="en-US" sz="800" dirty="0" smtClean="0"/>
          </a:p>
          <a:p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0"/>
            <a:ext cx="3200400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Day - 2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03.11.2016 (</a:t>
            </a:r>
            <a:r>
              <a:rPr lang="en-US" sz="800" b="1" dirty="0">
                <a:solidFill>
                  <a:srgbClr val="C00000"/>
                </a:solidFill>
              </a:rPr>
              <a:t>T</a:t>
            </a:r>
            <a:r>
              <a:rPr lang="en-US" sz="800" b="1" dirty="0" smtClean="0">
                <a:solidFill>
                  <a:srgbClr val="C00000"/>
                </a:solidFill>
              </a:rPr>
              <a:t>hursday)</a:t>
            </a:r>
          </a:p>
          <a:p>
            <a:endParaRPr lang="en-US" sz="800" dirty="0" smtClean="0"/>
          </a:p>
          <a:p>
            <a:r>
              <a:rPr lang="en-US" sz="800" dirty="0" smtClean="0"/>
              <a:t>10:00-11:00  Nuclear reactions and compound nuclear theory 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B. K. </a:t>
            </a:r>
            <a:r>
              <a:rPr lang="en-US" sz="800" i="1" dirty="0" err="1" smtClean="0"/>
              <a:t>Nayak</a:t>
            </a:r>
            <a:r>
              <a:rPr lang="en-US" sz="800" i="1" dirty="0" smtClean="0"/>
              <a:t>, BARC)</a:t>
            </a:r>
          </a:p>
          <a:p>
            <a:endParaRPr lang="en-US" sz="800" dirty="0" smtClean="0"/>
          </a:p>
          <a:p>
            <a:r>
              <a:rPr lang="en-US" sz="800" dirty="0" smtClean="0"/>
              <a:t>11:00-11:30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dirty="0" smtClean="0"/>
          </a:p>
          <a:p>
            <a:r>
              <a:rPr lang="en-US" sz="800" dirty="0" smtClean="0"/>
              <a:t>11:30-12:30  </a:t>
            </a:r>
            <a:r>
              <a:rPr lang="en-IN" sz="800" dirty="0" smtClean="0"/>
              <a:t>Sampling </a:t>
            </a:r>
            <a:r>
              <a:rPr lang="en-IN" sz="800" dirty="0"/>
              <a:t>of interaction cross sections and reaction </a:t>
            </a:r>
            <a:endParaRPr lang="en-IN" sz="800" dirty="0" smtClean="0"/>
          </a:p>
          <a:p>
            <a:r>
              <a:rPr lang="en-IN" sz="800" dirty="0"/>
              <a:t> </a:t>
            </a:r>
            <a:r>
              <a:rPr lang="en-IN" sz="800" dirty="0" smtClean="0"/>
              <a:t>                       kinematics </a:t>
            </a:r>
            <a:r>
              <a:rPr lang="en-IN" sz="800" i="1" dirty="0" smtClean="0"/>
              <a:t>(Prof. F. </a:t>
            </a:r>
            <a:r>
              <a:rPr lang="en-IN" sz="800" i="1" dirty="0" err="1" smtClean="0"/>
              <a:t>Carminati</a:t>
            </a:r>
            <a:r>
              <a:rPr lang="en-IN" sz="800" i="1" dirty="0" smtClean="0"/>
              <a:t>, CERN-PH)</a:t>
            </a:r>
            <a:endParaRPr lang="en-US" sz="800" i="1" dirty="0" smtClean="0"/>
          </a:p>
          <a:p>
            <a:endParaRPr lang="en-US" sz="800" dirty="0" smtClean="0"/>
          </a:p>
          <a:p>
            <a:r>
              <a:rPr lang="en-US" sz="800" dirty="0" smtClean="0"/>
              <a:t>12:30-13:30  </a:t>
            </a:r>
            <a:r>
              <a:rPr lang="en-US" sz="800" dirty="0"/>
              <a:t>Nuclear data processing and evaluation</a:t>
            </a:r>
            <a:endParaRPr lang="en-US" sz="800" dirty="0" smtClean="0"/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G. </a:t>
            </a:r>
            <a:r>
              <a:rPr lang="en-US" sz="800" i="1" dirty="0" err="1" smtClean="0"/>
              <a:t>Pandikumar</a:t>
            </a:r>
            <a:r>
              <a:rPr lang="en-US" sz="800" i="1" dirty="0" smtClean="0"/>
              <a:t>, IGCAR)</a:t>
            </a:r>
          </a:p>
          <a:p>
            <a:endParaRPr lang="en-US" sz="800" i="1" dirty="0" smtClean="0"/>
          </a:p>
          <a:p>
            <a:r>
              <a:rPr lang="en-US" sz="800" dirty="0" smtClean="0"/>
              <a:t>13:30- 14:30  </a:t>
            </a:r>
            <a:r>
              <a:rPr lang="en-US" sz="800" dirty="0" smtClean="0">
                <a:solidFill>
                  <a:srgbClr val="C00000"/>
                </a:solidFill>
              </a:rPr>
              <a:t>Lunch Break </a:t>
            </a:r>
          </a:p>
          <a:p>
            <a:endParaRPr lang="en-US" sz="800" dirty="0" smtClean="0"/>
          </a:p>
          <a:p>
            <a:r>
              <a:rPr lang="en-US" sz="800" dirty="0" smtClean="0"/>
              <a:t>14:30-15:30  Nuclear data processing and evaluation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G. </a:t>
            </a:r>
            <a:r>
              <a:rPr lang="en-US" sz="800" i="1" dirty="0" err="1" smtClean="0"/>
              <a:t>Pandikumar</a:t>
            </a:r>
            <a:r>
              <a:rPr lang="en-US" sz="800" i="1" dirty="0" smtClean="0"/>
              <a:t>, IGCAR)</a:t>
            </a:r>
          </a:p>
          <a:p>
            <a:endParaRPr lang="en-IN" sz="800" i="1" dirty="0" smtClean="0"/>
          </a:p>
          <a:p>
            <a:r>
              <a:rPr lang="en-IN" sz="800" dirty="0" smtClean="0"/>
              <a:t>15:30-16:30  </a:t>
            </a:r>
            <a:r>
              <a:rPr lang="en-US" sz="800" dirty="0" smtClean="0"/>
              <a:t>Application of processed nuclear data for reactors</a:t>
            </a:r>
          </a:p>
          <a:p>
            <a:r>
              <a:rPr lang="en-US" sz="800" dirty="0" smtClean="0"/>
              <a:t>                         </a:t>
            </a:r>
            <a:r>
              <a:rPr lang="en-US" sz="800" i="1" dirty="0" smtClean="0"/>
              <a:t>(</a:t>
            </a:r>
            <a:r>
              <a:rPr lang="en-US" sz="800" i="1" dirty="0" err="1" smtClean="0"/>
              <a:t>Shri</a:t>
            </a:r>
            <a:r>
              <a:rPr lang="en-US" sz="800" i="1" dirty="0" smtClean="0"/>
              <a:t> </a:t>
            </a:r>
            <a:r>
              <a:rPr lang="en-US" sz="800" i="1" dirty="0" err="1" smtClean="0"/>
              <a:t>Devesh</a:t>
            </a:r>
            <a:r>
              <a:rPr lang="en-US" sz="800" i="1" dirty="0" smtClean="0"/>
              <a:t> Raj, BARC)</a:t>
            </a:r>
          </a:p>
          <a:p>
            <a:endParaRPr lang="en-US" sz="800" i="1" dirty="0" smtClean="0"/>
          </a:p>
          <a:p>
            <a:r>
              <a:rPr lang="en-US" sz="800" dirty="0" smtClean="0"/>
              <a:t>16:30-17:00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b="1" dirty="0" smtClean="0"/>
          </a:p>
          <a:p>
            <a:r>
              <a:rPr lang="en-US" sz="800" dirty="0" smtClean="0"/>
              <a:t>17:00-18:00 Experimental techniques in Reactor Physics</a:t>
            </a:r>
          </a:p>
          <a:p>
            <a:r>
              <a:rPr lang="en-US" sz="800" dirty="0" smtClean="0"/>
              <a:t>                       </a:t>
            </a:r>
            <a:r>
              <a:rPr lang="en-US" sz="800" i="1" dirty="0" smtClean="0"/>
              <a:t>(Dr. Rajeev Kumar, BARC)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85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00400" cy="365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3200400" cy="3657600"/>
          </a:xfrm>
          <a:prstGeom prst="rect">
            <a:avLst/>
          </a:prstGeom>
          <a:solidFill>
            <a:srgbClr val="EDF1DF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Day - 7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08.11.2016 (Tuesday)</a:t>
            </a:r>
          </a:p>
          <a:p>
            <a:endParaRPr lang="en-US" sz="800" dirty="0" smtClean="0"/>
          </a:p>
          <a:p>
            <a:r>
              <a:rPr lang="en-US" sz="800" dirty="0" smtClean="0"/>
              <a:t>10:00-11:00  </a:t>
            </a:r>
            <a:r>
              <a:rPr lang="en-US" sz="800" dirty="0"/>
              <a:t>Nuclear data for astrophysics</a:t>
            </a:r>
            <a:endParaRPr lang="en-US" sz="800" dirty="0" smtClean="0"/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</a:t>
            </a:r>
            <a:r>
              <a:rPr lang="en-US" sz="800" i="1" dirty="0" err="1" smtClean="0"/>
              <a:t>Indranil</a:t>
            </a:r>
            <a:r>
              <a:rPr lang="en-US" sz="800" i="1" dirty="0" smtClean="0"/>
              <a:t> </a:t>
            </a:r>
            <a:r>
              <a:rPr lang="en-US" sz="800" i="1" dirty="0" err="1" smtClean="0"/>
              <a:t>Mazumdar</a:t>
            </a:r>
            <a:r>
              <a:rPr lang="en-US" sz="800" i="1" dirty="0" smtClean="0"/>
              <a:t>, TIFR)</a:t>
            </a:r>
          </a:p>
          <a:p>
            <a:endParaRPr lang="en-US" sz="800" dirty="0" smtClean="0"/>
          </a:p>
          <a:p>
            <a:r>
              <a:rPr lang="en-US" sz="800" dirty="0" smtClean="0"/>
              <a:t>11:00-11:30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dirty="0" smtClean="0"/>
          </a:p>
          <a:p>
            <a:r>
              <a:rPr lang="en-US" sz="800" dirty="0" smtClean="0"/>
              <a:t>11:30-12:30 </a:t>
            </a:r>
            <a:r>
              <a:rPr lang="en-US" sz="800" dirty="0" smtClean="0"/>
              <a:t> </a:t>
            </a:r>
            <a:r>
              <a:rPr lang="en-IN" sz="800" dirty="0" smtClean="0"/>
              <a:t>Nuclear </a:t>
            </a:r>
            <a:r>
              <a:rPr lang="en-IN" sz="800" dirty="0" smtClean="0"/>
              <a:t>reaction measurements for nuclear astrophysics</a:t>
            </a:r>
            <a:endParaRPr lang="en-IN" sz="800" dirty="0" smtClean="0"/>
          </a:p>
          <a:p>
            <a:r>
              <a:rPr lang="en-IN" sz="800" i="1" dirty="0" smtClean="0"/>
              <a:t>                        (</a:t>
            </a:r>
            <a:r>
              <a:rPr lang="en-US" sz="800" i="1" dirty="0" smtClean="0"/>
              <a:t>Dr. Claudia </a:t>
            </a:r>
            <a:r>
              <a:rPr lang="en-US" sz="800" i="1" dirty="0" err="1" smtClean="0"/>
              <a:t>Lederer</a:t>
            </a:r>
            <a:r>
              <a:rPr lang="en-US" sz="800" i="1" dirty="0" smtClean="0"/>
              <a:t>, Univ. of Edinburgh, UK</a:t>
            </a:r>
            <a:r>
              <a:rPr lang="en-IN" sz="800" i="1" dirty="0" smtClean="0"/>
              <a:t>)</a:t>
            </a:r>
            <a:endParaRPr lang="en-US" sz="800" i="1" dirty="0" smtClean="0"/>
          </a:p>
          <a:p>
            <a:endParaRPr lang="en-US" sz="800" dirty="0" smtClean="0"/>
          </a:p>
          <a:p>
            <a:r>
              <a:rPr lang="en-US" sz="800" dirty="0" smtClean="0"/>
              <a:t>12:30-13:30  </a:t>
            </a:r>
            <a:r>
              <a:rPr lang="en-IN" sz="800" dirty="0" smtClean="0"/>
              <a:t>Study on neutron induced reaction cross sections using </a:t>
            </a:r>
          </a:p>
          <a:p>
            <a:r>
              <a:rPr lang="en-IN" sz="800" dirty="0" smtClean="0"/>
              <a:t>                         </a:t>
            </a:r>
            <a:r>
              <a:rPr lang="en-IN" sz="800" dirty="0" err="1" smtClean="0"/>
              <a:t>n_TOF</a:t>
            </a:r>
            <a:r>
              <a:rPr lang="en-IN" sz="800" dirty="0" smtClean="0"/>
              <a:t> method</a:t>
            </a:r>
            <a:r>
              <a:rPr lang="en-US" sz="800" dirty="0" smtClean="0"/>
              <a:t> </a:t>
            </a:r>
            <a:r>
              <a:rPr lang="en-US" sz="800" i="1" dirty="0" smtClean="0"/>
              <a:t>(Dr. Peter </a:t>
            </a:r>
            <a:r>
              <a:rPr lang="en-US" sz="800" i="1" dirty="0" err="1" smtClean="0"/>
              <a:t>Schillebeeckx</a:t>
            </a:r>
            <a:r>
              <a:rPr lang="en-US" sz="800" i="1" dirty="0" smtClean="0"/>
              <a:t>, EC-JRC-IRMM)</a:t>
            </a:r>
          </a:p>
          <a:p>
            <a:endParaRPr lang="en-US" sz="800" i="1" dirty="0" smtClean="0"/>
          </a:p>
          <a:p>
            <a:r>
              <a:rPr lang="en-US" sz="800" dirty="0" smtClean="0"/>
              <a:t>13:30- 14:30  </a:t>
            </a:r>
            <a:r>
              <a:rPr lang="en-US" sz="800" dirty="0" smtClean="0">
                <a:solidFill>
                  <a:srgbClr val="C00000"/>
                </a:solidFill>
              </a:rPr>
              <a:t>Lunch Break </a:t>
            </a:r>
          </a:p>
          <a:p>
            <a:endParaRPr lang="en-US" sz="800" dirty="0" smtClean="0"/>
          </a:p>
          <a:p>
            <a:r>
              <a:rPr lang="en-US" sz="800" dirty="0" smtClean="0"/>
              <a:t>14:30-15:30  </a:t>
            </a:r>
            <a:r>
              <a:rPr lang="en-US" sz="800" dirty="0"/>
              <a:t>Introduction to nuclear model codes :  </a:t>
            </a:r>
            <a:r>
              <a:rPr lang="en-US" sz="800" dirty="0" smtClean="0"/>
              <a:t>TALYS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</a:t>
            </a:r>
            <a:r>
              <a:rPr lang="en-US" sz="800" i="1" dirty="0"/>
              <a:t>Dr. S.V. </a:t>
            </a:r>
            <a:r>
              <a:rPr lang="en-US" sz="800" i="1" dirty="0" err="1"/>
              <a:t>Suryanarayan</a:t>
            </a:r>
            <a:r>
              <a:rPr lang="en-US" sz="800" i="1" dirty="0"/>
              <a:t>, </a:t>
            </a:r>
            <a:r>
              <a:rPr lang="en-US" sz="800" i="1" dirty="0" smtClean="0"/>
              <a:t>BARC)</a:t>
            </a:r>
          </a:p>
          <a:p>
            <a:endParaRPr lang="en-IN" sz="800" i="1" dirty="0" smtClean="0"/>
          </a:p>
          <a:p>
            <a:r>
              <a:rPr lang="en-IN" sz="800" dirty="0" smtClean="0"/>
              <a:t>15:30-16:30  </a:t>
            </a:r>
            <a:r>
              <a:rPr lang="en-US" sz="800" dirty="0" smtClean="0"/>
              <a:t>Physics simulations with Geant4</a:t>
            </a:r>
          </a:p>
          <a:p>
            <a:r>
              <a:rPr lang="en-US" sz="800" i="1" dirty="0" smtClean="0"/>
              <a:t>                         (</a:t>
            </a:r>
            <a:r>
              <a:rPr lang="en-US" sz="800" i="1" dirty="0"/>
              <a:t>Dr. R.G. Thomas</a:t>
            </a:r>
            <a:r>
              <a:rPr lang="en-US" sz="800" i="1" dirty="0" smtClean="0"/>
              <a:t>, </a:t>
            </a:r>
            <a:r>
              <a:rPr lang="en-US" sz="800" i="1" dirty="0"/>
              <a:t>BARC</a:t>
            </a:r>
            <a:r>
              <a:rPr lang="en-US" sz="800" i="1" dirty="0" smtClean="0"/>
              <a:t>)</a:t>
            </a:r>
          </a:p>
          <a:p>
            <a:endParaRPr lang="en-US" sz="800" i="1" dirty="0" smtClean="0"/>
          </a:p>
          <a:p>
            <a:r>
              <a:rPr lang="en-US" sz="800" dirty="0" smtClean="0"/>
              <a:t>16:30-17:00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b="1" dirty="0" smtClean="0"/>
          </a:p>
          <a:p>
            <a:r>
              <a:rPr lang="en-US" sz="800" dirty="0" smtClean="0"/>
              <a:t>17:00-18:00 </a:t>
            </a:r>
            <a:r>
              <a:rPr lang="en-IN" sz="800" dirty="0"/>
              <a:t>Use of Nuclear cross section libraries for safe operation of </a:t>
            </a:r>
            <a:endParaRPr lang="en-IN" sz="800" dirty="0" smtClean="0"/>
          </a:p>
          <a:p>
            <a:r>
              <a:rPr lang="en-IN" sz="800" dirty="0"/>
              <a:t> </a:t>
            </a:r>
            <a:r>
              <a:rPr lang="en-IN" sz="800" dirty="0" smtClean="0"/>
              <a:t>                      PHWRs </a:t>
            </a:r>
            <a:r>
              <a:rPr lang="en-US" sz="800" i="1" dirty="0" smtClean="0"/>
              <a:t>(</a:t>
            </a:r>
            <a:r>
              <a:rPr lang="en-US" sz="800" i="1" dirty="0"/>
              <a:t>Dr. M.P.S. Fernando, </a:t>
            </a:r>
            <a:r>
              <a:rPr lang="en-US" sz="800" i="1" dirty="0" smtClean="0"/>
              <a:t>NPCIL)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0"/>
            <a:ext cx="3200400" cy="3657600"/>
          </a:xfrm>
          <a:prstGeom prst="rect">
            <a:avLst/>
          </a:prstGeom>
          <a:solidFill>
            <a:srgbClr val="C2BFF7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Day - 8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09.11.2016 (Wednesday)</a:t>
            </a:r>
          </a:p>
          <a:p>
            <a:endParaRPr lang="en-US" sz="800" dirty="0" smtClean="0"/>
          </a:p>
          <a:p>
            <a:r>
              <a:rPr lang="en-US" sz="800" dirty="0" smtClean="0"/>
              <a:t>10:00-11:00  Experimental </a:t>
            </a:r>
            <a:r>
              <a:rPr lang="en-US" sz="800" dirty="0"/>
              <a:t>techniques in Nuclear Physics</a:t>
            </a:r>
            <a:endParaRPr lang="en-US" sz="800" dirty="0" smtClean="0"/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</a:t>
            </a:r>
            <a:r>
              <a:rPr lang="en-US" sz="800" i="1" dirty="0"/>
              <a:t>Dr. P.C. Rout</a:t>
            </a:r>
            <a:r>
              <a:rPr lang="en-US" sz="800" i="1" dirty="0" smtClean="0"/>
              <a:t>, </a:t>
            </a:r>
            <a:r>
              <a:rPr lang="en-US" sz="800" i="1" dirty="0"/>
              <a:t>BARC</a:t>
            </a:r>
            <a:r>
              <a:rPr lang="en-US" sz="800" i="1" dirty="0" smtClean="0"/>
              <a:t>)</a:t>
            </a:r>
          </a:p>
          <a:p>
            <a:endParaRPr lang="en-US" sz="800" dirty="0" smtClean="0"/>
          </a:p>
          <a:p>
            <a:r>
              <a:rPr lang="en-US" sz="800" dirty="0" smtClean="0"/>
              <a:t>11:00-11:30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dirty="0" smtClean="0"/>
          </a:p>
          <a:p>
            <a:r>
              <a:rPr lang="en-US" sz="800" dirty="0" smtClean="0"/>
              <a:t>11:30-12:30 </a:t>
            </a:r>
            <a:r>
              <a:rPr lang="en-US" sz="800" dirty="0" smtClean="0"/>
              <a:t> </a:t>
            </a:r>
            <a:r>
              <a:rPr lang="en-IN" sz="800" dirty="0" smtClean="0"/>
              <a:t>Nuclear </a:t>
            </a:r>
            <a:r>
              <a:rPr lang="en-IN" sz="800" dirty="0" smtClean="0"/>
              <a:t>reaction measurements for nuclear astrophysics</a:t>
            </a:r>
            <a:endParaRPr lang="en-IN" sz="800" dirty="0" smtClean="0"/>
          </a:p>
          <a:p>
            <a:r>
              <a:rPr lang="en-IN" sz="800" i="1" dirty="0" smtClean="0"/>
              <a:t>                        (</a:t>
            </a:r>
            <a:r>
              <a:rPr lang="en-US" sz="800" i="1" dirty="0" smtClean="0"/>
              <a:t>Dr. Claudia </a:t>
            </a:r>
            <a:r>
              <a:rPr lang="en-US" sz="800" i="1" dirty="0" err="1" smtClean="0"/>
              <a:t>Lederer</a:t>
            </a:r>
            <a:r>
              <a:rPr lang="en-US" sz="800" i="1" dirty="0" smtClean="0"/>
              <a:t>, Univ. of Edinburgh, UK</a:t>
            </a:r>
            <a:r>
              <a:rPr lang="en-IN" sz="800" i="1" dirty="0" smtClean="0"/>
              <a:t>)</a:t>
            </a:r>
            <a:endParaRPr lang="en-US" sz="800" i="1" dirty="0" smtClean="0"/>
          </a:p>
          <a:p>
            <a:endParaRPr lang="en-US" sz="800" dirty="0" smtClean="0"/>
          </a:p>
          <a:p>
            <a:r>
              <a:rPr lang="en-US" sz="800" dirty="0" smtClean="0"/>
              <a:t>12:30-13:30  </a:t>
            </a:r>
            <a:r>
              <a:rPr lang="en-IN" sz="800" dirty="0" smtClean="0"/>
              <a:t>Study on neutron induced reaction cross sections using </a:t>
            </a:r>
          </a:p>
          <a:p>
            <a:r>
              <a:rPr lang="en-IN" sz="800" dirty="0" smtClean="0"/>
              <a:t>                        </a:t>
            </a:r>
            <a:r>
              <a:rPr lang="en-IN" sz="800" dirty="0" err="1" smtClean="0"/>
              <a:t>n_TOF</a:t>
            </a:r>
            <a:r>
              <a:rPr lang="en-IN" sz="800" dirty="0" smtClean="0"/>
              <a:t> method</a:t>
            </a:r>
            <a:r>
              <a:rPr lang="en-US" sz="800" dirty="0" smtClean="0"/>
              <a:t> </a:t>
            </a:r>
            <a:r>
              <a:rPr lang="en-US" sz="800" i="1" dirty="0" smtClean="0"/>
              <a:t>(Dr. Peter </a:t>
            </a:r>
            <a:r>
              <a:rPr lang="en-US" sz="800" i="1" dirty="0" err="1" smtClean="0"/>
              <a:t>Schillebeeckx</a:t>
            </a:r>
            <a:r>
              <a:rPr lang="en-US" sz="800" i="1" dirty="0" smtClean="0"/>
              <a:t>, EC-JRC-IRMM)</a:t>
            </a:r>
          </a:p>
          <a:p>
            <a:endParaRPr lang="en-US" sz="800" i="1" dirty="0" smtClean="0"/>
          </a:p>
          <a:p>
            <a:r>
              <a:rPr lang="en-US" sz="800" dirty="0" smtClean="0"/>
              <a:t>13:30- 14:30  </a:t>
            </a:r>
            <a:r>
              <a:rPr lang="en-US" sz="800" dirty="0" smtClean="0">
                <a:solidFill>
                  <a:srgbClr val="C00000"/>
                </a:solidFill>
              </a:rPr>
              <a:t>Lunch Break </a:t>
            </a:r>
          </a:p>
          <a:p>
            <a:endParaRPr lang="en-US" sz="800" dirty="0" smtClean="0"/>
          </a:p>
          <a:p>
            <a:r>
              <a:rPr lang="en-US" sz="800" dirty="0" smtClean="0"/>
              <a:t>14:30-15:30  </a:t>
            </a:r>
            <a:r>
              <a:rPr lang="en-US" sz="800" dirty="0"/>
              <a:t>The quest for </a:t>
            </a:r>
            <a:r>
              <a:rPr lang="en-US" sz="800" dirty="0" smtClean="0"/>
              <a:t>super </a:t>
            </a:r>
            <a:r>
              <a:rPr lang="en-US" sz="800" dirty="0"/>
              <a:t>heavy elements and role of fission 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 dynamics studies </a:t>
            </a:r>
            <a:r>
              <a:rPr lang="en-US" sz="800" i="1" dirty="0" smtClean="0"/>
              <a:t>(</a:t>
            </a:r>
            <a:r>
              <a:rPr lang="en-US" sz="800" i="1" dirty="0"/>
              <a:t>Dr. </a:t>
            </a:r>
            <a:r>
              <a:rPr lang="en-US" sz="800" i="1" dirty="0" err="1"/>
              <a:t>Alok</a:t>
            </a:r>
            <a:r>
              <a:rPr lang="en-US" sz="800" i="1" dirty="0"/>
              <a:t> </a:t>
            </a:r>
            <a:r>
              <a:rPr lang="en-US" sz="800" i="1" dirty="0" err="1" smtClean="0"/>
              <a:t>Saxena</a:t>
            </a:r>
            <a:r>
              <a:rPr lang="en-US" sz="800" i="1" dirty="0"/>
              <a:t>,</a:t>
            </a:r>
            <a:r>
              <a:rPr lang="en-US" sz="800" i="1" dirty="0" smtClean="0"/>
              <a:t> </a:t>
            </a:r>
            <a:r>
              <a:rPr lang="en-US" sz="800" i="1" dirty="0"/>
              <a:t>BARC</a:t>
            </a:r>
            <a:r>
              <a:rPr lang="en-US" sz="800" i="1" dirty="0" smtClean="0"/>
              <a:t>)</a:t>
            </a:r>
          </a:p>
          <a:p>
            <a:endParaRPr lang="en-IN" sz="800" i="1" dirty="0" smtClean="0"/>
          </a:p>
          <a:p>
            <a:r>
              <a:rPr lang="en-IN" sz="800" dirty="0" smtClean="0"/>
              <a:t>15:30-16:30  </a:t>
            </a:r>
            <a:r>
              <a:rPr lang="en-US" sz="800" dirty="0"/>
              <a:t>Nuclear data processing with </a:t>
            </a:r>
            <a:r>
              <a:rPr lang="en-US" sz="800" dirty="0" smtClean="0"/>
              <a:t>MONC </a:t>
            </a:r>
            <a:r>
              <a:rPr lang="en-US" sz="800" dirty="0"/>
              <a:t>code</a:t>
            </a:r>
            <a:endParaRPr lang="en-US" sz="800" dirty="0" smtClean="0"/>
          </a:p>
          <a:p>
            <a:r>
              <a:rPr lang="en-US" sz="800" dirty="0" smtClean="0"/>
              <a:t>                         </a:t>
            </a:r>
            <a:r>
              <a:rPr lang="en-US" sz="800" i="1" dirty="0" smtClean="0"/>
              <a:t>(Dr</a:t>
            </a:r>
            <a:r>
              <a:rPr lang="en-US" sz="800" i="1" dirty="0"/>
              <a:t>. </a:t>
            </a:r>
            <a:r>
              <a:rPr lang="en-US" sz="800" i="1" dirty="0" err="1"/>
              <a:t>Harphool</a:t>
            </a:r>
            <a:r>
              <a:rPr lang="en-US" sz="800" i="1" dirty="0"/>
              <a:t> </a:t>
            </a:r>
            <a:r>
              <a:rPr lang="en-US" sz="800" i="1" dirty="0" err="1" smtClean="0"/>
              <a:t>Kumawat</a:t>
            </a:r>
            <a:r>
              <a:rPr lang="en-US" sz="800" i="1" dirty="0" smtClean="0"/>
              <a:t>, BARC)</a:t>
            </a:r>
          </a:p>
          <a:p>
            <a:endParaRPr lang="en-US" sz="800" i="1" dirty="0" smtClean="0"/>
          </a:p>
          <a:p>
            <a:r>
              <a:rPr lang="en-US" sz="800" dirty="0" smtClean="0"/>
              <a:t>16:30-17:00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b="1" dirty="0" smtClean="0"/>
          </a:p>
          <a:p>
            <a:r>
              <a:rPr lang="en-US" sz="800" dirty="0" smtClean="0"/>
              <a:t>17:00-18:00 </a:t>
            </a:r>
            <a:r>
              <a:rPr lang="en-US" sz="800" dirty="0"/>
              <a:t>Use of research reactors for neutron cross section 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measurements </a:t>
            </a:r>
            <a:r>
              <a:rPr lang="en-US" sz="800" i="1" dirty="0" smtClean="0"/>
              <a:t>(</a:t>
            </a:r>
            <a:r>
              <a:rPr lang="en-US" sz="800" i="1" dirty="0" err="1"/>
              <a:t>Shri</a:t>
            </a:r>
            <a:r>
              <a:rPr lang="en-US" sz="800" i="1" dirty="0"/>
              <a:t>. </a:t>
            </a:r>
            <a:r>
              <a:rPr lang="en-US" sz="800" i="1" dirty="0" err="1"/>
              <a:t>Tej</a:t>
            </a:r>
            <a:r>
              <a:rPr lang="en-US" sz="800" i="1" dirty="0"/>
              <a:t> Singh, </a:t>
            </a:r>
            <a:r>
              <a:rPr lang="en-US" sz="800" i="1" dirty="0" smtClean="0"/>
              <a:t>BARC)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01600" y="0"/>
            <a:ext cx="3200400" cy="3657600"/>
          </a:xfrm>
          <a:prstGeom prst="rect">
            <a:avLst/>
          </a:prstGeom>
          <a:solidFill>
            <a:srgbClr val="FAFAE6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Day - 11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12.11.2016 (Saturday)</a:t>
            </a:r>
          </a:p>
          <a:p>
            <a:endParaRPr lang="en-US" sz="800" dirty="0" smtClean="0"/>
          </a:p>
          <a:p>
            <a:r>
              <a:rPr lang="en-US" sz="800" dirty="0" smtClean="0"/>
              <a:t>10:00-11:00  </a:t>
            </a:r>
            <a:r>
              <a:rPr lang="en-US" sz="800" dirty="0"/>
              <a:t>Use of GEANT code</a:t>
            </a:r>
            <a:endParaRPr lang="en-US" sz="800" dirty="0" smtClean="0"/>
          </a:p>
          <a:p>
            <a:r>
              <a:rPr lang="en-US" sz="800" dirty="0" smtClean="0"/>
              <a:t>                       </a:t>
            </a:r>
            <a:r>
              <a:rPr lang="en-US" sz="800" i="1" dirty="0" smtClean="0"/>
              <a:t> (</a:t>
            </a:r>
            <a:r>
              <a:rPr lang="en-US" sz="800" i="1" dirty="0" err="1"/>
              <a:t>Shri</a:t>
            </a:r>
            <a:r>
              <a:rPr lang="en-US" sz="800" i="1" dirty="0"/>
              <a:t>. Raman </a:t>
            </a:r>
            <a:r>
              <a:rPr lang="en-US" sz="800" i="1" dirty="0" err="1"/>
              <a:t>Sehgal</a:t>
            </a:r>
            <a:r>
              <a:rPr lang="en-US" sz="800" i="1" dirty="0"/>
              <a:t>, </a:t>
            </a:r>
            <a:r>
              <a:rPr lang="en-US" sz="800" i="1" dirty="0" smtClean="0"/>
              <a:t>BARC)</a:t>
            </a:r>
          </a:p>
          <a:p>
            <a:endParaRPr lang="en-US" sz="800" dirty="0" smtClean="0"/>
          </a:p>
          <a:p>
            <a:r>
              <a:rPr lang="en-US" sz="800" dirty="0" smtClean="0"/>
              <a:t>11:00-11:30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dirty="0" smtClean="0"/>
          </a:p>
          <a:p>
            <a:r>
              <a:rPr lang="en-US" sz="800" dirty="0" smtClean="0"/>
              <a:t>11:30-12:30  Error analysis of the experimental data</a:t>
            </a:r>
          </a:p>
          <a:p>
            <a:r>
              <a:rPr lang="en-IN" sz="800" i="1" dirty="0" smtClean="0"/>
              <a:t>                        (</a:t>
            </a:r>
            <a:r>
              <a:rPr lang="en-US" sz="800" i="1" dirty="0" smtClean="0"/>
              <a:t>Prof. </a:t>
            </a:r>
            <a:r>
              <a:rPr lang="en-US" sz="800" i="1" dirty="0" err="1" smtClean="0"/>
              <a:t>K.M.Prasad</a:t>
            </a:r>
            <a:r>
              <a:rPr lang="en-US" sz="800" i="1" dirty="0" smtClean="0"/>
              <a:t>, University of </a:t>
            </a:r>
            <a:r>
              <a:rPr lang="en-US" sz="800" i="1" dirty="0" err="1" smtClean="0"/>
              <a:t>Manipal</a:t>
            </a:r>
            <a:r>
              <a:rPr lang="en-IN" sz="800" i="1" dirty="0" smtClean="0"/>
              <a:t>)</a:t>
            </a:r>
            <a:endParaRPr lang="en-US" sz="800" i="1" dirty="0" smtClean="0"/>
          </a:p>
          <a:p>
            <a:endParaRPr lang="en-US" sz="800" dirty="0" smtClean="0"/>
          </a:p>
          <a:p>
            <a:r>
              <a:rPr lang="en-US" sz="800" dirty="0" smtClean="0"/>
              <a:t>12:30-13:30  Seminars from professors</a:t>
            </a:r>
            <a:endParaRPr lang="en-US" sz="800" i="1" dirty="0" smtClean="0"/>
          </a:p>
          <a:p>
            <a:endParaRPr lang="en-US" sz="800" i="1" dirty="0" smtClean="0"/>
          </a:p>
          <a:p>
            <a:r>
              <a:rPr lang="en-US" sz="800" dirty="0" smtClean="0"/>
              <a:t>13:30- 14:30  </a:t>
            </a:r>
            <a:r>
              <a:rPr lang="en-US" sz="800" dirty="0" smtClean="0">
                <a:solidFill>
                  <a:srgbClr val="C00000"/>
                </a:solidFill>
              </a:rPr>
              <a:t>Lunch Break </a:t>
            </a:r>
          </a:p>
          <a:p>
            <a:endParaRPr lang="en-US" sz="800" dirty="0" smtClean="0"/>
          </a:p>
          <a:p>
            <a:r>
              <a:rPr lang="en-US" sz="800" dirty="0" smtClean="0"/>
              <a:t>14:30-15:30  Conclusion and Summary</a:t>
            </a:r>
            <a:endParaRPr lang="en-US" sz="800" i="1" dirty="0" smtClean="0"/>
          </a:p>
          <a:p>
            <a:endParaRPr lang="en-IN" sz="800" i="1" dirty="0" smtClean="0"/>
          </a:p>
          <a:p>
            <a:r>
              <a:rPr lang="en-IN" sz="800" dirty="0" smtClean="0"/>
              <a:t>15:30-16:30  </a:t>
            </a:r>
            <a:r>
              <a:rPr lang="en-US" sz="800" dirty="0" smtClean="0">
                <a:solidFill>
                  <a:srgbClr val="C00000"/>
                </a:solidFill>
              </a:rPr>
              <a:t>High Tea</a:t>
            </a:r>
            <a:endParaRPr lang="en-US" sz="800" i="1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1200" y="0"/>
            <a:ext cx="3200400" cy="3657600"/>
          </a:xfrm>
          <a:prstGeom prst="rect">
            <a:avLst/>
          </a:prstGeom>
          <a:solidFill>
            <a:srgbClr val="EAE0DA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Day - 10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11.11.2016 (Friday)</a:t>
            </a:r>
          </a:p>
          <a:p>
            <a:endParaRPr lang="en-US" sz="800" dirty="0" smtClean="0"/>
          </a:p>
          <a:p>
            <a:r>
              <a:rPr lang="en-US" sz="800" dirty="0" smtClean="0"/>
              <a:t>10:00-11:00  Experimental techniques in nuclear physics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P.C. Rout, BARC)</a:t>
            </a:r>
          </a:p>
          <a:p>
            <a:endParaRPr lang="en-US" sz="800" dirty="0" smtClean="0"/>
          </a:p>
          <a:p>
            <a:r>
              <a:rPr lang="en-US" sz="800" dirty="0" smtClean="0"/>
              <a:t>11:00-11:30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dirty="0" smtClean="0"/>
          </a:p>
          <a:p>
            <a:r>
              <a:rPr lang="en-US" sz="800" dirty="0" smtClean="0"/>
              <a:t>11:30-12:30  </a:t>
            </a:r>
            <a:r>
              <a:rPr lang="en-US" sz="800" dirty="0"/>
              <a:t>Error analysis of the experimental </a:t>
            </a:r>
            <a:r>
              <a:rPr lang="en-US" sz="800" dirty="0" smtClean="0"/>
              <a:t>data</a:t>
            </a:r>
          </a:p>
          <a:p>
            <a:r>
              <a:rPr lang="en-IN" sz="800" i="1" dirty="0" smtClean="0"/>
              <a:t>                        (</a:t>
            </a:r>
            <a:r>
              <a:rPr lang="en-US" sz="800" i="1" dirty="0"/>
              <a:t>Prof. </a:t>
            </a:r>
            <a:r>
              <a:rPr lang="en-US" sz="800" i="1" dirty="0" err="1"/>
              <a:t>K.M.Prasad</a:t>
            </a:r>
            <a:r>
              <a:rPr lang="en-US" sz="800" i="1" dirty="0"/>
              <a:t>, University of </a:t>
            </a:r>
            <a:r>
              <a:rPr lang="en-US" sz="800" i="1" dirty="0" err="1"/>
              <a:t>Manipal</a:t>
            </a:r>
            <a:r>
              <a:rPr lang="en-IN" sz="800" i="1" dirty="0" smtClean="0"/>
              <a:t>)</a:t>
            </a:r>
            <a:endParaRPr lang="en-US" sz="800" i="1" dirty="0" smtClean="0"/>
          </a:p>
          <a:p>
            <a:endParaRPr lang="en-US" sz="800" dirty="0" smtClean="0"/>
          </a:p>
          <a:p>
            <a:r>
              <a:rPr lang="en-US" sz="800" dirty="0" smtClean="0"/>
              <a:t>12:30-13:30  Error analysis of the experimental data 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</a:t>
            </a:r>
            <a:r>
              <a:rPr lang="en-US" sz="800" i="1" dirty="0" err="1" smtClean="0"/>
              <a:t>Gobinda</a:t>
            </a:r>
            <a:r>
              <a:rPr lang="en-US" sz="800" i="1" dirty="0" smtClean="0"/>
              <a:t> </a:t>
            </a:r>
            <a:r>
              <a:rPr lang="en-US" sz="800" i="1" dirty="0" err="1" smtClean="0"/>
              <a:t>Majumder</a:t>
            </a:r>
            <a:r>
              <a:rPr lang="en-US" sz="800" i="1" dirty="0" smtClean="0"/>
              <a:t>, TIFR)</a:t>
            </a:r>
          </a:p>
          <a:p>
            <a:endParaRPr lang="en-US" sz="800" i="1" dirty="0" smtClean="0"/>
          </a:p>
          <a:p>
            <a:r>
              <a:rPr lang="en-US" sz="800" dirty="0" smtClean="0"/>
              <a:t>13:30- 14:30  </a:t>
            </a:r>
            <a:r>
              <a:rPr lang="en-US" sz="800" dirty="0" smtClean="0">
                <a:solidFill>
                  <a:srgbClr val="C00000"/>
                </a:solidFill>
              </a:rPr>
              <a:t>Lunch Break </a:t>
            </a:r>
          </a:p>
          <a:p>
            <a:endParaRPr lang="en-US" sz="800" dirty="0" smtClean="0"/>
          </a:p>
          <a:p>
            <a:r>
              <a:rPr lang="en-US" sz="800" dirty="0" smtClean="0"/>
              <a:t>14:30-15:30  </a:t>
            </a:r>
            <a:r>
              <a:rPr lang="en-US" sz="800" dirty="0"/>
              <a:t>Use of continuous energy cross sections for Monte Carlo 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  simulations </a:t>
            </a:r>
            <a:r>
              <a:rPr lang="en-US" sz="800" i="1" dirty="0" smtClean="0"/>
              <a:t>(</a:t>
            </a:r>
            <a:r>
              <a:rPr lang="en-US" sz="800" i="1" dirty="0" err="1"/>
              <a:t>Shri</a:t>
            </a:r>
            <a:r>
              <a:rPr lang="en-US" sz="800" i="1" dirty="0"/>
              <a:t>. </a:t>
            </a:r>
            <a:r>
              <a:rPr lang="en-US" sz="800" i="1" dirty="0" err="1"/>
              <a:t>Anek</a:t>
            </a:r>
            <a:r>
              <a:rPr lang="en-US" sz="800" i="1" dirty="0"/>
              <a:t> Kumar, </a:t>
            </a:r>
            <a:r>
              <a:rPr lang="en-US" sz="800" i="1" dirty="0" smtClean="0"/>
              <a:t>BARC)</a:t>
            </a:r>
          </a:p>
          <a:p>
            <a:endParaRPr lang="en-IN" sz="800" i="1" dirty="0" smtClean="0"/>
          </a:p>
          <a:p>
            <a:r>
              <a:rPr lang="en-IN" sz="800" dirty="0" smtClean="0"/>
              <a:t>15:30-16:30  Student Seminars</a:t>
            </a:r>
          </a:p>
          <a:p>
            <a:endParaRPr lang="en-US" sz="800" i="1" dirty="0" smtClean="0"/>
          </a:p>
          <a:p>
            <a:r>
              <a:rPr lang="en-US" sz="800" dirty="0" smtClean="0"/>
              <a:t>16:30-17:00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b="1" dirty="0" smtClean="0"/>
          </a:p>
          <a:p>
            <a:r>
              <a:rPr lang="en-US" sz="800" dirty="0" smtClean="0"/>
              <a:t>17:00-18:00  Use of  </a:t>
            </a:r>
            <a:r>
              <a:rPr lang="en-US" sz="800" dirty="0" err="1" smtClean="0"/>
              <a:t>Kalman</a:t>
            </a:r>
            <a:r>
              <a:rPr lang="en-US" sz="800" dirty="0" smtClean="0"/>
              <a:t> filter technique for data evaluation in </a:t>
            </a:r>
          </a:p>
          <a:p>
            <a:r>
              <a:rPr lang="en-US" sz="800" dirty="0" smtClean="0"/>
              <a:t>                         nuclear data science </a:t>
            </a:r>
            <a:r>
              <a:rPr lang="en-US" sz="800" i="1" dirty="0" smtClean="0"/>
              <a:t>(Dr. </a:t>
            </a:r>
            <a:r>
              <a:rPr lang="en-US" sz="800" i="1" dirty="0" err="1" smtClean="0"/>
              <a:t>Jayalakshmi</a:t>
            </a:r>
            <a:r>
              <a:rPr lang="en-US" sz="800" i="1" dirty="0" smtClean="0"/>
              <a:t> Nair, VESIT)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0"/>
            <a:ext cx="3200400" cy="3657600"/>
          </a:xfrm>
          <a:prstGeom prst="rect">
            <a:avLst/>
          </a:prstGeom>
          <a:solidFill>
            <a:srgbClr val="C6F6DC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Day - 9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10.11.2016 (Thursday)</a:t>
            </a:r>
          </a:p>
          <a:p>
            <a:endParaRPr lang="en-US" sz="800" dirty="0" smtClean="0"/>
          </a:p>
          <a:p>
            <a:r>
              <a:rPr lang="en-US" sz="800" dirty="0" smtClean="0"/>
              <a:t>10:00-11:00  Experimental techniques in nuclear physics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P.C. Rout, BARC)</a:t>
            </a:r>
          </a:p>
          <a:p>
            <a:endParaRPr lang="en-US" sz="800" dirty="0" smtClean="0"/>
          </a:p>
          <a:p>
            <a:r>
              <a:rPr lang="en-US" sz="800" dirty="0" smtClean="0"/>
              <a:t>11:00-11:30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dirty="0" smtClean="0"/>
          </a:p>
          <a:p>
            <a:r>
              <a:rPr lang="en-US" sz="800" dirty="0" smtClean="0"/>
              <a:t>11:30-12:30  </a:t>
            </a:r>
            <a:r>
              <a:rPr lang="en-IN" sz="800" dirty="0"/>
              <a:t>Monte </a:t>
            </a:r>
            <a:r>
              <a:rPr lang="en-IN" sz="800" dirty="0" err="1" smtClean="0"/>
              <a:t>carlo</a:t>
            </a:r>
            <a:r>
              <a:rPr lang="en-IN" sz="800" dirty="0" smtClean="0"/>
              <a:t> </a:t>
            </a:r>
            <a:r>
              <a:rPr lang="en-IN" sz="800" dirty="0"/>
              <a:t>s</a:t>
            </a:r>
            <a:r>
              <a:rPr lang="en-IN" sz="800" dirty="0" smtClean="0"/>
              <a:t>imulations </a:t>
            </a:r>
            <a:r>
              <a:rPr lang="en-IN" sz="800" dirty="0"/>
              <a:t>for n-TOF spectroscopy </a:t>
            </a:r>
            <a:endParaRPr lang="en-IN" sz="800" dirty="0" smtClean="0"/>
          </a:p>
          <a:p>
            <a:r>
              <a:rPr lang="en-IN" sz="800" dirty="0"/>
              <a:t> </a:t>
            </a:r>
            <a:r>
              <a:rPr lang="en-IN" sz="800" dirty="0" smtClean="0"/>
              <a:t>                       experiments </a:t>
            </a:r>
            <a:r>
              <a:rPr lang="en-IN" sz="800" i="1" dirty="0" smtClean="0"/>
              <a:t>(</a:t>
            </a:r>
            <a:r>
              <a:rPr lang="en-US" sz="800" i="1" dirty="0"/>
              <a:t>Dr. S. </a:t>
            </a:r>
            <a:r>
              <a:rPr lang="en-US" sz="800" i="1" dirty="0" err="1"/>
              <a:t>Mitra</a:t>
            </a:r>
            <a:r>
              <a:rPr lang="en-US" sz="800" i="1" dirty="0"/>
              <a:t>, </a:t>
            </a:r>
            <a:r>
              <a:rPr lang="en-US" sz="800" i="1" dirty="0" smtClean="0"/>
              <a:t>BARC</a:t>
            </a:r>
            <a:r>
              <a:rPr lang="en-IN" sz="800" i="1" dirty="0" smtClean="0"/>
              <a:t>)</a:t>
            </a:r>
            <a:endParaRPr lang="en-US" sz="800" i="1" dirty="0" smtClean="0"/>
          </a:p>
          <a:p>
            <a:endParaRPr lang="en-US" sz="800" dirty="0" smtClean="0"/>
          </a:p>
          <a:p>
            <a:r>
              <a:rPr lang="en-US" sz="800" dirty="0" smtClean="0"/>
              <a:t>12:30-13:30  Error analysis of the experimental data </a:t>
            </a:r>
          </a:p>
          <a:p>
            <a:r>
              <a:rPr lang="en-US" sz="800" dirty="0" smtClean="0"/>
              <a:t>                        </a:t>
            </a:r>
            <a:r>
              <a:rPr lang="en-US" sz="800" i="1" dirty="0" smtClean="0"/>
              <a:t>(Dr. </a:t>
            </a:r>
            <a:r>
              <a:rPr lang="en-US" sz="800" i="1" dirty="0" err="1" smtClean="0"/>
              <a:t>Gobinda</a:t>
            </a:r>
            <a:r>
              <a:rPr lang="en-US" sz="800" i="1" dirty="0" smtClean="0"/>
              <a:t> </a:t>
            </a:r>
            <a:r>
              <a:rPr lang="en-US" sz="800" i="1" dirty="0" err="1" smtClean="0"/>
              <a:t>Majumder</a:t>
            </a:r>
            <a:r>
              <a:rPr lang="en-US" sz="800" i="1" dirty="0" smtClean="0"/>
              <a:t>, TIFR)</a:t>
            </a:r>
          </a:p>
          <a:p>
            <a:endParaRPr lang="en-US" sz="800" i="1" dirty="0" smtClean="0"/>
          </a:p>
          <a:p>
            <a:r>
              <a:rPr lang="en-US" sz="800" dirty="0" smtClean="0"/>
              <a:t>13:30- 14:30  </a:t>
            </a:r>
            <a:r>
              <a:rPr lang="en-US" sz="800" dirty="0" smtClean="0">
                <a:solidFill>
                  <a:srgbClr val="C00000"/>
                </a:solidFill>
              </a:rPr>
              <a:t>Lunch Break </a:t>
            </a:r>
          </a:p>
          <a:p>
            <a:endParaRPr lang="en-US" sz="800" dirty="0" smtClean="0"/>
          </a:p>
          <a:p>
            <a:r>
              <a:rPr lang="en-US" sz="800" dirty="0" smtClean="0"/>
              <a:t>14:30-15:30  Study of chemical and magnetic structures using neutron </a:t>
            </a:r>
          </a:p>
          <a:p>
            <a:r>
              <a:rPr lang="en-US" sz="800" dirty="0" smtClean="0"/>
              <a:t>                        diffraction </a:t>
            </a:r>
            <a:r>
              <a:rPr lang="en-US" sz="800" i="1" dirty="0" smtClean="0"/>
              <a:t>(Dr. V. </a:t>
            </a:r>
            <a:r>
              <a:rPr lang="en-US" sz="800" i="1" dirty="0" err="1" smtClean="0"/>
              <a:t>Siruguri</a:t>
            </a:r>
            <a:r>
              <a:rPr lang="en-US" sz="800" i="1" dirty="0" smtClean="0"/>
              <a:t>, UGC-DAE-CSR)</a:t>
            </a:r>
          </a:p>
          <a:p>
            <a:endParaRPr lang="en-IN" sz="800" i="1" dirty="0" smtClean="0"/>
          </a:p>
          <a:p>
            <a:r>
              <a:rPr lang="en-IN" sz="800" dirty="0" smtClean="0"/>
              <a:t>15:30-16:30  Student Seminars</a:t>
            </a:r>
          </a:p>
          <a:p>
            <a:endParaRPr lang="en-US" sz="800" i="1" dirty="0" smtClean="0"/>
          </a:p>
          <a:p>
            <a:r>
              <a:rPr lang="en-US" sz="800" dirty="0" smtClean="0"/>
              <a:t>16:30-17:00  </a:t>
            </a:r>
            <a:r>
              <a:rPr lang="en-US" sz="800" dirty="0" smtClean="0">
                <a:solidFill>
                  <a:srgbClr val="C00000"/>
                </a:solidFill>
              </a:rPr>
              <a:t>Tea Break</a:t>
            </a:r>
          </a:p>
          <a:p>
            <a:endParaRPr lang="en-US" sz="800" b="1" dirty="0" smtClean="0"/>
          </a:p>
          <a:p>
            <a:r>
              <a:rPr lang="en-US" sz="800" dirty="0" smtClean="0"/>
              <a:t>17:00-18:00  Studies </a:t>
            </a:r>
            <a:r>
              <a:rPr lang="en-US" sz="800" dirty="0"/>
              <a:t>on high energy photon and neutron induced fission 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 of </a:t>
            </a:r>
            <a:r>
              <a:rPr lang="en-US" sz="800" dirty="0"/>
              <a:t>actinides and </a:t>
            </a:r>
            <a:r>
              <a:rPr lang="en-US" sz="800" dirty="0" smtClean="0"/>
              <a:t>pre-actinides </a:t>
            </a:r>
            <a:r>
              <a:rPr lang="en-US" sz="800" i="1" dirty="0" smtClean="0"/>
              <a:t>(</a:t>
            </a:r>
            <a:r>
              <a:rPr lang="en-US" sz="800" i="1" dirty="0"/>
              <a:t>Dr. </a:t>
            </a:r>
            <a:r>
              <a:rPr lang="en-US" sz="800" i="1" dirty="0" smtClean="0"/>
              <a:t>H. </a:t>
            </a:r>
            <a:r>
              <a:rPr lang="en-US" sz="800" i="1" dirty="0" err="1"/>
              <a:t>Naik</a:t>
            </a:r>
            <a:r>
              <a:rPr lang="en-US" sz="800" i="1" dirty="0"/>
              <a:t>, </a:t>
            </a:r>
            <a:r>
              <a:rPr lang="en-US" sz="800" i="1" dirty="0" smtClean="0"/>
              <a:t>BARC)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941</Words>
  <Application>Microsoft Office PowerPoint</Application>
  <PresentationFormat>Custom</PresentationFormat>
  <Paragraphs>248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Kapil Deo</dc:creator>
  <cp:lastModifiedBy>Kapil Deo</cp:lastModifiedBy>
  <cp:revision>28</cp:revision>
  <dcterms:created xsi:type="dcterms:W3CDTF">2016-10-19T09:55:46Z</dcterms:created>
  <dcterms:modified xsi:type="dcterms:W3CDTF">2016-10-26T05:06:26Z</dcterms:modified>
</cp:coreProperties>
</file>