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1" r:id="rId84"/>
    <p:sldId id="302" r:id="rId85"/>
    <p:sldId id="303" r:id="rId8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slide" Target="slides/slide15.xml"/><Relationship Id="rId54" Type="http://schemas.openxmlformats.org/officeDocument/2006/relationships/slide" Target="slides/slide16.xml"/><Relationship Id="rId55" Type="http://schemas.openxmlformats.org/officeDocument/2006/relationships/slide" Target="slides/slide17.xml"/><Relationship Id="rId56" Type="http://schemas.openxmlformats.org/officeDocument/2006/relationships/slide" Target="slides/slide18.xml"/><Relationship Id="rId57" Type="http://schemas.openxmlformats.org/officeDocument/2006/relationships/slide" Target="slides/slide19.xml"/><Relationship Id="rId58" Type="http://schemas.openxmlformats.org/officeDocument/2006/relationships/slide" Target="slides/slide20.xml"/><Relationship Id="rId59" Type="http://schemas.openxmlformats.org/officeDocument/2006/relationships/slide" Target="slides/slide21.xml"/><Relationship Id="rId60" Type="http://schemas.openxmlformats.org/officeDocument/2006/relationships/slide" Target="slides/slide22.xml"/><Relationship Id="rId61" Type="http://schemas.openxmlformats.org/officeDocument/2006/relationships/slide" Target="slides/slide23.xml"/><Relationship Id="rId62" Type="http://schemas.openxmlformats.org/officeDocument/2006/relationships/slide" Target="slides/slide24.xml"/><Relationship Id="rId63" Type="http://schemas.openxmlformats.org/officeDocument/2006/relationships/slide" Target="slides/slide25.xml"/><Relationship Id="rId64" Type="http://schemas.openxmlformats.org/officeDocument/2006/relationships/slide" Target="slides/slide26.xml"/><Relationship Id="rId65" Type="http://schemas.openxmlformats.org/officeDocument/2006/relationships/slide" Target="slides/slide27.xml"/><Relationship Id="rId66" Type="http://schemas.openxmlformats.org/officeDocument/2006/relationships/slide" Target="slides/slide28.xml"/><Relationship Id="rId67" Type="http://schemas.openxmlformats.org/officeDocument/2006/relationships/slide" Target="slides/slide29.xml"/><Relationship Id="rId68" Type="http://schemas.openxmlformats.org/officeDocument/2006/relationships/slide" Target="slides/slide30.xml"/><Relationship Id="rId69" Type="http://schemas.openxmlformats.org/officeDocument/2006/relationships/slide" Target="slides/slide31.xml"/><Relationship Id="rId70" Type="http://schemas.openxmlformats.org/officeDocument/2006/relationships/slide" Target="slides/slide32.xml"/><Relationship Id="rId71" Type="http://schemas.openxmlformats.org/officeDocument/2006/relationships/slide" Target="slides/slide33.xml"/><Relationship Id="rId72" Type="http://schemas.openxmlformats.org/officeDocument/2006/relationships/slide" Target="slides/slide34.xml"/><Relationship Id="rId73" Type="http://schemas.openxmlformats.org/officeDocument/2006/relationships/slide" Target="slides/slide35.xml"/><Relationship Id="rId74" Type="http://schemas.openxmlformats.org/officeDocument/2006/relationships/slide" Target="slides/slide36.xml"/><Relationship Id="rId75" Type="http://schemas.openxmlformats.org/officeDocument/2006/relationships/slide" Target="slides/slide37.xml"/><Relationship Id="rId76" Type="http://schemas.openxmlformats.org/officeDocument/2006/relationships/slide" Target="slides/slide38.xml"/><Relationship Id="rId77" Type="http://schemas.openxmlformats.org/officeDocument/2006/relationships/slide" Target="slides/slide39.xml"/><Relationship Id="rId78" Type="http://schemas.openxmlformats.org/officeDocument/2006/relationships/slide" Target="slides/slide40.xml"/><Relationship Id="rId79" Type="http://schemas.openxmlformats.org/officeDocument/2006/relationships/slide" Target="slides/slide41.xml"/><Relationship Id="rId80" Type="http://schemas.openxmlformats.org/officeDocument/2006/relationships/slide" Target="slides/slide42.xml"/><Relationship Id="rId81" Type="http://schemas.openxmlformats.org/officeDocument/2006/relationships/slide" Target="slides/slide43.xml"/><Relationship Id="rId82" Type="http://schemas.openxmlformats.org/officeDocument/2006/relationships/slide" Target="slides/slide44.xml"/><Relationship Id="rId83" Type="http://schemas.openxmlformats.org/officeDocument/2006/relationships/slide" Target="slides/slide45.xml"/><Relationship Id="rId84" Type="http://schemas.openxmlformats.org/officeDocument/2006/relationships/slide" Target="slides/slide46.xml"/><Relationship Id="rId85" Type="http://schemas.openxmlformats.org/officeDocument/2006/relationships/slide" Target="slides/slide47.xml"/><Relationship Id="rId86" Type="http://schemas.openxmlformats.org/officeDocument/2006/relationships/slide" Target="slides/slide48.xml"/><Relationship Id="rId8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TextShape 4"/>
          <p:cNvSpPr/>
          <p:nvPr/>
        </p:nvSpPr>
        <p:spPr>
          <a:xfrm>
            <a:off x="1224000" y="1944000"/>
            <a:ext cx="7631280" cy="17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Geometries for Detector Construction 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Raman Sehgal (BARC)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16000" y="144000"/>
            <a:ext cx="871056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6080" cy="194256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144000" y="915120"/>
            <a:ext cx="678024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5160" cy="1942560"/>
          </a:xfrm>
          <a:prstGeom prst="rect">
            <a:avLst/>
          </a:prstGeom>
          <a:ln w="0">
            <a:noFill/>
          </a:ln>
        </p:spPr>
      </p:pic>
      <p:grpSp>
        <p:nvGrpSpPr>
          <p:cNvPr id="233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234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35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236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7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8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9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0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1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3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44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245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46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47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48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49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0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1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2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3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4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5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6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7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58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4760" cy="24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5364000" y="756000"/>
            <a:ext cx="4686480" cy="4564800"/>
            <a:chOff x="5364000" y="756000"/>
            <a:chExt cx="4686480" cy="4564800"/>
          </a:xfrm>
        </p:grpSpPr>
        <p:pic>
          <p:nvPicPr>
            <p:cNvPr id="261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8560" cy="222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5440" cy="223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6480" cy="2080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80240" cy="2014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5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16000" y="108000"/>
            <a:ext cx="871056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144000" y="720000"/>
            <a:ext cx="5038560" cy="54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21640" y="67680"/>
            <a:ext cx="515376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504000" y="864000"/>
            <a:ext cx="9142920" cy="49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can be define in two ways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the exising NIST database provided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Contains a lot of material as elements, isotopes and compound.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Need an object of NistManger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G4NistManager *nist = G4NistManager::Instance();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G4Material *world_mat = nist-&gt;FindOrBuildMaterial("G4_AIR");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(G4_Pb, G4_Al, G4_Mg, G4_Na ..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(G4_BAKELLITE, G4_ANTHRACENE etc..)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Making your own material that can be defined using the various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Isotope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G4Isotope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Element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G4Element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Molecules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Compound and Mixture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21640" y="67680"/>
            <a:ext cx="515376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0960" cy="117036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1960" cy="108468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7320" cy="15609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4"/>
          <p:cNvSpPr/>
          <p:nvPr/>
        </p:nvSpPr>
        <p:spPr>
          <a:xfrm>
            <a:off x="468000" y="2016000"/>
            <a:ext cx="4823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5"/>
          <p:cNvSpPr/>
          <p:nvPr/>
        </p:nvSpPr>
        <p:spPr>
          <a:xfrm>
            <a:off x="468000" y="3528000"/>
            <a:ext cx="4823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creating material from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6"/>
          <p:cNvSpPr/>
          <p:nvPr/>
        </p:nvSpPr>
        <p:spPr>
          <a:xfrm>
            <a:off x="5544000" y="3276000"/>
            <a:ext cx="4463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Getting Water from NISTManager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G4Material *world_mat =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nist-&gt;FindOrBuildMaterial("G4_WATER");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21640" y="67680"/>
            <a:ext cx="94132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216000" y="936000"/>
            <a:ext cx="4606920" cy="23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G4LogicalVolume(G4VSolid* pSolid,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pMaterial,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name);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5516280" y="936000"/>
            <a:ext cx="456264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G4Box box(“test”, 5*cm, 5*cm, 5*cm);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 Al;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*logicalBox = new G4LogicalVolume(box, Al, “LogicalBox”);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168840" y="2685600"/>
            <a:ext cx="523008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G4PVPlacement(G4RotationMatrix *pRot,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G4ThreeVector &amp;tlate,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*pMotherLogical,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pMany,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G4int  pCopyNo,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pSurfChk=false);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5465520" y="2592000"/>
            <a:ext cx="446940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G4PVPlacement(0,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G4ThreeVector(),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logicalBox,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“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PhysicalVolume”,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motherLogicalVol,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c9211e"/>
                </a:solidFill>
                <a:latin typeface="Arial"/>
                <a:ea typeface="DejaVu Sans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88000" y="792000"/>
            <a:ext cx="6981840" cy="36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7280" cy="3021840"/>
          </a:xfrm>
          <a:prstGeom prst="rect">
            <a:avLst/>
          </a:prstGeom>
          <a:ln w="0">
            <a:noFill/>
          </a:ln>
        </p:spPr>
      </p:pic>
      <p:sp>
        <p:nvSpPr>
          <p:cNvPr id="294" name="CustomShape 5"/>
          <p:cNvSpPr/>
          <p:nvPr/>
        </p:nvSpPr>
        <p:spPr>
          <a:xfrm>
            <a:off x="324000" y="4068000"/>
            <a:ext cx="9357840" cy="10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7056000" y="772920"/>
            <a:ext cx="2244240" cy="2221560"/>
          </a:xfrm>
          <a:prstGeom prst="rect">
            <a:avLst/>
          </a:prstGeom>
          <a:ln w="36000"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540000" y="1008000"/>
            <a:ext cx="5434920" cy="16232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1"/>
          <p:cNvSpPr/>
          <p:nvPr/>
        </p:nvSpPr>
        <p:spPr>
          <a:xfrm>
            <a:off x="468000" y="3348000"/>
            <a:ext cx="5578920" cy="16232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7092360" y="3292920"/>
            <a:ext cx="2244240" cy="2221560"/>
          </a:xfrm>
          <a:prstGeom prst="rect">
            <a:avLst/>
          </a:prstGeom>
          <a:ln w="36000">
            <a:noFill/>
          </a:ln>
        </p:spPr>
      </p:pic>
      <p:sp>
        <p:nvSpPr>
          <p:cNvPr id="302" name=""/>
          <p:cNvSpPr/>
          <p:nvPr/>
        </p:nvSpPr>
        <p:spPr>
          <a:xfrm>
            <a:off x="228600" y="3139200"/>
            <a:ext cx="9601200" cy="36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-54000" bIns="-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4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4440" cy="2825640"/>
          </a:xfrm>
          <a:prstGeom prst="rect">
            <a:avLst/>
          </a:prstGeom>
          <a:ln w="36000">
            <a:noFill/>
          </a:ln>
        </p:spPr>
      </p:pic>
      <p:sp>
        <p:nvSpPr>
          <p:cNvPr id="305" name="CustomShape 18"/>
          <p:cNvSpPr/>
          <p:nvPr/>
        </p:nvSpPr>
        <p:spPr>
          <a:xfrm>
            <a:off x="540000" y="1008000"/>
            <a:ext cx="5434920" cy="16232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19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8360" cy="26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4440" cy="2825640"/>
          </a:xfrm>
          <a:prstGeom prst="rect">
            <a:avLst/>
          </a:prstGeom>
          <a:ln w="36000"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468000" y="1116000"/>
            <a:ext cx="5578920" cy="16232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1" name="Group 3"/>
          <p:cNvGrpSpPr/>
          <p:nvPr/>
        </p:nvGrpSpPr>
        <p:grpSpPr>
          <a:xfrm>
            <a:off x="504000" y="2924280"/>
            <a:ext cx="5614560" cy="2690280"/>
            <a:chOff x="504000" y="2924280"/>
            <a:chExt cx="5614560" cy="2690280"/>
          </a:xfrm>
        </p:grpSpPr>
        <p:pic>
          <p:nvPicPr>
            <p:cNvPr id="312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4560" cy="269028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313" name="CustomShape 4"/>
            <p:cNvSpPr/>
            <p:nvPr/>
          </p:nvSpPr>
          <p:spPr>
            <a:xfrm>
              <a:off x="504000" y="3538080"/>
              <a:ext cx="4852440" cy="42048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4" name="CustomShape 5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7466040" y="1080000"/>
            <a:ext cx="2539800" cy="273384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216000" y="144000"/>
            <a:ext cx="871056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4"/>
          <p:cNvGrpSpPr/>
          <p:nvPr/>
        </p:nvGrpSpPr>
        <p:grpSpPr>
          <a:xfrm>
            <a:off x="108000" y="1152000"/>
            <a:ext cx="3092040" cy="2733840"/>
            <a:chOff x="108000" y="1152000"/>
            <a:chExt cx="3092040" cy="2733840"/>
          </a:xfrm>
        </p:grpSpPr>
        <p:grpSp>
          <p:nvGrpSpPr>
            <p:cNvPr id="320" name="Group 5"/>
            <p:cNvGrpSpPr/>
            <p:nvPr/>
          </p:nvGrpSpPr>
          <p:grpSpPr>
            <a:xfrm>
              <a:off x="293040" y="1152000"/>
              <a:ext cx="2748600" cy="2350800"/>
              <a:chOff x="293040" y="1152000"/>
              <a:chExt cx="2748600" cy="2350800"/>
            </a:xfrm>
          </p:grpSpPr>
          <p:sp>
            <p:nvSpPr>
              <p:cNvPr id="321" name="CustomShape 6"/>
              <p:cNvSpPr/>
              <p:nvPr/>
            </p:nvSpPr>
            <p:spPr>
              <a:xfrm>
                <a:off x="1033560" y="1152000"/>
                <a:ext cx="1108800" cy="49068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CustomShape 7"/>
              <p:cNvSpPr/>
              <p:nvPr/>
            </p:nvSpPr>
            <p:spPr>
              <a:xfrm>
                <a:off x="293040" y="2082240"/>
                <a:ext cx="110916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CustomShape 8"/>
              <p:cNvSpPr/>
              <p:nvPr/>
            </p:nvSpPr>
            <p:spPr>
              <a:xfrm>
                <a:off x="1879920" y="2082240"/>
                <a:ext cx="110844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CustomShape 9"/>
              <p:cNvSpPr/>
              <p:nvPr/>
            </p:nvSpPr>
            <p:spPr>
              <a:xfrm>
                <a:off x="293040" y="3012480"/>
                <a:ext cx="110916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CustomShape 10"/>
              <p:cNvSpPr/>
              <p:nvPr/>
            </p:nvSpPr>
            <p:spPr>
              <a:xfrm>
                <a:off x="1932480" y="3012480"/>
                <a:ext cx="110916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Line 11"/>
              <p:cNvSpPr/>
              <p:nvPr/>
            </p:nvSpPr>
            <p:spPr>
              <a:xfrm flipH="1">
                <a:off x="82188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7" name="Line 12"/>
              <p:cNvSpPr/>
              <p:nvPr/>
            </p:nvSpPr>
            <p:spPr>
              <a:xfrm>
                <a:off x="172080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8" name="Line 13"/>
              <p:cNvSpPr/>
              <p:nvPr/>
            </p:nvSpPr>
            <p:spPr>
              <a:xfrm>
                <a:off x="82152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9" name="Line 14"/>
              <p:cNvSpPr/>
              <p:nvPr/>
            </p:nvSpPr>
            <p:spPr>
              <a:xfrm>
                <a:off x="235548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30" name="CustomShape 15"/>
            <p:cNvSpPr/>
            <p:nvPr/>
          </p:nvSpPr>
          <p:spPr>
            <a:xfrm>
              <a:off x="108000" y="1863360"/>
              <a:ext cx="1479240" cy="202248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CustomShape 16"/>
            <p:cNvSpPr/>
            <p:nvPr/>
          </p:nvSpPr>
          <p:spPr>
            <a:xfrm>
              <a:off x="1720800" y="1836000"/>
              <a:ext cx="1479240" cy="202248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2" name="CustomShape 17"/>
          <p:cNvSpPr/>
          <p:nvPr/>
        </p:nvSpPr>
        <p:spPr>
          <a:xfrm>
            <a:off x="3272400" y="1044000"/>
            <a:ext cx="4308840" cy="39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Make sure you give proper copy number and name to physical placement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16000" y="936000"/>
            <a:ext cx="8422560" cy="19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Quick Brushup of OOPs in C++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Geometries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Structure of Geant4 application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6111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521640" y="67680"/>
            <a:ext cx="515376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1038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828000" y="1152000"/>
            <a:ext cx="537120" cy="17611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44000" y="1908000"/>
            <a:ext cx="861120" cy="4564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864000" y="3564000"/>
            <a:ext cx="8493120" cy="20757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216000" y="-133920"/>
            <a:ext cx="439056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2000" y="-1342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9720" y="21960"/>
            <a:ext cx="64792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04000" y="22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612000" y="936000"/>
            <a:ext cx="8421480" cy="29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7080" cy="2770560"/>
          </a:xfrm>
          <a:prstGeom prst="rect">
            <a:avLst/>
          </a:prstGeom>
          <a:ln w="0"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576000" y="4752000"/>
            <a:ext cx="89254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311040" y="78480"/>
            <a:ext cx="872064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620000" y="841680"/>
            <a:ext cx="62985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1656000" y="1368000"/>
            <a:ext cx="2877480" cy="30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6192000" y="1368000"/>
            <a:ext cx="251856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1002600" y="93960"/>
            <a:ext cx="54658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62600" y="21960"/>
            <a:ext cx="54658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200" cy="338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62600" y="21960"/>
            <a:ext cx="54658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200" cy="3389040"/>
          </a:xfrm>
          <a:prstGeom prst="rect">
            <a:avLst/>
          </a:prstGeom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9120" cy="932400"/>
          </a:xfrm>
          <a:prstGeom prst="rect">
            <a:avLst/>
          </a:prstGeom>
          <a:ln w="0">
            <a:noFill/>
          </a:ln>
        </p:spPr>
      </p:pic>
      <p:sp>
        <p:nvSpPr>
          <p:cNvPr id="371" name="TextShape 4"/>
          <p:cNvSpPr/>
          <p:nvPr/>
        </p:nvSpPr>
        <p:spPr>
          <a:xfrm>
            <a:off x="3024000" y="864000"/>
            <a:ext cx="31672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&lt;solids&gt;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tag of GDML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62600" y="93960"/>
            <a:ext cx="546588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200" cy="3389040"/>
          </a:xfrm>
          <a:prstGeom prst="rect">
            <a:avLst/>
          </a:prstGeom>
          <a:ln w="0">
            <a:noFill/>
          </a:ln>
        </p:spPr>
      </p:pic>
      <p:grpSp>
        <p:nvGrpSpPr>
          <p:cNvPr id="376" name="Group 4"/>
          <p:cNvGrpSpPr/>
          <p:nvPr/>
        </p:nvGrpSpPr>
        <p:grpSpPr>
          <a:xfrm>
            <a:off x="3996000" y="762840"/>
            <a:ext cx="4361400" cy="4780440"/>
            <a:chOff x="3996000" y="762840"/>
            <a:chExt cx="4361400" cy="4780440"/>
          </a:xfrm>
        </p:grpSpPr>
        <p:pic>
          <p:nvPicPr>
            <p:cNvPr id="377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1400" cy="4780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8" name="Group 5"/>
            <p:cNvGrpSpPr/>
            <p:nvPr/>
          </p:nvGrpSpPr>
          <p:grpSpPr>
            <a:xfrm>
              <a:off x="4428000" y="1170000"/>
              <a:ext cx="3312000" cy="4194360"/>
              <a:chOff x="4428000" y="1170000"/>
              <a:chExt cx="3312000" cy="4194360"/>
            </a:xfrm>
          </p:grpSpPr>
          <p:sp>
            <p:nvSpPr>
              <p:cNvPr id="379" name="Line 6"/>
              <p:cNvSpPr/>
              <p:nvPr/>
            </p:nvSpPr>
            <p:spPr>
              <a:xfrm>
                <a:off x="4428000" y="4608000"/>
                <a:ext cx="331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0" name="Line 7"/>
              <p:cNvSpPr/>
              <p:nvPr/>
            </p:nvSpPr>
            <p:spPr>
              <a:xfrm>
                <a:off x="4428000" y="3456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1" name="Line 8"/>
              <p:cNvSpPr/>
              <p:nvPr/>
            </p:nvSpPr>
            <p:spPr>
              <a:xfrm>
                <a:off x="4680000" y="5364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2" name="Line 9"/>
              <p:cNvSpPr/>
              <p:nvPr/>
            </p:nvSpPr>
            <p:spPr>
              <a:xfrm>
                <a:off x="6228000" y="3636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3" name="Line 10"/>
              <p:cNvSpPr/>
              <p:nvPr/>
            </p:nvSpPr>
            <p:spPr>
              <a:xfrm>
                <a:off x="6228000" y="385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4" name="Line 11"/>
              <p:cNvSpPr/>
              <p:nvPr/>
            </p:nvSpPr>
            <p:spPr>
              <a:xfrm>
                <a:off x="6228000" y="403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5" name="Line 12"/>
              <p:cNvSpPr/>
              <p:nvPr/>
            </p:nvSpPr>
            <p:spPr>
              <a:xfrm>
                <a:off x="6228000" y="4248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6" name="Line 13"/>
              <p:cNvSpPr/>
              <p:nvPr/>
            </p:nvSpPr>
            <p:spPr>
              <a:xfrm flipV="1">
                <a:off x="6516000" y="1170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7" name="Line 14"/>
              <p:cNvSpPr/>
              <p:nvPr/>
            </p:nvSpPr>
            <p:spPr>
              <a:xfrm flipV="1">
                <a:off x="6516000" y="1746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8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9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52000" y="-18000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88000" y="792000"/>
            <a:ext cx="5758920" cy="49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9200" cy="3389040"/>
          </a:xfrm>
          <a:prstGeom prst="rect">
            <a:avLst/>
          </a:prstGeom>
          <a:ln w="0">
            <a:noFill/>
          </a:ln>
        </p:spPr>
      </p:pic>
      <p:sp>
        <p:nvSpPr>
          <p:cNvPr id="393" name="CustomShape 3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4" name="TextShape 4"/>
          <p:cNvSpPr/>
          <p:nvPr/>
        </p:nvSpPr>
        <p:spPr>
          <a:xfrm>
            <a:off x="396000" y="144000"/>
            <a:ext cx="489528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&lt;structure&gt; tag of GDML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90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91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8" name="CustomShape 92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Quick Brush up of 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93"/>
          <p:cNvSpPr/>
          <p:nvPr/>
        </p:nvSpPr>
        <p:spPr>
          <a:xfrm>
            <a:off x="216000" y="828000"/>
            <a:ext cx="9613440" cy="20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Class is basically a user-defined data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The variables of class is known as objects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Class contains following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Data members :  The variable that are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Member functions : The functions that are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member function can operate only on the variable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Constructor : A special function without any return type and is called automatically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creation of objects of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Construct can be default (without any parameters), or parameterized constructor.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Its always a good practice to define constructor. These are used to set the data member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creation of object.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7960" cy="3029040"/>
          </a:xfrm>
          <a:prstGeom prst="rect">
            <a:avLst/>
          </a:prstGeom>
          <a:ln w="0">
            <a:noFill/>
          </a:ln>
        </p:spPr>
      </p:pic>
      <p:sp>
        <p:nvSpPr>
          <p:cNvPr id="396" name="CustomShape 1"/>
          <p:cNvSpPr/>
          <p:nvPr/>
        </p:nvSpPr>
        <p:spPr>
          <a:xfrm>
            <a:off x="1080000" y="216000"/>
            <a:ext cx="83494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0" y="72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288000" y="116280"/>
            <a:ext cx="289980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9" name="Group 4"/>
          <p:cNvGrpSpPr/>
          <p:nvPr/>
        </p:nvGrpSpPr>
        <p:grpSpPr>
          <a:xfrm>
            <a:off x="3723840" y="1404000"/>
            <a:ext cx="6105600" cy="3563280"/>
            <a:chOff x="3723840" y="1404000"/>
            <a:chExt cx="6105600" cy="3563280"/>
          </a:xfrm>
        </p:grpSpPr>
        <p:pic>
          <p:nvPicPr>
            <p:cNvPr id="400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560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1" name="Line 5"/>
            <p:cNvSpPr/>
            <p:nvPr/>
          </p:nvSpPr>
          <p:spPr>
            <a:xfrm>
              <a:off x="4032000" y="3096000"/>
              <a:ext cx="1872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Line 6"/>
            <p:cNvSpPr/>
            <p:nvPr/>
          </p:nvSpPr>
          <p:spPr>
            <a:xfrm>
              <a:off x="4248000" y="3600000"/>
              <a:ext cx="2664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000" bIns="-9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32000" y="955800"/>
            <a:ext cx="9358560" cy="31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0" y="72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46760" y="62280"/>
            <a:ext cx="609696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&lt;setup&gt; tab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1480" cy="7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-1339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72000" y="684000"/>
            <a:ext cx="9933480" cy="52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G4GDMLParser myGDMLParser;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2100" spc="-1" strike="noStrike">
                <a:solidFill>
                  <a:srgbClr val="c9211e"/>
                </a:solidFill>
                <a:latin typeface="Arial"/>
                <a:ea typeface="DejaVu Sans"/>
              </a:rPr>
              <a:t>NOTE : Geant4 needs to be compile with xercesC library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47160" y="82800"/>
            <a:ext cx="8192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34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4" name="CustomShape 35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5" name="TextShape 2"/>
          <p:cNvSpPr/>
          <p:nvPr/>
        </p:nvSpPr>
        <p:spPr>
          <a:xfrm>
            <a:off x="720000" y="1944000"/>
            <a:ext cx="8999280" cy="17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Complete GEANT application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  <a:ea typeface="DejaVu Sans"/>
              </a:rPr>
              <a:t>Basic Structure of Geant4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  <a:ea typeface="DejaVu Sans"/>
              </a:rPr>
              <a:t>Where to write what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36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8" name="TextShape 1"/>
          <p:cNvSpPr/>
          <p:nvPr/>
        </p:nvSpPr>
        <p:spPr>
          <a:xfrm>
            <a:off x="360000" y="1080000"/>
            <a:ext cx="8063280" cy="44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Analogy of real experiment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structure of the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basic simulation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Mandatory classes for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mandatory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Getting the required information out of you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3"/>
          <p:cNvSpPr/>
          <p:nvPr/>
        </p:nvSpPr>
        <p:spPr>
          <a:xfrm>
            <a:off x="360000" y="18072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38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1" name="CustomShape 39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2" name="TextShape 8"/>
          <p:cNvSpPr/>
          <p:nvPr/>
        </p:nvSpPr>
        <p:spPr>
          <a:xfrm>
            <a:off x="216000" y="18036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Analogy of the real experiment setup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9"/>
          <p:cNvSpPr/>
          <p:nvPr/>
        </p:nvSpPr>
        <p:spPr>
          <a:xfrm>
            <a:off x="288000" y="1008000"/>
            <a:ext cx="943128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 On : As in real experiment the Geant4 run starts with “Beam On”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run is basically a collection of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in experiment once the run start, user cannot change anything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Geometry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processes to study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starting the run, following things need to be initialized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Detector setup (geometry is optimized)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List (cross-section tables are calculated, depending upon the materials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in the geometry creation)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40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5" name="CustomShape 41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TextShape 7"/>
          <p:cNvSpPr/>
          <p:nvPr/>
        </p:nvSpPr>
        <p:spPr>
          <a:xfrm>
            <a:off x="216000" y="18000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Important user classes : Geant4 Program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11"/>
          <p:cNvSpPr/>
          <p:nvPr/>
        </p:nvSpPr>
        <p:spPr>
          <a:xfrm>
            <a:off x="36000" y="792000"/>
            <a:ext cx="10022040" cy="48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There is no starting point provided by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place where you actually registers different component of you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classes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Classes whose </a:t>
            </a:r>
            <a:r>
              <a:rPr b="1" lang="en-IN" sz="1800" spc="-1" strike="noStrike">
                <a:solidFill>
                  <a:srgbClr val="158466"/>
                </a:solidFill>
                <a:latin typeface="Arial"/>
                <a:ea typeface="DejaVu Sans"/>
              </a:rPr>
              <a:t>objects needs to initiated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before you simulation starts.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UserDetectorConstruction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Existing or Implemented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classes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action classes are invoked during the event loop : ie. When you simulation is running.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Shape 12"/>
          <p:cNvSpPr/>
          <p:nvPr/>
        </p:nvSpPr>
        <p:spPr>
          <a:xfrm>
            <a:off x="3672000" y="3897720"/>
            <a:ext cx="5975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are abstract classes.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They are there to provide a skeleton required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and to implement few functions which are mandatory.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986400" y="3643920"/>
            <a:ext cx="3795120" cy="16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G4UserRunAction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G4UserEventAction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G4UserTrackingAction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G4UserSteppingAction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42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1" name="CustomShape 43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2" name="TextShape 10"/>
          <p:cNvSpPr/>
          <p:nvPr/>
        </p:nvSpPr>
        <p:spPr>
          <a:xfrm>
            <a:off x="216000" y="144000"/>
            <a:ext cx="9071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Shape 16"/>
          <p:cNvSpPr/>
          <p:nvPr/>
        </p:nvSpPr>
        <p:spPr>
          <a:xfrm>
            <a:off x="300960" y="972720"/>
            <a:ext cx="4522320" cy="24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Shape 17"/>
          <p:cNvSpPr/>
          <p:nvPr/>
        </p:nvSpPr>
        <p:spPr>
          <a:xfrm>
            <a:off x="4968000" y="1029960"/>
            <a:ext cx="4626360" cy="30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~Sim01_DetectorConstruction(){}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//Write your stuff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materials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volumes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//declare you volume as sensitive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Line 2"/>
          <p:cNvSpPr/>
          <p:nvPr/>
        </p:nvSpPr>
        <p:spPr>
          <a:xfrm>
            <a:off x="4788000" y="864000"/>
            <a:ext cx="36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6" name="TextShape 18"/>
          <p:cNvSpPr/>
          <p:nvPr/>
        </p:nvSpPr>
        <p:spPr>
          <a:xfrm>
            <a:off x="1008000" y="2556000"/>
            <a:ext cx="35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(Pure virtual function)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19"/>
          <p:cNvSpPr/>
          <p:nvPr/>
        </p:nvSpPr>
        <p:spPr>
          <a:xfrm>
            <a:off x="504000" y="3456000"/>
            <a:ext cx="4175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 should return the pointer to the world physical volume, which represents your entire geometry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44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9" name="CustomShape 45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0" name="TextShape 13"/>
          <p:cNvSpPr/>
          <p:nvPr/>
        </p:nvSpPr>
        <p:spPr>
          <a:xfrm>
            <a:off x="468000" y="870120"/>
            <a:ext cx="9143280" cy="38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default particles and physics process that comes automatically in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even particle transport.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Derive your own concrete class from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 base class.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processes and assign them to proper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the required cut-off ranges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use the various physics lists that are already available in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  <a:ea typeface="DejaVu Sans"/>
              </a:rPr>
              <a:t>(add few more list)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14"/>
          <p:cNvSpPr/>
          <p:nvPr/>
        </p:nvSpPr>
        <p:spPr>
          <a:xfrm>
            <a:off x="216000" y="144000"/>
            <a:ext cx="90712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Define your Physics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94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1" name="CustomShape 95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96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CustomShape 97"/>
          <p:cNvSpPr/>
          <p:nvPr/>
        </p:nvSpPr>
        <p:spPr>
          <a:xfrm>
            <a:off x="108000" y="648000"/>
            <a:ext cx="9613440" cy="20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 Two types of classes are there: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Objects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Concrete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 </a:t>
            </a: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13) It is mandatory to implement all the pure virtual function in derived class,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otherwise the derived class itself become an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14) Pointers of base class can hold the reference to the object of base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(A very important concept, which is extremely used while write Geant4 simulation code)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Base *ptr = new Derived;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base class holding object of derived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Derived  *derivedPtr = static_cast&lt;Derived*&gt;(basePtr)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//casting the base class pointer to derived class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46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3" name="CustomShape 47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4" name="TextShape 15"/>
          <p:cNvSpPr/>
          <p:nvPr/>
        </p:nvSpPr>
        <p:spPr>
          <a:xfrm>
            <a:off x="216000" y="144000"/>
            <a:ext cx="9431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23"/>
          <p:cNvSpPr/>
          <p:nvPr/>
        </p:nvSpPr>
        <p:spPr>
          <a:xfrm>
            <a:off x="288000" y="936000"/>
            <a:ext cx="935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second mandatory user class : Controls the generation of primary particles.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This is again a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You cannot instantiate it : Will not do anything on its 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4"/>
          <p:cNvSpPr/>
          <p:nvPr/>
        </p:nvSpPr>
        <p:spPr>
          <a:xfrm>
            <a:off x="288000" y="1850040"/>
            <a:ext cx="3959280" cy="250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G4VUserPrimaryGeneratorAction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GeneratePrimaries(G4Event* anEvent) = 0;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5"/>
          <p:cNvSpPr/>
          <p:nvPr/>
        </p:nvSpPr>
        <p:spPr>
          <a:xfrm>
            <a:off x="4752000" y="1800000"/>
            <a:ext cx="482328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Sim01_PrimaryGeneratorAction : public G4VUserPrimaryGeneratorAction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G4ParticleGun *fParticleGun;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~Sim01_PrimaryGeneratorAction(){}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void GeneratePrimaries(G4Event*){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fParticleGun-&gt;GeneratePrimaryVertex();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Line 1"/>
          <p:cNvSpPr/>
          <p:nvPr/>
        </p:nvSpPr>
        <p:spPr>
          <a:xfrm>
            <a:off x="4392000" y="1872000"/>
            <a:ext cx="36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TextShape 26"/>
          <p:cNvSpPr/>
          <p:nvPr/>
        </p:nvSpPr>
        <p:spPr>
          <a:xfrm>
            <a:off x="648000" y="4176000"/>
            <a:ext cx="8855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generate primaries method is called at the beginning of every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primary generator will not generate any primary particle, until you call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GeneratePrimaryVertex()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48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1" name="CustomShape 49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2" name="TextShape 20"/>
          <p:cNvSpPr/>
          <p:nvPr/>
        </p:nvSpPr>
        <p:spPr>
          <a:xfrm>
            <a:off x="3024000" y="1008000"/>
            <a:ext cx="6407280" cy="23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Sim01_PrimaryGeneratorAction::Sim01_PrimaryGeneratorAction()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int numOfParticle = 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 = new G4ParticleGun(numOfParticle);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G4ParticleTable *particleTable = G4ParticleTable::GetParticleTable();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G4ParticleDefinition *particle = particleTable-&gt;FindParticle("mu-");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fParticleGun-&gt;SetParticleDefinition(particle);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fParticleGun-&gt;SetParticleMomentumDirection(G4ThreeVector(0.,0.,-1.));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fParticleGun-&gt;SetParticleEnergy(3.*GeV);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fParticleGun-&gt;SetParticlePosition(G4ThreeVector(0.,0.,30.*cm));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50"/>
          <p:cNvSpPr/>
          <p:nvPr/>
        </p:nvSpPr>
        <p:spPr>
          <a:xfrm>
            <a:off x="2088000" y="2160000"/>
            <a:ext cx="1079280" cy="2152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215280"/>
              <a:gd name="textAreaBottom" fmla="*/ 216000 h 21528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4" name="TextShape 21"/>
          <p:cNvSpPr/>
          <p:nvPr/>
        </p:nvSpPr>
        <p:spPr>
          <a:xfrm>
            <a:off x="3060000" y="3672000"/>
            <a:ext cx="6407280" cy="12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void Sim01_PrimaryGeneratorAction::GeneratePrimaries(G4Event *event)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fParticleGun-&gt;GeneratePrimaryVertex(event);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51"/>
          <p:cNvSpPr/>
          <p:nvPr/>
        </p:nvSpPr>
        <p:spPr>
          <a:xfrm>
            <a:off x="2016360" y="3960360"/>
            <a:ext cx="1079280" cy="215280"/>
          </a:xfrm>
          <a:custGeom>
            <a:avLst/>
            <a:gdLst>
              <a:gd name="textAreaLeft" fmla="*/ 0 w 1079280"/>
              <a:gd name="textAreaRight" fmla="*/ 1080000 w 1079280"/>
              <a:gd name="textAreaTop" fmla="*/ 0 h 215280"/>
              <a:gd name="textAreaBottom" fmla="*/ 216000 h 21528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6" name="TextShape 22"/>
          <p:cNvSpPr/>
          <p:nvPr/>
        </p:nvSpPr>
        <p:spPr>
          <a:xfrm>
            <a:off x="216000" y="2088000"/>
            <a:ext cx="21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only once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7"/>
          <p:cNvSpPr/>
          <p:nvPr/>
        </p:nvSpPr>
        <p:spPr>
          <a:xfrm>
            <a:off x="216000" y="3816000"/>
            <a:ext cx="215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in the beginning of every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52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9" name="CustomShape 53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0" name="TextShape 29"/>
          <p:cNvSpPr/>
          <p:nvPr/>
        </p:nvSpPr>
        <p:spPr>
          <a:xfrm>
            <a:off x="216000" y="14400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Run Manager : G4RunManager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0"/>
          <p:cNvSpPr/>
          <p:nvPr/>
        </p:nvSpPr>
        <p:spPr>
          <a:xfrm>
            <a:off x="360000" y="1008000"/>
            <a:ext cx="496728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manager class in Geant4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Helps in linking various objects and modules required during the initialization and run.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program cannot run without the Run Manager.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inherit in their derived class to customize the behaviour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0920" cy="2231280"/>
          </a:xfrm>
          <a:prstGeom prst="rect">
            <a:avLst/>
          </a:prstGeom>
          <a:ln w="0">
            <a:noFill/>
          </a:ln>
        </p:spPr>
      </p:pic>
      <p:sp>
        <p:nvSpPr>
          <p:cNvPr id="463" name="TextShape 31"/>
          <p:cNvSpPr/>
          <p:nvPr/>
        </p:nvSpPr>
        <p:spPr>
          <a:xfrm>
            <a:off x="288000" y="3708000"/>
            <a:ext cx="935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G4RunManager or its Derived class must be singleton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--&gt; Only one object should exist in the program’s memory.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instance helps in accessing the same RunManager object in different locations in the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54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5" name="CustomShape 55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6" name="TextShape 28"/>
          <p:cNvSpPr/>
          <p:nvPr/>
        </p:nvSpPr>
        <p:spPr>
          <a:xfrm>
            <a:off x="216000" y="14400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  <a:ea typeface="Noto Sans CJK SC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UserActionInitialization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Shape 33"/>
          <p:cNvSpPr/>
          <p:nvPr/>
        </p:nvSpPr>
        <p:spPr>
          <a:xfrm>
            <a:off x="288000" y="936000"/>
            <a:ext cx="79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used to instantiate various classes required during event loop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34"/>
          <p:cNvSpPr/>
          <p:nvPr/>
        </p:nvSpPr>
        <p:spPr>
          <a:xfrm>
            <a:off x="5184000" y="1296720"/>
            <a:ext cx="4718520" cy="33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Sim01_ActionInitialization : public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BuildForMaster() const{}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invoked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during the event loop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EventAction, SteppingAction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35"/>
          <p:cNvSpPr/>
          <p:nvPr/>
        </p:nvSpPr>
        <p:spPr>
          <a:xfrm>
            <a:off x="313560" y="1440000"/>
            <a:ext cx="4221720" cy="21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Line 4"/>
          <p:cNvSpPr/>
          <p:nvPr/>
        </p:nvSpPr>
        <p:spPr>
          <a:xfrm>
            <a:off x="4716000" y="1296000"/>
            <a:ext cx="36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58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2" name="CustomShape 59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3" name="TextShape 41"/>
          <p:cNvSpPr/>
          <p:nvPr/>
        </p:nvSpPr>
        <p:spPr>
          <a:xfrm>
            <a:off x="100800" y="911520"/>
            <a:ext cx="9474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:The place where you actually registers different components of your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Things TODO: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Instantiate your RunManager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Instantiate your 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Instantiate your PhysicsList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4) Instantiate your 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5) Run your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Optional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6) Instantiate your Visualization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42"/>
          <p:cNvSpPr/>
          <p:nvPr/>
        </p:nvSpPr>
        <p:spPr>
          <a:xfrm>
            <a:off x="216000" y="18036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Structure of main()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43"/>
          <p:cNvSpPr/>
          <p:nvPr/>
        </p:nvSpPr>
        <p:spPr>
          <a:xfrm>
            <a:off x="5508000" y="1440000"/>
            <a:ext cx="4499280" cy="41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G4RunManager *runManager = new G4RunManager;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DetectorConstruction *det = new 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G4VModularPhysicsList *physicsList = new FTFP_BERT;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ActionInitialization *actIni = new 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runManager-&gt;SetUserInitialization(det);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runManager-&gt;SetUserInitialization(physicsList);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runManager-&gt;SetUserInitialization(actIni);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G4UImanager *UImanager = G4UImanager::GetUIpointer();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Uimanager-&gt;ApplyCommand(“/control/execute Run.mac”);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44"/>
          <p:cNvSpPr/>
          <p:nvPr/>
        </p:nvSpPr>
        <p:spPr>
          <a:xfrm>
            <a:off x="2592000" y="4653720"/>
            <a:ext cx="2015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/initialize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/beamOn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45"/>
          <p:cNvSpPr/>
          <p:nvPr/>
        </p:nvSpPr>
        <p:spPr>
          <a:xfrm>
            <a:off x="2664000" y="4320000"/>
            <a:ext cx="2087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Run.mac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62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9" name="CustomShape 63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0" name="TextShape 48"/>
          <p:cNvSpPr/>
          <p:nvPr/>
        </p:nvSpPr>
        <p:spPr>
          <a:xfrm>
            <a:off x="216000" y="18072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Our program is running : Where is the output ??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49"/>
          <p:cNvSpPr/>
          <p:nvPr/>
        </p:nvSpPr>
        <p:spPr>
          <a:xfrm>
            <a:off x="360000" y="936000"/>
            <a:ext cx="5183280" cy="41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runs the full simulation silently.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required information needs to extracted.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Just to see what going on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UI commands : /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tracking/verbose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will basically start printing all the tracking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Particle information (location, direction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Energy loss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Associated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TrackId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64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3" name="CustomShape 65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7400" cy="3018240"/>
          </a:xfrm>
          <a:prstGeom prst="rect">
            <a:avLst/>
          </a:prstGeom>
          <a:ln w="0">
            <a:noFill/>
          </a:ln>
        </p:spPr>
      </p:pic>
      <p:pic>
        <p:nvPicPr>
          <p:cNvPr id="485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3000" cy="181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66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7" name="CustomShape 67"/>
          <p:cNvSpPr/>
          <p:nvPr/>
        </p:nvSpPr>
        <p:spPr>
          <a:xfrm>
            <a:off x="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8" name="TextShape 50"/>
          <p:cNvSpPr/>
          <p:nvPr/>
        </p:nvSpPr>
        <p:spPr>
          <a:xfrm>
            <a:off x="216000" y="181080"/>
            <a:ext cx="94312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Classes to get the information from the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51"/>
          <p:cNvSpPr/>
          <p:nvPr/>
        </p:nvSpPr>
        <p:spPr>
          <a:xfrm>
            <a:off x="360000" y="1008000"/>
            <a:ext cx="89992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can be fetched at different levels, depending upon the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Run level information (G4UserRunAction)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Event level information (G4UserEventAction)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level information (G4UserSteppingAction)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Few more are also there.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will be discussed in detail in the coming talks.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80"/>
          <p:cNvSpPr/>
          <p:nvPr/>
        </p:nvSpPr>
        <p:spPr>
          <a:xfrm>
            <a:off x="0" y="0"/>
            <a:ext cx="10079280" cy="719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1" name="CustomShape 81"/>
          <p:cNvSpPr/>
          <p:nvPr/>
        </p:nvSpPr>
        <p:spPr>
          <a:xfrm>
            <a:off x="-72000" y="5364000"/>
            <a:ext cx="10079280" cy="28728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2" name="TextShape 74"/>
          <p:cNvSpPr/>
          <p:nvPr/>
        </p:nvSpPr>
        <p:spPr>
          <a:xfrm>
            <a:off x="2268000" y="2232000"/>
            <a:ext cx="662328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86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5" name="CustomShape 87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6" name="CustomShape 88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in Geant4 (Things to be discussed)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89"/>
          <p:cNvSpPr/>
          <p:nvPr/>
        </p:nvSpPr>
        <p:spPr>
          <a:xfrm>
            <a:off x="216000" y="936000"/>
            <a:ext cx="8422560" cy="38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8920" cy="231732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216000" y="144000"/>
            <a:ext cx="871056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44000" y="792000"/>
            <a:ext cx="8422560" cy="19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16000" y="144000"/>
            <a:ext cx="942984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152000" y="5832000"/>
            <a:ext cx="7413120" cy="26715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1760" cy="455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16000" y="144000"/>
            <a:ext cx="871056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32000" y="1008000"/>
            <a:ext cx="8493840" cy="21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213" name="CustomShape 6"/>
            <p:cNvSpPr/>
            <p:nvPr/>
          </p:nvSpPr>
          <p:spPr>
            <a:xfrm>
              <a:off x="7488000" y="1296000"/>
              <a:ext cx="1077840" cy="165384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Line 8"/>
            <p:cNvSpPr/>
            <p:nvPr/>
          </p:nvSpPr>
          <p:spPr>
            <a:xfrm>
              <a:off x="6623640" y="212256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CustomShape 9"/>
            <p:cNvSpPr/>
            <p:nvPr/>
          </p:nvSpPr>
          <p:spPr>
            <a:xfrm>
              <a:off x="7776000" y="2088000"/>
              <a:ext cx="501840" cy="35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CustomShape 10"/>
            <p:cNvSpPr/>
            <p:nvPr/>
          </p:nvSpPr>
          <p:spPr>
            <a:xfrm>
              <a:off x="8568000" y="2160000"/>
              <a:ext cx="50184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CustomShape 11"/>
            <p:cNvSpPr/>
            <p:nvPr/>
          </p:nvSpPr>
          <p:spPr>
            <a:xfrm>
              <a:off x="6948000" y="2088000"/>
              <a:ext cx="645840" cy="35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CustomShape 12"/>
            <p:cNvSpPr/>
            <p:nvPr/>
          </p:nvSpPr>
          <p:spPr>
            <a:xfrm>
              <a:off x="7416000" y="2952000"/>
              <a:ext cx="789840" cy="35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CustomShape 13"/>
            <p:cNvSpPr/>
            <p:nvPr/>
          </p:nvSpPr>
          <p:spPr>
            <a:xfrm>
              <a:off x="7956000" y="972000"/>
              <a:ext cx="789840" cy="35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078560" cy="717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0" y="5364360"/>
            <a:ext cx="10078560" cy="2858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16000" y="144000"/>
            <a:ext cx="871056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80000" y="900000"/>
            <a:ext cx="8962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80000" y="3564000"/>
            <a:ext cx="678024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244800" y="2497320"/>
            <a:ext cx="70974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dcterms:modified xsi:type="dcterms:W3CDTF">2025-02-16T21:32:04Z</dcterms:modified>
  <cp:revision>131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