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179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60000" y="3318480"/>
            <a:ext cx="9179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6000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6376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463920" y="1485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567480" y="1485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60000" y="3318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463920" y="3318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567480" y="3318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179640" cy="350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17964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60000" y="270000"/>
            <a:ext cx="9359640" cy="312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36000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179640" cy="350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6376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360000" y="3318480"/>
            <a:ext cx="9179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179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360000" y="3318480"/>
            <a:ext cx="9179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36000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6376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463920" y="1485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567480" y="1485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360000" y="3318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463920" y="3318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567480" y="3318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179640" cy="350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17964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17964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360000" y="270000"/>
            <a:ext cx="9359640" cy="312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36000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06376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360000" y="3318480"/>
            <a:ext cx="9179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179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60000" y="3318480"/>
            <a:ext cx="9179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36000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06376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463920" y="1485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567480" y="1485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360000" y="3318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463920" y="3318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567480" y="3318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60000" y="270000"/>
            <a:ext cx="9359640" cy="312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6000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6376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60000" y="3318480"/>
            <a:ext cx="9179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362320"/>
            <a:ext cx="9719640" cy="9446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35000"/>
            <a:ext cx="9719640" cy="944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5130000"/>
            <a:ext cx="2519640" cy="404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5130000"/>
            <a:ext cx="6479640" cy="404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5130000"/>
            <a:ext cx="539640" cy="404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60000" y="1485000"/>
            <a:ext cx="917964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35000"/>
            <a:ext cx="9719640" cy="944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5130000"/>
            <a:ext cx="2519640" cy="404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5130000"/>
            <a:ext cx="6479640" cy="404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5130000"/>
            <a:ext cx="539640" cy="404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5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360000" y="1485000"/>
            <a:ext cx="917964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60000" y="2497320"/>
            <a:ext cx="9359640" cy="67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Noto Sans Black"/>
              </a:rPr>
              <a:t>Messenger mechanism in Geant4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40000" y="3510000"/>
            <a:ext cx="9179640" cy="188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360000" y="269640"/>
            <a:ext cx="9359640" cy="674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IN" sz="3200" spc="-1" strike="noStrike">
                <a:solidFill>
                  <a:srgbClr val="ffffff"/>
                </a:solidFill>
                <a:latin typeface="Times New Roman"/>
              </a:rPr>
              <a:t>Conclusion and take away</a:t>
            </a:r>
            <a:endParaRPr b="1" lang="en-IN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216000" y="1170000"/>
            <a:ext cx="9576000" cy="192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G4GenericMessenger significantly reduces complexity</a:t>
            </a:r>
            <a:endParaRPr b="0" lang="en-IN" sz="22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IN" sz="22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Enables more interactive and flexible simulations</a:t>
            </a:r>
            <a:endParaRPr b="0" lang="en-IN" sz="22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IN" sz="22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Recommended for efficient Geant4 development</a:t>
            </a:r>
            <a:endParaRPr b="0" lang="en-IN" sz="22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IN" sz="2200" spc="-1" strike="noStrike">
              <a:latin typeface="Times New Roman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72000" y="3204000"/>
            <a:ext cx="10008720" cy="648000"/>
          </a:xfrm>
          <a:prstGeom prst="rect">
            <a:avLst/>
          </a:prstGeom>
          <a:solidFill>
            <a:srgbClr val="ed4c0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1" lang="en-IN" sz="3600" spc="-1" strike="noStrike">
                <a:solidFill>
                  <a:srgbClr val="ffffff"/>
                </a:solidFill>
                <a:latin typeface="Times New Roman"/>
              </a:rPr>
              <a:t>Assignments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49" name="CustomShape 4"/>
          <p:cNvSpPr/>
          <p:nvPr/>
        </p:nvSpPr>
        <p:spPr>
          <a:xfrm>
            <a:off x="216000" y="3978000"/>
            <a:ext cx="9576000" cy="192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1) Try to change the color of you NaI detector using UI commands</a:t>
            </a:r>
            <a:endParaRPr b="0" lang="en-IN" sz="22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N" sz="2200" spc="-1" strike="noStrike">
                <a:solidFill>
                  <a:srgbClr val="0000ff"/>
                </a:solidFill>
                <a:latin typeface="Times New Roman"/>
              </a:rPr>
              <a:t>2) Modify your code to incorporate a messenger that should allow you to change the dimension of you cylindrical NaI crsytal and world volume</a:t>
            </a:r>
            <a:endParaRPr b="0" lang="en-IN" sz="2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60000" y="270000"/>
            <a:ext cx="9359640" cy="67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</a:rPr>
              <a:t>Introduction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216000" y="1170000"/>
            <a:ext cx="9179640" cy="350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Messengers provides</a:t>
            </a:r>
            <a:endParaRPr b="0" lang="en-IN" sz="24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Simplified way to interact with your simulation</a:t>
            </a:r>
            <a:endParaRPr b="0" lang="en-IN" sz="22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User commands help configure simulations dynamically.</a:t>
            </a:r>
            <a:endParaRPr b="0" lang="en-IN" sz="22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No need to modify the code (provided a messenger exist).</a:t>
            </a:r>
            <a:endParaRPr b="0" lang="en-IN" sz="22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Very useful when running Geant4 in batch mode, and simulation needs to be run multiple time with minor changes (material, dimension etc).</a:t>
            </a:r>
            <a:endParaRPr b="0" lang="en-IN" sz="22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Hundreds of messenger command already exist to make your life easier.</a:t>
            </a:r>
            <a:endParaRPr b="0" lang="en-IN" sz="22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User can write the additional required commands depending on the application.</a:t>
            </a:r>
            <a:endParaRPr b="0" lang="en-IN" sz="22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IN" sz="2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360000" y="270000"/>
            <a:ext cx="9359640" cy="674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IN" sz="3200" spc="-1" strike="noStrike">
                <a:solidFill>
                  <a:srgbClr val="ffffff"/>
                </a:solidFill>
                <a:latin typeface="Times New Roman"/>
              </a:rPr>
              <a:t>Some commonly used commands</a:t>
            </a:r>
            <a:endParaRPr b="1" lang="en-IN" sz="320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4968000" y="1103040"/>
            <a:ext cx="4392000" cy="207576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399600" y="3201120"/>
            <a:ext cx="4064400" cy="176688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3"/>
          <a:stretch/>
        </p:blipFill>
        <p:spPr>
          <a:xfrm>
            <a:off x="4915440" y="3314160"/>
            <a:ext cx="4804560" cy="1509840"/>
          </a:xfrm>
          <a:prstGeom prst="rect">
            <a:avLst/>
          </a:prstGeom>
          <a:ln>
            <a:noFill/>
          </a:ln>
        </p:spPr>
      </p:pic>
      <p:sp>
        <p:nvSpPr>
          <p:cNvPr id="131" name="TextShape 2"/>
          <p:cNvSpPr txBox="1"/>
          <p:nvPr/>
        </p:nvSpPr>
        <p:spPr>
          <a:xfrm>
            <a:off x="252000" y="1084680"/>
            <a:ext cx="4680000" cy="206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Gun related commands</a:t>
            </a:r>
            <a:endParaRPr b="0" lang="en-IN" sz="22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Event and Tracking related commands</a:t>
            </a:r>
            <a:endParaRPr b="0" lang="en-IN" sz="22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Control commands</a:t>
            </a:r>
            <a:endParaRPr b="0" lang="en-IN" sz="22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Messenger for all these are provided by Geant</a:t>
            </a:r>
            <a:endParaRPr b="0" lang="en-IN" sz="2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60000" y="15732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IN" sz="3200" spc="-1" strike="noStrike">
                <a:solidFill>
                  <a:srgbClr val="ffffff"/>
                </a:solidFill>
                <a:latin typeface="Times New Roman"/>
              </a:rPr>
              <a:t>What if want to control the size of my detector from macro</a:t>
            </a:r>
            <a:endParaRPr b="1" lang="en-IN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216000" y="1170000"/>
            <a:ext cx="9179640" cy="350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Custom Messenger comes into the picture</a:t>
            </a:r>
            <a:endParaRPr b="0" lang="en-IN" sz="24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Messengers can be written for any of your class.</a:t>
            </a:r>
            <a:endParaRPr b="0" lang="en-IN" sz="24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They allows to change your simulation parameters from outside.</a:t>
            </a:r>
            <a:endParaRPr b="0" lang="en-IN" sz="24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How to write a custom messenger</a:t>
            </a:r>
            <a:endParaRPr b="0" lang="en-IN" sz="24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1) Traditional way : using </a:t>
            </a:r>
            <a:r>
              <a:rPr b="1" lang="en-IN" sz="2400" spc="-1" strike="noStrike">
                <a:solidFill>
                  <a:srgbClr val="0000ff"/>
                </a:solidFill>
                <a:latin typeface="Times New Roman"/>
              </a:rPr>
              <a:t>G4UImessenger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 class</a:t>
            </a:r>
            <a:endParaRPr b="0" lang="en-IN" sz="24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2) Convenient way : using </a:t>
            </a:r>
            <a:r>
              <a:rPr b="1" lang="en-IN" sz="2400" spc="-1" strike="noStrike">
                <a:solidFill>
                  <a:srgbClr val="0000ff"/>
                </a:solidFill>
                <a:latin typeface="Times New Roman"/>
              </a:rPr>
              <a:t>G4GenericMessenger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 class</a:t>
            </a:r>
            <a:endParaRPr b="0" lang="en-IN" sz="24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IN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60000" y="269640"/>
            <a:ext cx="9359640" cy="674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IN" sz="3200" spc="-1" strike="noStrike">
                <a:solidFill>
                  <a:srgbClr val="ffffff"/>
                </a:solidFill>
                <a:latin typeface="Times New Roman"/>
              </a:rPr>
              <a:t>Traditional Messenger :  Manual</a:t>
            </a:r>
            <a:endParaRPr b="1" lang="en-IN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216000" y="1170000"/>
            <a:ext cx="9576000" cy="171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Requires to write custom class inherited from G4UImessenger class</a:t>
            </a:r>
            <a:endParaRPr b="0" lang="en-IN" sz="24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Involves significant boilerplate code.</a:t>
            </a:r>
            <a:endParaRPr b="0" lang="en-IN" sz="24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Complex maintainance and debugging.</a:t>
            </a:r>
            <a:endParaRPr b="0" lang="en-IN" sz="24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Needs to setup a mechanism between the Messenger class and its target.</a:t>
            </a:r>
            <a:endParaRPr b="0" lang="en-IN" sz="2400" spc="-1" strike="noStrike">
              <a:latin typeface="Times New Roman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4530960" y="2808000"/>
            <a:ext cx="5333040" cy="2768040"/>
          </a:xfrm>
          <a:prstGeom prst="rect">
            <a:avLst/>
          </a:prstGeom>
          <a:ln>
            <a:noFill/>
          </a:ln>
        </p:spPr>
      </p:pic>
      <p:sp>
        <p:nvSpPr>
          <p:cNvPr id="137" name="TextShape 3"/>
          <p:cNvSpPr txBox="1"/>
          <p:nvPr/>
        </p:nvSpPr>
        <p:spPr>
          <a:xfrm>
            <a:off x="216000" y="2952000"/>
            <a:ext cx="3744000" cy="264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A separate class needs to be written for each messenger.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For eg. Detector, Primary Generator etc.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Time consuming and prone to human error.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360000" y="269640"/>
            <a:ext cx="9359640" cy="674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IN" sz="3200" spc="-1" strike="noStrike">
                <a:solidFill>
                  <a:srgbClr val="ffffff"/>
                </a:solidFill>
                <a:latin typeface="Times New Roman"/>
              </a:rPr>
              <a:t>GenericMessenger comes to rescue</a:t>
            </a:r>
            <a:endParaRPr b="1" lang="en-IN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216000" y="1170000"/>
            <a:ext cx="9576000" cy="343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Simplifies the create of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Messengers.</a:t>
            </a:r>
            <a:endParaRPr b="0" lang="en-IN" sz="24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Allow easy access to </a:t>
            </a:r>
            <a:r>
              <a:rPr b="1" lang="en-IN" sz="2400" spc="-1" strike="noStrike">
                <a:solidFill>
                  <a:srgbClr val="0000ff"/>
                </a:solidFill>
                <a:latin typeface="Times New Roman"/>
              </a:rPr>
              <a:t>class </a:t>
            </a:r>
            <a:r>
              <a:rPr b="1" lang="en-IN" sz="2400" spc="-1" strike="noStrike">
                <a:solidFill>
                  <a:srgbClr val="0000ff"/>
                </a:solidFill>
                <a:latin typeface="Times New Roman"/>
              </a:rPr>
              <a:t>data members</a:t>
            </a:r>
            <a:endParaRPr b="0" lang="en-IN" sz="24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No need to write a separate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messenger class.</a:t>
            </a:r>
            <a:endParaRPr b="0" lang="en-IN" sz="24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Only the messenger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functions needs to be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added to target class.</a:t>
            </a:r>
            <a:endParaRPr b="0" lang="en-IN" sz="24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Easy for maintainance and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debugging.</a:t>
            </a:r>
            <a:endParaRPr b="0" lang="en-IN" sz="24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Needs explicit mechanism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needs to be setup as there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is not separate class</a:t>
            </a:r>
            <a:endParaRPr b="0" lang="en-IN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360000" y="269640"/>
            <a:ext cx="9359640" cy="674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IN" sz="3200" spc="-1" strike="noStrike">
                <a:solidFill>
                  <a:srgbClr val="ffffff"/>
                </a:solidFill>
                <a:latin typeface="Times New Roman"/>
              </a:rPr>
              <a:t>Recipe to create command using GenericMessenger</a:t>
            </a:r>
            <a:endParaRPr b="1" lang="en-IN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216000" y="1170000"/>
            <a:ext cx="9576000" cy="343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1) Create an object of </a:t>
            </a:r>
            <a:r>
              <a:rPr b="1" lang="en-IN" sz="2400" spc="-1" strike="noStrike">
                <a:solidFill>
                  <a:srgbClr val="0000ff"/>
                </a:solidFill>
                <a:latin typeface="Times New Roman"/>
              </a:rPr>
              <a:t>G4GenericMessenger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 in your target class.</a:t>
            </a:r>
            <a:endParaRPr b="0" lang="en-IN" sz="24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G4GenericMessenger* messenger = new G4GenericMessenger(this, "/detector/", "Detector settings");</a:t>
            </a:r>
            <a:endParaRPr b="0" lang="en-IN" sz="22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2) Add a command to change the data member of the class (if required)</a:t>
            </a:r>
            <a:endParaRPr b="0" lang="en-IN" sz="22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messenger-&gt;DeclareProperty("setHalfWorldLength", fHalfWorldSize, "Set parameter value");</a:t>
            </a:r>
            <a:endParaRPr b="0" lang="en-IN" sz="22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3) Create a command and bind it to a callback function to do the required modification.</a:t>
            </a:r>
            <a:endParaRPr b="0" lang="en-IN" sz="22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messenger-&gt;DeclareMethod("setXHalfLength", &amp;MyClass::SetXHalfLength);</a:t>
            </a:r>
            <a:endParaRPr b="0" lang="en-IN" sz="22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IN" sz="22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IN" sz="2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360000" y="269640"/>
            <a:ext cx="9359640" cy="674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IN" sz="3200" spc="-1" strike="noStrike">
                <a:solidFill>
                  <a:srgbClr val="ffffff"/>
                </a:solidFill>
                <a:latin typeface="Times New Roman"/>
              </a:rPr>
              <a:t>Definition of call back function</a:t>
            </a:r>
            <a:endParaRPr b="1" lang="en-IN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216000" y="1170000"/>
            <a:ext cx="9576000" cy="343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0000"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void DetectorConstruction::SetXHalfLength(double size)                             </a:t>
            </a:r>
            <a:endParaRPr b="0" lang="en-IN" sz="22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{                                                                          </a:t>
            </a:r>
            <a:endParaRPr b="0" lang="en-IN" sz="22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1" lang="en-IN" sz="2200" spc="-1" strike="noStrike">
                <a:solidFill>
                  <a:srgbClr val="0000ff"/>
                </a:solidFill>
                <a:latin typeface="Times New Roman"/>
              </a:rPr>
              <a:t>G4Box *box = static_cast&lt;G4Box *&gt;(G4LogicalVolumeStore::GetInstance()                         -&gt;GetVolume("LogicalVolumeName")-&gt;GetSolid());        </a:t>
            </a: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             </a:t>
            </a:r>
            <a:endParaRPr b="0" lang="en-IN" sz="22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200" spc="-1" strike="noStrike">
                <a:solidFill>
                  <a:srgbClr val="00a933"/>
                </a:solidFill>
                <a:latin typeface="Times New Roman"/>
              </a:rPr>
              <a:t> </a:t>
            </a:r>
            <a:r>
              <a:rPr b="1" lang="en-IN" sz="2200" spc="-1" strike="noStrike">
                <a:solidFill>
                  <a:srgbClr val="00a933"/>
                </a:solidFill>
                <a:latin typeface="Times New Roman"/>
              </a:rPr>
              <a:t>box-&gt;SetXHalfLength(size);   </a:t>
            </a: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                                             </a:t>
            </a:r>
            <a:endParaRPr b="0" lang="en-IN" sz="22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1" lang="en-IN" sz="2200" spc="-1" strike="noStrike">
                <a:solidFill>
                  <a:srgbClr val="ff0000"/>
                </a:solidFill>
                <a:latin typeface="Times New Roman"/>
              </a:rPr>
              <a:t>G4RunManager::GetRunManager()-&gt;ReinitializeGeometry();</a:t>
            </a: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                          </a:t>
            </a:r>
            <a:endParaRPr b="0" lang="en-IN" sz="22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22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One should call ReinitializeGeometry function after making the changes to the geometry. So that the geometry should be rebuild with updated values.</a:t>
            </a:r>
            <a:endParaRPr b="0" lang="en-IN" sz="22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N" sz="2200" spc="-1" strike="noStrike">
                <a:solidFill>
                  <a:srgbClr val="8d1d75"/>
                </a:solidFill>
                <a:latin typeface="Times New Roman"/>
              </a:rPr>
              <a:t>The call-back function can accept </a:t>
            </a:r>
            <a:r>
              <a:rPr b="1" lang="en-IN" sz="2200" spc="-1" strike="noStrike">
                <a:solidFill>
                  <a:srgbClr val="ff0000"/>
                </a:solidFill>
                <a:latin typeface="Times New Roman"/>
              </a:rPr>
              <a:t>only one parameter.</a:t>
            </a:r>
            <a:r>
              <a:rPr b="1" lang="en-IN" sz="2200" spc="-1" strike="noStrike">
                <a:solidFill>
                  <a:srgbClr val="8d1d75"/>
                </a:solidFill>
                <a:latin typeface="Times New Roman"/>
              </a:rPr>
              <a:t> Multiple parameter may be passed as string and can be broken into required parameters in the function. </a:t>
            </a:r>
            <a:endParaRPr b="0" lang="en-IN" sz="22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IN" sz="2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360000" y="15732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IN" sz="3200" spc="-1" strike="noStrike">
                <a:solidFill>
                  <a:srgbClr val="ffffff"/>
                </a:solidFill>
                <a:latin typeface="Times New Roman"/>
              </a:rPr>
              <a:t>Limitations / Comparison with Traditional Messenger class</a:t>
            </a:r>
            <a:endParaRPr b="1" lang="en-IN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216000" y="1170000"/>
            <a:ext cx="9576000" cy="343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7000"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Limited to simple command structures</a:t>
            </a:r>
            <a:endParaRPr b="0" lang="en-IN" sz="22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IN" sz="22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May not support complex hierarchical command patterns (possible with some programming tricks)</a:t>
            </a:r>
            <a:endParaRPr b="0" lang="en-IN" sz="22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IN" sz="22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GenericMessenger reduces code complexity significantly</a:t>
            </a:r>
            <a:endParaRPr b="0" lang="en-IN" sz="22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IN" sz="22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Traditional classes provide more control at the cost of increase complexity and more boilerplate code</a:t>
            </a:r>
            <a:endParaRPr b="0" lang="en-IN" sz="22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IN" sz="22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N" sz="2200" spc="-1" strike="noStrike">
                <a:solidFill>
                  <a:srgbClr val="0000ff"/>
                </a:solidFill>
                <a:latin typeface="Times New Roman"/>
              </a:rPr>
              <a:t>All the command (Tradition / Generic) can also be used from the macro file.</a:t>
            </a:r>
            <a:endParaRPr b="0" lang="en-IN" sz="2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2025-01-30T11:50:07Z</dcterms:created>
  <dc:creator/>
  <dc:description/>
  <dc:language>en-IN</dc:language>
  <cp:lastModifiedBy/>
  <dcterms:modified xsi:type="dcterms:W3CDTF">2025-02-14T16:41:53Z</dcterms:modified>
  <cp:revision>60</cp:revision>
  <dc:subject/>
  <dc:title>Alizarin</dc:title>
</cp:coreProperties>
</file>