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41.xml.rels" ContentType="application/vnd.openxmlformats-package.relationships+xml"/>
  <Override PartName="/ppt/slides/_rels/slide39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7.png" ContentType="image/pn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14.png" ContentType="image/png"/>
  <Override PartName="/ppt/media/image5.png" ContentType="image/png"/>
  <Override PartName="/ppt/media/image21.png" ContentType="image/png"/>
  <Override PartName="/ppt/media/image19.png" ContentType="image/png"/>
  <Override PartName="/ppt/media/image6.png" ContentType="image/png"/>
  <Override PartName="/ppt/media/image15.png" ContentType="image/png"/>
  <Override PartName="/ppt/media/image10.png" ContentType="image/pn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276" r:id="rId70"/>
    <p:sldId id="277" r:id="rId71"/>
    <p:sldId id="278" r:id="rId72"/>
    <p:sldId id="279" r:id="rId73"/>
    <p:sldId id="280" r:id="rId74"/>
    <p:sldId id="281" r:id="rId75"/>
    <p:sldId id="282" r:id="rId76"/>
    <p:sldId id="283" r:id="rId77"/>
    <p:sldId id="284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00" r:id="rId94"/>
    <p:sldId id="301" r:id="rId95"/>
    <p:sldId id="302" r:id="rId96"/>
    <p:sldId id="303" r:id="rId97"/>
    <p:sldId id="304" r:id="rId98"/>
    <p:sldId id="305" r:id="rId9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slide" Target="slides/slide14.xml"/><Relationship Id="rId64" Type="http://schemas.openxmlformats.org/officeDocument/2006/relationships/slide" Target="slides/slide15.xml"/><Relationship Id="rId65" Type="http://schemas.openxmlformats.org/officeDocument/2006/relationships/slide" Target="slides/slide16.xml"/><Relationship Id="rId66" Type="http://schemas.openxmlformats.org/officeDocument/2006/relationships/slide" Target="slides/slide17.xml"/><Relationship Id="rId67" Type="http://schemas.openxmlformats.org/officeDocument/2006/relationships/slide" Target="slides/slide18.xml"/><Relationship Id="rId68" Type="http://schemas.openxmlformats.org/officeDocument/2006/relationships/slide" Target="slides/slide19.xml"/><Relationship Id="rId69" Type="http://schemas.openxmlformats.org/officeDocument/2006/relationships/slide" Target="slides/slide20.xml"/><Relationship Id="rId70" Type="http://schemas.openxmlformats.org/officeDocument/2006/relationships/slide" Target="slides/slide21.xml"/><Relationship Id="rId71" Type="http://schemas.openxmlformats.org/officeDocument/2006/relationships/slide" Target="slides/slide22.xml"/><Relationship Id="rId72" Type="http://schemas.openxmlformats.org/officeDocument/2006/relationships/slide" Target="slides/slide23.xml"/><Relationship Id="rId73" Type="http://schemas.openxmlformats.org/officeDocument/2006/relationships/slide" Target="slides/slide24.xml"/><Relationship Id="rId74" Type="http://schemas.openxmlformats.org/officeDocument/2006/relationships/slide" Target="slides/slide25.xml"/><Relationship Id="rId75" Type="http://schemas.openxmlformats.org/officeDocument/2006/relationships/slide" Target="slides/slide26.xml"/><Relationship Id="rId76" Type="http://schemas.openxmlformats.org/officeDocument/2006/relationships/slide" Target="slides/slide27.xml"/><Relationship Id="rId77" Type="http://schemas.openxmlformats.org/officeDocument/2006/relationships/slide" Target="slides/slide28.xml"/><Relationship Id="rId78" Type="http://schemas.openxmlformats.org/officeDocument/2006/relationships/slide" Target="slides/slide29.xml"/><Relationship Id="rId79" Type="http://schemas.openxmlformats.org/officeDocument/2006/relationships/slide" Target="slides/slide30.xml"/><Relationship Id="rId80" Type="http://schemas.openxmlformats.org/officeDocument/2006/relationships/slide" Target="slides/slide31.xml"/><Relationship Id="rId81" Type="http://schemas.openxmlformats.org/officeDocument/2006/relationships/slide" Target="slides/slide32.xml"/><Relationship Id="rId82" Type="http://schemas.openxmlformats.org/officeDocument/2006/relationships/slide" Target="slides/slide33.xml"/><Relationship Id="rId83" Type="http://schemas.openxmlformats.org/officeDocument/2006/relationships/slide" Target="slides/slide34.xml"/><Relationship Id="rId84" Type="http://schemas.openxmlformats.org/officeDocument/2006/relationships/slide" Target="slides/slide35.xml"/><Relationship Id="rId85" Type="http://schemas.openxmlformats.org/officeDocument/2006/relationships/slide" Target="slides/slide36.xml"/><Relationship Id="rId86" Type="http://schemas.openxmlformats.org/officeDocument/2006/relationships/slide" Target="slides/slide37.xml"/><Relationship Id="rId87" Type="http://schemas.openxmlformats.org/officeDocument/2006/relationships/slide" Target="slides/slide38.xml"/><Relationship Id="rId88" Type="http://schemas.openxmlformats.org/officeDocument/2006/relationships/slide" Target="slides/slide39.xml"/><Relationship Id="rId89" Type="http://schemas.openxmlformats.org/officeDocument/2006/relationships/slide" Target="slides/slide40.xml"/><Relationship Id="rId90" Type="http://schemas.openxmlformats.org/officeDocument/2006/relationships/slide" Target="slides/slide41.xml"/><Relationship Id="rId91" Type="http://schemas.openxmlformats.org/officeDocument/2006/relationships/slide" Target="slides/slide42.xml"/><Relationship Id="rId92" Type="http://schemas.openxmlformats.org/officeDocument/2006/relationships/slide" Target="slides/slide43.xml"/><Relationship Id="rId93" Type="http://schemas.openxmlformats.org/officeDocument/2006/relationships/slide" Target="slides/slide44.xml"/><Relationship Id="rId94" Type="http://schemas.openxmlformats.org/officeDocument/2006/relationships/slide" Target="slides/slide45.xml"/><Relationship Id="rId95" Type="http://schemas.openxmlformats.org/officeDocument/2006/relationships/slide" Target="slides/slide46.xml"/><Relationship Id="rId96" Type="http://schemas.openxmlformats.org/officeDocument/2006/relationships/slide" Target="slides/slide47.xml"/><Relationship Id="rId97" Type="http://schemas.openxmlformats.org/officeDocument/2006/relationships/slide" Target="slides/slide48.xml"/><Relationship Id="rId98" Type="http://schemas.openxmlformats.org/officeDocument/2006/relationships/slide" Target="slides/slide49.xml"/><Relationship Id="rId99" Type="http://schemas.openxmlformats.org/officeDocument/2006/relationships/slide" Target="slides/slide50.xml"/><Relationship Id="rId10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5152320" y="30438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09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200" cy="1567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2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rsehgal@barc.gov.in" TargetMode="External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2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2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9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29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29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4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909800" y="1548000"/>
            <a:ext cx="5862600" cy="17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50200c"/>
                </a:solidFill>
                <a:latin typeface="Arial"/>
                <a:ea typeface="DejaVu Sans"/>
              </a:rPr>
              <a:t>Introductory talk on Geant4</a:t>
            </a:r>
            <a:endParaRPr b="0" lang="en-US" sz="32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3200" spc="-1" strike="noStrike">
                <a:solidFill>
                  <a:srgbClr val="50200c"/>
                </a:solidFill>
                <a:latin typeface="Arial"/>
                <a:ea typeface="DejaVu Sans"/>
              </a:rPr>
              <a:t>	</a:t>
            </a:r>
            <a:endParaRPr b="0" lang="en-US" sz="32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</a:rPr>
              <a:t>Raman Sehgal</a:t>
            </a: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</a:rPr>
              <a:t>Nuclear Physics Division</a:t>
            </a: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</a:rPr>
              <a:t> </a:t>
            </a: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</a:rPr>
              <a:t>(BARC, Mumbai)</a:t>
            </a: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  <a:hlinkClick r:id="rId1"/>
              </a:rPr>
              <a:t>rsehgal@barc.gov.in</a:t>
            </a: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en-IN" sz="2400" spc="-1" strike="noStrike">
                <a:solidFill>
                  <a:srgbClr val="50200c"/>
                </a:solidFill>
                <a:latin typeface="Arial"/>
                <a:ea typeface="DejaVu Sans"/>
              </a:rPr>
              <a:t>sc.ramansehgal@gmail.com</a:t>
            </a:r>
            <a:endParaRPr b="0" lang="en-US" sz="2400" spc="-1" strike="noStrike">
              <a:solidFill>
                <a:srgbClr val="50200c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216000" y="144000"/>
            <a:ext cx="8709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Cone and 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4"/>
          <p:cNvSpPr/>
          <p:nvPr/>
        </p:nvSpPr>
        <p:spPr>
          <a:xfrm>
            <a:off x="180000" y="900000"/>
            <a:ext cx="896184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Worth discussing as they are used in frequently in  experiment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 is same as tube but having different lower and upper radius.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 is something like connecting various cones and tubes one after the another.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5"/>
          <p:cNvSpPr/>
          <p:nvPr/>
        </p:nvSpPr>
        <p:spPr>
          <a:xfrm>
            <a:off x="180000" y="3564000"/>
            <a:ext cx="677952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9, 9, 12., 6};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6"/>
          <p:cNvSpPr/>
          <p:nvPr/>
        </p:nvSpPr>
        <p:spPr>
          <a:xfrm>
            <a:off x="244800" y="2497320"/>
            <a:ext cx="7096680" cy="59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Different constructors exist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G4Polycone("MyPolycone", sPhi, dPhi, numZ, z,  rmin,  rmax);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216000" y="144000"/>
            <a:ext cx="8709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Polycone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" descr=""/>
          <p:cNvPicPr/>
          <p:nvPr/>
        </p:nvPicPr>
        <p:blipFill>
          <a:blip r:embed="rId1"/>
          <a:stretch/>
        </p:blipFill>
        <p:spPr>
          <a:xfrm>
            <a:off x="7776000" y="3312000"/>
            <a:ext cx="2115360" cy="1941840"/>
          </a:xfrm>
          <a:prstGeom prst="rect">
            <a:avLst/>
          </a:prstGeom>
          <a:ln w="0">
            <a:noFill/>
          </a:ln>
        </p:spPr>
      </p:pic>
      <p:sp>
        <p:nvSpPr>
          <p:cNvPr id="322" name="CustomShape 4"/>
          <p:cNvSpPr/>
          <p:nvPr/>
        </p:nvSpPr>
        <p:spPr>
          <a:xfrm>
            <a:off x="144000" y="915120"/>
            <a:ext cx="6779520" cy="11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z[8]       = {-10., 0., 5., 8., 12., 15., 19, 21};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rmin[8]  = {5., 2., 2., 8.,    9,   9, 12., 6};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double rmax[8] = {7., 5., 5., 10., 10, 12, 15, 8};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ba131a"/>
                </a:solidFill>
                <a:latin typeface="Arial"/>
                <a:ea typeface="DejaVu Sans"/>
              </a:rPr>
              <a:t>G4Polycone("LeadBlock",0.,  2*M_PI,  8,  z,  rmin,  rmax);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2"/>
          <a:stretch/>
        </p:blipFill>
        <p:spPr>
          <a:xfrm>
            <a:off x="5292000" y="3312000"/>
            <a:ext cx="2134440" cy="1941840"/>
          </a:xfrm>
          <a:prstGeom prst="rect">
            <a:avLst/>
          </a:prstGeom>
          <a:ln w="0">
            <a:noFill/>
          </a:ln>
        </p:spPr>
      </p:pic>
      <p:grpSp>
        <p:nvGrpSpPr>
          <p:cNvPr id="324" name="Group 5"/>
          <p:cNvGrpSpPr/>
          <p:nvPr/>
        </p:nvGrpSpPr>
        <p:grpSpPr>
          <a:xfrm>
            <a:off x="360000" y="2028960"/>
            <a:ext cx="3528000" cy="3227040"/>
            <a:chOff x="360000" y="2028960"/>
            <a:chExt cx="3528000" cy="3227040"/>
          </a:xfrm>
        </p:grpSpPr>
        <p:sp>
          <p:nvSpPr>
            <p:cNvPr id="325" name="Line 6"/>
            <p:cNvSpPr/>
            <p:nvPr/>
          </p:nvSpPr>
          <p:spPr>
            <a:xfrm>
              <a:off x="1944000" y="2028960"/>
              <a:ext cx="360" cy="3227040"/>
            </a:xfrm>
            <a:prstGeom prst="line">
              <a:avLst/>
            </a:prstGeom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326" name="Group 7"/>
            <p:cNvGrpSpPr/>
            <p:nvPr/>
          </p:nvGrpSpPr>
          <p:grpSpPr>
            <a:xfrm>
              <a:off x="360000" y="2268000"/>
              <a:ext cx="3528000" cy="2520360"/>
              <a:chOff x="360000" y="2268000"/>
              <a:chExt cx="3528000" cy="2520360"/>
            </a:xfrm>
          </p:grpSpPr>
          <p:sp>
            <p:nvSpPr>
              <p:cNvPr id="327" name="Line 8"/>
              <p:cNvSpPr/>
              <p:nvPr/>
            </p:nvSpPr>
            <p:spPr>
              <a:xfrm>
                <a:off x="360000" y="4032000"/>
                <a:ext cx="3528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8" name="Line 9"/>
              <p:cNvSpPr/>
              <p:nvPr/>
            </p:nvSpPr>
            <p:spPr>
              <a:xfrm>
                <a:off x="360000" y="352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29" name="Line 10"/>
              <p:cNvSpPr/>
              <p:nvPr/>
            </p:nvSpPr>
            <p:spPr>
              <a:xfrm>
                <a:off x="360000" y="3240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0" name="Line 11"/>
              <p:cNvSpPr/>
              <p:nvPr/>
            </p:nvSpPr>
            <p:spPr>
              <a:xfrm>
                <a:off x="360000" y="291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1" name="Line 12"/>
              <p:cNvSpPr/>
              <p:nvPr/>
            </p:nvSpPr>
            <p:spPr>
              <a:xfrm>
                <a:off x="360000" y="2592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2" name="Line 13"/>
              <p:cNvSpPr/>
              <p:nvPr/>
            </p:nvSpPr>
            <p:spPr>
              <a:xfrm>
                <a:off x="360000" y="2376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3" name="Line 14"/>
              <p:cNvSpPr/>
              <p:nvPr/>
            </p:nvSpPr>
            <p:spPr>
              <a:xfrm>
                <a:off x="360000" y="478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34" name="Line 15"/>
              <p:cNvSpPr/>
              <p:nvPr/>
            </p:nvSpPr>
            <p:spPr>
              <a:xfrm>
                <a:off x="360000" y="2268000"/>
                <a:ext cx="3456000" cy="360"/>
              </a:xfrm>
              <a:prstGeom prst="line">
                <a:avLst/>
              </a:prstGeom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335" name="Group 16"/>
              <p:cNvGrpSpPr/>
              <p:nvPr/>
            </p:nvGrpSpPr>
            <p:grpSpPr>
              <a:xfrm>
                <a:off x="2160000" y="2268000"/>
                <a:ext cx="1224000" cy="2520000"/>
                <a:chOff x="2160000" y="2268000"/>
                <a:chExt cx="1224000" cy="2520000"/>
              </a:xfrm>
            </p:grpSpPr>
            <p:sp>
              <p:nvSpPr>
                <p:cNvPr id="336" name="Line 17"/>
                <p:cNvSpPr/>
                <p:nvPr/>
              </p:nvSpPr>
              <p:spPr>
                <a:xfrm flipH="1" flipV="1">
                  <a:off x="2160000" y="4032000"/>
                  <a:ext cx="144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7" name="Line 18"/>
                <p:cNvSpPr/>
                <p:nvPr/>
              </p:nvSpPr>
              <p:spPr>
                <a:xfrm>
                  <a:off x="2160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8" name="Line 19"/>
                <p:cNvSpPr/>
                <p:nvPr/>
              </p:nvSpPr>
              <p:spPr>
                <a:xfrm flipH="1">
                  <a:off x="2160000" y="3240000"/>
                  <a:ext cx="576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39" name="Line 20"/>
                <p:cNvSpPr/>
                <p:nvPr/>
              </p:nvSpPr>
              <p:spPr>
                <a:xfrm flipH="1">
                  <a:off x="2736000" y="2916000"/>
                  <a:ext cx="144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0" name="Line 21"/>
                <p:cNvSpPr/>
                <p:nvPr/>
              </p:nvSpPr>
              <p:spPr>
                <a:xfrm>
                  <a:off x="2880000" y="2592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1" name="Line 22"/>
                <p:cNvSpPr/>
                <p:nvPr/>
              </p:nvSpPr>
              <p:spPr>
                <a:xfrm flipH="1">
                  <a:off x="2880000" y="2376000"/>
                  <a:ext cx="216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2" name="Line 23"/>
                <p:cNvSpPr/>
                <p:nvPr/>
              </p:nvSpPr>
              <p:spPr>
                <a:xfrm>
                  <a:off x="2520000" y="2268000"/>
                  <a:ext cx="576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3" name="Line 24"/>
                <p:cNvSpPr/>
                <p:nvPr/>
              </p:nvSpPr>
              <p:spPr>
                <a:xfrm flipH="1" flipV="1">
                  <a:off x="2304000" y="4032000"/>
                  <a:ext cx="288000" cy="75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4" name="Line 25"/>
                <p:cNvSpPr/>
                <p:nvPr/>
              </p:nvSpPr>
              <p:spPr>
                <a:xfrm>
                  <a:off x="2304000" y="3528000"/>
                  <a:ext cx="360" cy="50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5" name="Line 26"/>
                <p:cNvSpPr/>
                <p:nvPr/>
              </p:nvSpPr>
              <p:spPr>
                <a:xfrm flipH="1">
                  <a:off x="2304000" y="3240000"/>
                  <a:ext cx="648000" cy="28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6" name="Line 27"/>
                <p:cNvSpPr/>
                <p:nvPr/>
              </p:nvSpPr>
              <p:spPr>
                <a:xfrm>
                  <a:off x="2988000" y="2916000"/>
                  <a:ext cx="36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7" name="Line 28"/>
                <p:cNvSpPr/>
                <p:nvPr/>
              </p:nvSpPr>
              <p:spPr>
                <a:xfrm flipH="1">
                  <a:off x="2988000" y="2592000"/>
                  <a:ext cx="108000" cy="324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8" name="Line 29"/>
                <p:cNvSpPr/>
                <p:nvPr/>
              </p:nvSpPr>
              <p:spPr>
                <a:xfrm flipH="1">
                  <a:off x="3096000" y="2376000"/>
                  <a:ext cx="288000" cy="216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49" name="Line 30"/>
                <p:cNvSpPr/>
                <p:nvPr/>
              </p:nvSpPr>
              <p:spPr>
                <a:xfrm>
                  <a:off x="2880000" y="2268000"/>
                  <a:ext cx="504000" cy="108000"/>
                </a:xfrm>
                <a:prstGeom prst="line">
                  <a:avLst/>
                </a:prstGeom>
                <a:ln w="36000">
                  <a:solidFill>
                    <a:srgbClr val="ce181e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 anchorCtr="1">
                  <a:noAutofit/>
                </a:bodyPr>
                <a:p>
                  <a:endParaRPr b="0" lang="en-US" sz="18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pic>
        <p:nvPicPr>
          <p:cNvPr id="350" name="" descr=""/>
          <p:cNvPicPr/>
          <p:nvPr/>
        </p:nvPicPr>
        <p:blipFill>
          <a:blip r:embed="rId3"/>
          <a:stretch/>
        </p:blipFill>
        <p:spPr>
          <a:xfrm>
            <a:off x="6229800" y="755280"/>
            <a:ext cx="2624040" cy="249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roup 1"/>
          <p:cNvGrpSpPr/>
          <p:nvPr/>
        </p:nvGrpSpPr>
        <p:grpSpPr>
          <a:xfrm>
            <a:off x="5364000" y="756000"/>
            <a:ext cx="4685760" cy="4564080"/>
            <a:chOff x="5364000" y="756000"/>
            <a:chExt cx="4685760" cy="4564080"/>
          </a:xfrm>
        </p:grpSpPr>
        <p:pic>
          <p:nvPicPr>
            <p:cNvPr id="352" name="" descr=""/>
            <p:cNvPicPr/>
            <p:nvPr/>
          </p:nvPicPr>
          <p:blipFill>
            <a:blip r:embed="rId1"/>
            <a:stretch/>
          </p:blipFill>
          <p:spPr>
            <a:xfrm>
              <a:off x="7848000" y="762840"/>
              <a:ext cx="2157840" cy="2221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3" name="" descr=""/>
            <p:cNvPicPr/>
            <p:nvPr/>
          </p:nvPicPr>
          <p:blipFill>
            <a:blip r:embed="rId2"/>
            <a:stretch/>
          </p:blipFill>
          <p:spPr>
            <a:xfrm>
              <a:off x="5364000" y="756000"/>
              <a:ext cx="2304720" cy="2229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" descr=""/>
            <p:cNvPicPr/>
            <p:nvPr/>
          </p:nvPicPr>
          <p:blipFill>
            <a:blip r:embed="rId3"/>
            <a:stretch/>
          </p:blipFill>
          <p:spPr>
            <a:xfrm>
              <a:off x="7884000" y="3240000"/>
              <a:ext cx="2165760" cy="2080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5" name="" descr=""/>
            <p:cNvPicPr/>
            <p:nvPr/>
          </p:nvPicPr>
          <p:blipFill>
            <a:blip r:embed="rId4"/>
            <a:stretch/>
          </p:blipFill>
          <p:spPr>
            <a:xfrm>
              <a:off x="5373000" y="3240000"/>
              <a:ext cx="2279520" cy="20138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56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CustomShape 3"/>
          <p:cNvSpPr/>
          <p:nvPr/>
        </p:nvSpPr>
        <p:spPr>
          <a:xfrm>
            <a:off x="216000" y="108000"/>
            <a:ext cx="8709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Boolean Operation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4"/>
          <p:cNvSpPr/>
          <p:nvPr/>
        </p:nvSpPr>
        <p:spPr>
          <a:xfrm>
            <a:off x="144000" y="720000"/>
            <a:ext cx="5037840" cy="54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G4SubtractionSolid 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Subtraction of one shape from another.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G4SubtractionSolid(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G4Box boxA("boxA",3*m,3*m,3*m);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G4Orb orb("orbB",4*m);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G4SubtractionSolid subtracted("subtracted_boxes",&amp;boxA,&amp;orb);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Union of two shapes.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G4UnionSolid(  const G4String&amp;pName,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pSolidA 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                               </a:t>
            </a:r>
            <a:r>
              <a:rPr b="0" lang="en-IN" sz="1600" spc="-1" strike="noStrike">
                <a:solidFill>
                  <a:srgbClr val="94070a"/>
                </a:solidFill>
                <a:latin typeface="Arial"/>
                <a:ea typeface="DejaVu Sans"/>
              </a:rPr>
              <a:t>G4VSolid* pSolidB   ) 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G4UnionSolid union("subtracted_boxes",&amp;boxA,&amp;orb);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CustomShape 3"/>
          <p:cNvSpPr/>
          <p:nvPr/>
        </p:nvSpPr>
        <p:spPr>
          <a:xfrm>
            <a:off x="521640" y="67680"/>
            <a:ext cx="515304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CustomShape 4"/>
          <p:cNvSpPr/>
          <p:nvPr/>
        </p:nvSpPr>
        <p:spPr>
          <a:xfrm>
            <a:off x="504000" y="864000"/>
            <a:ext cx="9142200" cy="490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Material can be define in two ways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Using the exising NIST database provided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Contains a lot of material as elements, isotopes and compound.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Need an object of NistManger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G4NistManager *nist = G4NistManager::Instance();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G4Material *world_mat = nist-&gt;FindOrBuildMaterial("G4_AIR");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(G4_Pb, G4_Al, G4_Mg, G4_Na ..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(G4_BAKELLITE, G4_ANTHRACENE etc..)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Making your own material that can be defined using the various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classes available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Isotope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G4Isotope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Element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G4Element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Molecules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Compound and Mixture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G4Material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CustomShape 3"/>
          <p:cNvSpPr/>
          <p:nvPr/>
        </p:nvSpPr>
        <p:spPr>
          <a:xfrm>
            <a:off x="521640" y="67680"/>
            <a:ext cx="515304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Defining Materials 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" descr=""/>
          <p:cNvPicPr/>
          <p:nvPr/>
        </p:nvPicPr>
        <p:blipFill>
          <a:blip r:embed="rId1"/>
          <a:stretch/>
        </p:blipFill>
        <p:spPr>
          <a:xfrm>
            <a:off x="462240" y="775800"/>
            <a:ext cx="5970240" cy="1169640"/>
          </a:xfrm>
          <a:prstGeom prst="rect">
            <a:avLst/>
          </a:prstGeom>
          <a:ln w="0">
            <a:noFill/>
          </a:ln>
        </p:spPr>
      </p:pic>
      <p:pic>
        <p:nvPicPr>
          <p:cNvPr id="367" name="" descr=""/>
          <p:cNvPicPr/>
          <p:nvPr/>
        </p:nvPicPr>
        <p:blipFill>
          <a:blip r:embed="rId2"/>
          <a:stretch/>
        </p:blipFill>
        <p:spPr>
          <a:xfrm>
            <a:off x="504000" y="2340000"/>
            <a:ext cx="5151240" cy="1083960"/>
          </a:xfrm>
          <a:prstGeom prst="rect">
            <a:avLst/>
          </a:prstGeom>
          <a:ln w="0">
            <a:noFill/>
          </a:ln>
        </p:spPr>
      </p:pic>
      <p:pic>
        <p:nvPicPr>
          <p:cNvPr id="368" name="" descr=""/>
          <p:cNvPicPr/>
          <p:nvPr/>
        </p:nvPicPr>
        <p:blipFill>
          <a:blip r:embed="rId3"/>
          <a:stretch/>
        </p:blipFill>
        <p:spPr>
          <a:xfrm>
            <a:off x="515880" y="3892680"/>
            <a:ext cx="5646600" cy="1560240"/>
          </a:xfrm>
          <a:prstGeom prst="rect">
            <a:avLst/>
          </a:prstGeom>
          <a:ln w="0">
            <a:noFill/>
          </a:ln>
        </p:spPr>
      </p:pic>
      <p:sp>
        <p:nvSpPr>
          <p:cNvPr id="369" name="CustomShape 4"/>
          <p:cNvSpPr/>
          <p:nvPr/>
        </p:nvSpPr>
        <p:spPr>
          <a:xfrm>
            <a:off x="468000" y="2016000"/>
            <a:ext cx="48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Creating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5"/>
          <p:cNvSpPr/>
          <p:nvPr/>
        </p:nvSpPr>
        <p:spPr>
          <a:xfrm>
            <a:off x="468000" y="3528000"/>
            <a:ext cx="4822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creating material from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6"/>
          <p:cNvSpPr/>
          <p:nvPr/>
        </p:nvSpPr>
        <p:spPr>
          <a:xfrm>
            <a:off x="5544000" y="3276000"/>
            <a:ext cx="44625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Getting Water from NISTManager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G4Material *world_mat =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nist-&gt;FindOrBuildMaterial("G4_WATER");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CustomShape 3"/>
          <p:cNvSpPr/>
          <p:nvPr/>
        </p:nvSpPr>
        <p:spPr>
          <a:xfrm>
            <a:off x="521640" y="67680"/>
            <a:ext cx="94125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Creating Logical Volume and it Physical placement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4"/>
          <p:cNvSpPr/>
          <p:nvPr/>
        </p:nvSpPr>
        <p:spPr>
          <a:xfrm>
            <a:off x="216000" y="936000"/>
            <a:ext cx="4606200" cy="23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G4LogicalVolume(G4VSolid* pSolid,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G4Material* pMaterial,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name);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5516280" y="936000"/>
            <a:ext cx="4561920" cy="111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G4Box box(“test”, 5*cm, 5*cm, 5*cm);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G4Material Al;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*logicalBox = new G4LogicalVolume(box, Al, “LogicalBox”);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Line 6"/>
          <p:cNvSpPr/>
          <p:nvPr/>
        </p:nvSpPr>
        <p:spPr>
          <a:xfrm>
            <a:off x="5256000" y="936000"/>
            <a:ext cx="360" cy="424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7"/>
          <p:cNvSpPr/>
          <p:nvPr/>
        </p:nvSpPr>
        <p:spPr>
          <a:xfrm>
            <a:off x="168840" y="2685600"/>
            <a:ext cx="5229360" cy="21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G4PVPlacement(G4RotationMatrix *pRot,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G4ThreeVector &amp;tlate,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const G4String&amp; pName,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G4LogicalVolume *pMotherLogical,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pMany,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G4int  pCopyNo,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G4bool pSurfChk=false);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CustomShape 8"/>
          <p:cNvSpPr/>
          <p:nvPr/>
        </p:nvSpPr>
        <p:spPr>
          <a:xfrm>
            <a:off x="5465520" y="2592000"/>
            <a:ext cx="4468680" cy="213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new G4PVPlacement(0,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G4ThreeVector(),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logicalBox,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“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PhysicalVolume”,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motherLogicalVol,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DejaVu Sans"/>
              </a:rPr>
              <a:t>0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</a:t>
            </a:r>
            <a:r>
              <a:rPr b="1" lang="en-IN" sz="1600" spc="-1" strike="noStrike">
                <a:solidFill>
                  <a:srgbClr val="c9211e"/>
                </a:solidFill>
                <a:latin typeface="Arial"/>
                <a:ea typeface="DejaVu Sans"/>
              </a:rPr>
              <a:t>true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1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the Geometry Hierarchy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CustomShape 4"/>
          <p:cNvSpPr/>
          <p:nvPr/>
        </p:nvSpPr>
        <p:spPr>
          <a:xfrm>
            <a:off x="288000" y="792000"/>
            <a:ext cx="6981120" cy="36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Raw shapes never forms the part of geometry hierarchy.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Physical placement is alway done for a logical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geometry hierarchy consist of Mother-Daughter relationship.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Logical volume contains other Physical Volume daughter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mother logical volume forms the local coordinate system for all its daughter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45"/>
              </a:spcBef>
              <a:spcAft>
                <a:spcPts val="145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If a mother volume is placed more than once, all its daughter volumes will be there in all physical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7198560" y="936000"/>
            <a:ext cx="2806560" cy="3021120"/>
          </a:xfrm>
          <a:prstGeom prst="rect">
            <a:avLst/>
          </a:prstGeom>
          <a:ln w="0">
            <a:noFill/>
          </a:ln>
        </p:spPr>
      </p:pic>
      <p:sp>
        <p:nvSpPr>
          <p:cNvPr id="385" name="CustomShape 5"/>
          <p:cNvSpPr/>
          <p:nvPr/>
        </p:nvSpPr>
        <p:spPr>
          <a:xfrm>
            <a:off x="324000" y="4068000"/>
            <a:ext cx="9357120" cy="105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Only Exception : World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Its a unique physical volume which contains all the other volume of your detector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 volume also forms the global coordinate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7056000" y="772920"/>
            <a:ext cx="2243520" cy="2220840"/>
          </a:xfrm>
          <a:prstGeom prst="rect">
            <a:avLst/>
          </a:prstGeom>
          <a:ln w="36000">
            <a:noFill/>
          </a:ln>
        </p:spPr>
      </p:pic>
      <p:sp>
        <p:nvSpPr>
          <p:cNvPr id="388" name="CustomShape 2"/>
          <p:cNvSpPr/>
          <p:nvPr/>
        </p:nvSpPr>
        <p:spPr>
          <a:xfrm>
            <a:off x="540000" y="1008000"/>
            <a:ext cx="5434200" cy="16225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0" name="CustomShape 4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Understanding Physical placement in the Geometry Hierarchy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468000" y="3348000"/>
            <a:ext cx="5578200" cy="16225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7092360" y="3292920"/>
            <a:ext cx="2243520" cy="2220840"/>
          </a:xfrm>
          <a:prstGeom prst="rect">
            <a:avLst/>
          </a:prstGeom>
          <a:ln w="36000">
            <a:noFill/>
          </a:ln>
        </p:spPr>
      </p:pic>
      <p:sp>
        <p:nvSpPr>
          <p:cNvPr id="393" name="Line 6"/>
          <p:cNvSpPr/>
          <p:nvPr/>
        </p:nvSpPr>
        <p:spPr>
          <a:xfrm>
            <a:off x="228600" y="3139200"/>
            <a:ext cx="9601200" cy="360"/>
          </a:xfrm>
          <a:prstGeom prst="line">
            <a:avLst/>
          </a:prstGeom>
          <a:ln w="18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7128000" y="844920"/>
            <a:ext cx="2853720" cy="2824920"/>
          </a:xfrm>
          <a:prstGeom prst="rect">
            <a:avLst/>
          </a:prstGeom>
          <a:ln w="36000">
            <a:noFill/>
          </a:ln>
        </p:spPr>
      </p:pic>
      <p:sp>
        <p:nvSpPr>
          <p:cNvPr id="396" name="CustomShape 2"/>
          <p:cNvSpPr/>
          <p:nvPr/>
        </p:nvSpPr>
        <p:spPr>
          <a:xfrm>
            <a:off x="540000" y="1008000"/>
            <a:ext cx="5434200" cy="16225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Both Box and Orb are placed with respect to </a:t>
            </a:r>
            <a:r>
              <a:rPr b="1" lang="en-IN" sz="22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8" name="" descr=""/>
          <p:cNvPicPr/>
          <p:nvPr/>
        </p:nvPicPr>
        <p:blipFill>
          <a:blip r:embed="rId2"/>
          <a:stretch/>
        </p:blipFill>
        <p:spPr>
          <a:xfrm>
            <a:off x="396360" y="2340000"/>
            <a:ext cx="6407640" cy="266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6504120" y="916920"/>
            <a:ext cx="2853720" cy="2824920"/>
          </a:xfrm>
          <a:prstGeom prst="rect">
            <a:avLst/>
          </a:prstGeom>
          <a:ln w="36000">
            <a:noFill/>
          </a:ln>
        </p:spPr>
      </p:pic>
      <p:sp>
        <p:nvSpPr>
          <p:cNvPr id="401" name="CustomShape 2"/>
          <p:cNvSpPr/>
          <p:nvPr/>
        </p:nvSpPr>
        <p:spPr>
          <a:xfrm>
            <a:off x="468000" y="1116000"/>
            <a:ext cx="5578200" cy="162252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Box is placed with respect to </a:t>
            </a: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world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Orb is place with respect to </a:t>
            </a:r>
            <a:r>
              <a:rPr b="1" lang="en-IN" sz="2000" spc="-1" strike="noStrike">
                <a:solidFill>
                  <a:srgbClr val="0000ff"/>
                </a:solidFill>
                <a:latin typeface="Arial"/>
                <a:ea typeface="DejaVu Sans"/>
              </a:rPr>
              <a:t>box reference frame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2" name="Group 3"/>
          <p:cNvGrpSpPr/>
          <p:nvPr/>
        </p:nvGrpSpPr>
        <p:grpSpPr>
          <a:xfrm>
            <a:off x="504000" y="2924280"/>
            <a:ext cx="5613840" cy="2689560"/>
            <a:chOff x="504000" y="2924280"/>
            <a:chExt cx="5613840" cy="2689560"/>
          </a:xfrm>
        </p:grpSpPr>
        <p:pic>
          <p:nvPicPr>
            <p:cNvPr id="403" name="" descr=""/>
            <p:cNvPicPr/>
            <p:nvPr/>
          </p:nvPicPr>
          <p:blipFill>
            <a:blip r:embed="rId2"/>
            <a:stretch/>
          </p:blipFill>
          <p:spPr>
            <a:xfrm>
              <a:off x="504000" y="2924280"/>
              <a:ext cx="5613840" cy="2689560"/>
            </a:xfrm>
            <a:prstGeom prst="rect">
              <a:avLst/>
            </a:prstGeom>
            <a:ln w="36000">
              <a:noFill/>
            </a:ln>
          </p:spPr>
        </p:pic>
        <p:sp>
          <p:nvSpPr>
            <p:cNvPr id="404" name="CustomShape 4"/>
            <p:cNvSpPr/>
            <p:nvPr/>
          </p:nvSpPr>
          <p:spPr>
            <a:xfrm>
              <a:off x="504000" y="3538080"/>
              <a:ext cx="4851720" cy="419760"/>
            </a:xfrm>
            <a:prstGeom prst="rect">
              <a:avLst/>
            </a:prstGeom>
            <a:noFill/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05" name="CustomShape 5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216000" y="936000"/>
            <a:ext cx="8421840" cy="19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Quick Brushup of OOPs in C++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Geometries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Structure of Geant4 application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7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8" name="" descr=""/>
          <p:cNvPicPr/>
          <p:nvPr/>
        </p:nvPicPr>
        <p:blipFill>
          <a:blip r:embed="rId1"/>
          <a:stretch/>
        </p:blipFill>
        <p:spPr>
          <a:xfrm>
            <a:off x="7466040" y="1080000"/>
            <a:ext cx="2539080" cy="2733120"/>
          </a:xfrm>
          <a:prstGeom prst="rect">
            <a:avLst/>
          </a:prstGeom>
          <a:ln w="0">
            <a:noFill/>
          </a:ln>
        </p:spPr>
      </p:pic>
      <p:sp>
        <p:nvSpPr>
          <p:cNvPr id="409" name="CustomShape 3"/>
          <p:cNvSpPr/>
          <p:nvPr/>
        </p:nvSpPr>
        <p:spPr>
          <a:xfrm>
            <a:off x="216000" y="144000"/>
            <a:ext cx="8709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Hierarchy 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0" name="Group 4"/>
          <p:cNvGrpSpPr/>
          <p:nvPr/>
        </p:nvGrpSpPr>
        <p:grpSpPr>
          <a:xfrm>
            <a:off x="108000" y="1152000"/>
            <a:ext cx="3091320" cy="2733120"/>
            <a:chOff x="108000" y="1152000"/>
            <a:chExt cx="3091320" cy="2733120"/>
          </a:xfrm>
        </p:grpSpPr>
        <p:grpSp>
          <p:nvGrpSpPr>
            <p:cNvPr id="411" name="Group 5"/>
            <p:cNvGrpSpPr/>
            <p:nvPr/>
          </p:nvGrpSpPr>
          <p:grpSpPr>
            <a:xfrm>
              <a:off x="293040" y="1152000"/>
              <a:ext cx="2747880" cy="2350080"/>
              <a:chOff x="293040" y="1152000"/>
              <a:chExt cx="2747880" cy="2350080"/>
            </a:xfrm>
          </p:grpSpPr>
          <p:sp>
            <p:nvSpPr>
              <p:cNvPr id="412" name="CustomShape 6"/>
              <p:cNvSpPr/>
              <p:nvPr/>
            </p:nvSpPr>
            <p:spPr>
              <a:xfrm>
                <a:off x="1033560" y="1152000"/>
                <a:ext cx="1108080" cy="48996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World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3" name="CustomShape 7"/>
              <p:cNvSpPr/>
              <p:nvPr/>
            </p:nvSpPr>
            <p:spPr>
              <a:xfrm>
                <a:off x="293040" y="2082240"/>
                <a:ext cx="1108440" cy="48960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Box_1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4" name="CustomShape 8"/>
              <p:cNvSpPr/>
              <p:nvPr/>
            </p:nvSpPr>
            <p:spPr>
              <a:xfrm>
                <a:off x="1879920" y="2082240"/>
                <a:ext cx="1107720" cy="48960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Box_2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5" name="CustomShape 9"/>
              <p:cNvSpPr/>
              <p:nvPr/>
            </p:nvSpPr>
            <p:spPr>
              <a:xfrm>
                <a:off x="293040" y="3012480"/>
                <a:ext cx="1108440" cy="48960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6" name="CustomShape 10"/>
              <p:cNvSpPr/>
              <p:nvPr/>
            </p:nvSpPr>
            <p:spPr>
              <a:xfrm>
                <a:off x="1932480" y="3012480"/>
                <a:ext cx="1108440" cy="489600"/>
              </a:xfrm>
              <a:prstGeom prst="rect">
                <a:avLst/>
              </a:prstGeom>
              <a:solidFill>
                <a:srgbClr val="fff200">
                  <a:alpha val="30000"/>
                </a:srgbClr>
              </a:solidFill>
              <a:ln w="0">
                <a:solidFill>
                  <a:srgbClr val="000000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IN" sz="26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Orb</a:t>
                </a:r>
                <a:endParaRPr b="0" lang="en-US" sz="26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7" name="Line 11"/>
              <p:cNvSpPr/>
              <p:nvPr/>
            </p:nvSpPr>
            <p:spPr>
              <a:xfrm flipH="1">
                <a:off x="82188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8" name="Line 12"/>
              <p:cNvSpPr/>
              <p:nvPr/>
            </p:nvSpPr>
            <p:spPr>
              <a:xfrm>
                <a:off x="1720800" y="1643760"/>
                <a:ext cx="5817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19" name="Line 13"/>
              <p:cNvSpPr/>
              <p:nvPr/>
            </p:nvSpPr>
            <p:spPr>
              <a:xfrm>
                <a:off x="82152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20" name="Line 14"/>
              <p:cNvSpPr/>
              <p:nvPr/>
            </p:nvSpPr>
            <p:spPr>
              <a:xfrm>
                <a:off x="2355480" y="2574000"/>
                <a:ext cx="360" cy="4377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  <a:tailEnd len="med" type="triangle" w="med"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21" name="CustomShape 15"/>
            <p:cNvSpPr/>
            <p:nvPr/>
          </p:nvSpPr>
          <p:spPr>
            <a:xfrm>
              <a:off x="108000" y="1863360"/>
              <a:ext cx="1478520" cy="202176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2" name="CustomShape 16"/>
            <p:cNvSpPr/>
            <p:nvPr/>
          </p:nvSpPr>
          <p:spPr>
            <a:xfrm>
              <a:off x="1720800" y="1836000"/>
              <a:ext cx="1478520" cy="202176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23" name="CustomShape 17"/>
          <p:cNvSpPr/>
          <p:nvPr/>
        </p:nvSpPr>
        <p:spPr>
          <a:xfrm>
            <a:off x="3272400" y="1044000"/>
            <a:ext cx="4308120" cy="392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Complete hierarchy contains 5 shapes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you had created only 3 shapes.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World, Box and 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Mother box contains Orb daughter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Multiple placement of mother box contains all the daugter volumes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Make sure you give proper copy number and name to physical placement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56111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If the same geometry setup needs to be used in multiple simulations or needs to be used by different people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Geant supported geometry export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GDML (Graphics Description Markup language)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 portable format, similar to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read by standalone application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Various XML reading libraries are present.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Xerces-C is used by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521640" y="67680"/>
            <a:ext cx="515304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Exporting Geometry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504000" y="1038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Till now, whatever we  understood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Defining shapes, logical volume and their physical placement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548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Define material and attaching them to the shapes to convert them to logical volumes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828000" y="1152000"/>
            <a:ext cx="536400" cy="176040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56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05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144000" y="1908000"/>
            <a:ext cx="860400" cy="45576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2600" spc="-1" strike="noStrike">
                <a:solidFill>
                  <a:srgbClr val="000000"/>
                </a:solidFill>
                <a:latin typeface="Arial"/>
                <a:ea typeface="DejaVu Sans"/>
              </a:rPr>
              <a:t>C++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864000" y="3564000"/>
            <a:ext cx="8492400" cy="20750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Alternative way to achieve the same thing.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 doing a the detector construction at compile that (as done above),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Idea is to generate it at run time.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Reading a text file (XML)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Benefits : Allows to quickly recreate the full detector construction with very few lines of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5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3" name="CustomShape 6"/>
          <p:cNvSpPr/>
          <p:nvPr/>
        </p:nvSpPr>
        <p:spPr>
          <a:xfrm>
            <a:off x="216000" y="-133920"/>
            <a:ext cx="438984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Moving ahead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XML formatted text file.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implements hierarcy of volumes in a detector setup as the tree of geometries.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Allows to define the material, and place the volumes.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Makes the detector construction portable, and independent of the remaining simulation code.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432000" y="-1342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GDML : Graphics Description Markup Language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504000" y="1326600"/>
            <a:ext cx="9068400" cy="328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5000"/>
          </a:bodyPr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Language independent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Containing user defined tags.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Can be processed by any library that can process XML.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Provides hierarchal structure, and mother daughter relationship can be easily maintained.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14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Hierarchical structure make its suitable for object oriented programming.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CustomShape 4"/>
          <p:cNvSpPr/>
          <p:nvPr/>
        </p:nvSpPr>
        <p:spPr>
          <a:xfrm>
            <a:off x="639720" y="21960"/>
            <a:ext cx="64785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using GDML</a:t>
            </a: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CustomShape 1"/>
          <p:cNvSpPr/>
          <p:nvPr/>
        </p:nvSpPr>
        <p:spPr>
          <a:xfrm>
            <a:off x="504000" y="22572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CustomShape 2"/>
          <p:cNvSpPr/>
          <p:nvPr/>
        </p:nvSpPr>
        <p:spPr>
          <a:xfrm>
            <a:off x="612000" y="936000"/>
            <a:ext cx="8420760" cy="290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flow of a default GDML file follows: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Definitions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Materials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Structures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3" name="" descr=""/>
          <p:cNvPicPr/>
          <p:nvPr/>
        </p:nvPicPr>
        <p:blipFill>
          <a:blip r:embed="rId1"/>
          <a:stretch/>
        </p:blipFill>
        <p:spPr>
          <a:xfrm>
            <a:off x="3007080" y="1548000"/>
            <a:ext cx="7146360" cy="2769840"/>
          </a:xfrm>
          <a:prstGeom prst="rect">
            <a:avLst/>
          </a:prstGeom>
          <a:ln w="0">
            <a:noFill/>
          </a:ln>
        </p:spPr>
      </p:pic>
      <p:sp>
        <p:nvSpPr>
          <p:cNvPr id="444" name="CustomShape 3"/>
          <p:cNvSpPr/>
          <p:nvPr/>
        </p:nvSpPr>
        <p:spPr>
          <a:xfrm>
            <a:off x="576000" y="4752000"/>
            <a:ext cx="892476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NOTE : Your internet browser is a very useful tool to have a look at the XML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6" name="CustomShape 5"/>
          <p:cNvSpPr/>
          <p:nvPr/>
        </p:nvSpPr>
        <p:spPr>
          <a:xfrm>
            <a:off x="311040" y="78480"/>
            <a:ext cx="871992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Overview of GDML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	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: Various Components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2"/>
          <p:cNvSpPr/>
          <p:nvPr/>
        </p:nvSpPr>
        <p:spPr>
          <a:xfrm>
            <a:off x="1620000" y="841680"/>
            <a:ext cx="629784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GDML supports all the solids provided by Geant4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CustomShape 3"/>
          <p:cNvSpPr/>
          <p:nvPr/>
        </p:nvSpPr>
        <p:spPr>
          <a:xfrm>
            <a:off x="1656000" y="1368000"/>
            <a:ext cx="2876760" cy="30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Sphere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Parboloid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Ellipsoid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Polyhedro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Polycone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4"/>
          <p:cNvSpPr/>
          <p:nvPr/>
        </p:nvSpPr>
        <p:spPr>
          <a:xfrm>
            <a:off x="6192000" y="1368000"/>
            <a:ext cx="251784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Segment of a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tube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Extruded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Tesellated Solids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Tetrahedrons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Generic Trapezoid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Twisted Box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CustomShape 5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CustomShape 6"/>
          <p:cNvSpPr/>
          <p:nvPr/>
        </p:nvSpPr>
        <p:spPr>
          <a:xfrm>
            <a:off x="1002600" y="93960"/>
            <a:ext cx="54651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Various GDML Solids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5" name="CustomShape 3"/>
          <p:cNvSpPr/>
          <p:nvPr/>
        </p:nvSpPr>
        <p:spPr>
          <a:xfrm>
            <a:off x="462600" y="21960"/>
            <a:ext cx="54651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6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480" cy="338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CustomShape 3"/>
          <p:cNvSpPr/>
          <p:nvPr/>
        </p:nvSpPr>
        <p:spPr>
          <a:xfrm>
            <a:off x="462600" y="21960"/>
            <a:ext cx="54651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ffffff"/>
                </a:solidFill>
                <a:latin typeface="Arial"/>
                <a:ea typeface="DejaVu Sans"/>
              </a:rPr>
              <a:t>All the pieces of GDML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480" cy="3388320"/>
          </a:xfrm>
          <a:prstGeom prst="rect">
            <a:avLst/>
          </a:prstGeom>
          <a:ln w="0">
            <a:noFill/>
          </a:ln>
        </p:spPr>
      </p:pic>
      <p:pic>
        <p:nvPicPr>
          <p:cNvPr id="461" name="" descr=""/>
          <p:cNvPicPr/>
          <p:nvPr/>
        </p:nvPicPr>
        <p:blipFill>
          <a:blip r:embed="rId2"/>
          <a:stretch/>
        </p:blipFill>
        <p:spPr>
          <a:xfrm>
            <a:off x="4034160" y="2594880"/>
            <a:ext cx="6008400" cy="931680"/>
          </a:xfrm>
          <a:prstGeom prst="rect">
            <a:avLst/>
          </a:prstGeom>
          <a:ln w="0">
            <a:noFill/>
          </a:ln>
        </p:spPr>
      </p:pic>
      <p:sp>
        <p:nvSpPr>
          <p:cNvPr id="462" name="CustomShape 4"/>
          <p:cNvSpPr/>
          <p:nvPr/>
        </p:nvSpPr>
        <p:spPr>
          <a:xfrm>
            <a:off x="3024000" y="864000"/>
            <a:ext cx="3166560" cy="65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94070a"/>
                </a:solidFill>
                <a:latin typeface="Arial"/>
                <a:ea typeface="DejaVu Sans"/>
              </a:rPr>
              <a:t>&lt;solids&gt;</a:t>
            </a:r>
            <a:r>
              <a:rPr b="1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 tag of GDML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CustomShape 2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5" name="CustomShape 3"/>
          <p:cNvSpPr/>
          <p:nvPr/>
        </p:nvSpPr>
        <p:spPr>
          <a:xfrm>
            <a:off x="462600" y="93960"/>
            <a:ext cx="546516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&lt;materials&gt;</a:t>
            </a: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 tag of GDML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6" name="" descr=""/>
          <p:cNvPicPr/>
          <p:nvPr/>
        </p:nvPicPr>
        <p:blipFill>
          <a:blip r:embed="rId1"/>
          <a:stretch/>
        </p:blipFill>
        <p:spPr>
          <a:xfrm>
            <a:off x="226080" y="1512000"/>
            <a:ext cx="3588480" cy="3388320"/>
          </a:xfrm>
          <a:prstGeom prst="rect">
            <a:avLst/>
          </a:prstGeom>
          <a:ln w="0">
            <a:noFill/>
          </a:ln>
        </p:spPr>
      </p:pic>
      <p:grpSp>
        <p:nvGrpSpPr>
          <p:cNvPr id="467" name="Group 4"/>
          <p:cNvGrpSpPr/>
          <p:nvPr/>
        </p:nvGrpSpPr>
        <p:grpSpPr>
          <a:xfrm>
            <a:off x="3996000" y="762840"/>
            <a:ext cx="4360680" cy="4779720"/>
            <a:chOff x="3996000" y="762840"/>
            <a:chExt cx="4360680" cy="4779720"/>
          </a:xfrm>
        </p:grpSpPr>
        <p:pic>
          <p:nvPicPr>
            <p:cNvPr id="468" name="" descr=""/>
            <p:cNvPicPr/>
            <p:nvPr/>
          </p:nvPicPr>
          <p:blipFill>
            <a:blip r:embed="rId2"/>
            <a:stretch/>
          </p:blipFill>
          <p:spPr>
            <a:xfrm>
              <a:off x="3996000" y="762840"/>
              <a:ext cx="4360680" cy="477972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69" name="Group 5"/>
            <p:cNvGrpSpPr/>
            <p:nvPr/>
          </p:nvGrpSpPr>
          <p:grpSpPr>
            <a:xfrm>
              <a:off x="4428000" y="1169640"/>
              <a:ext cx="3312000" cy="4194720"/>
              <a:chOff x="4428000" y="1169640"/>
              <a:chExt cx="3312000" cy="4194720"/>
            </a:xfrm>
          </p:grpSpPr>
          <p:sp>
            <p:nvSpPr>
              <p:cNvPr id="470" name="Line 6"/>
              <p:cNvSpPr/>
              <p:nvPr/>
            </p:nvSpPr>
            <p:spPr>
              <a:xfrm>
                <a:off x="4428000" y="4608000"/>
                <a:ext cx="331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1" name="Line 7"/>
              <p:cNvSpPr/>
              <p:nvPr/>
            </p:nvSpPr>
            <p:spPr>
              <a:xfrm>
                <a:off x="4428000" y="3456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2" name="Line 8"/>
              <p:cNvSpPr/>
              <p:nvPr/>
            </p:nvSpPr>
            <p:spPr>
              <a:xfrm>
                <a:off x="4680000" y="5364000"/>
                <a:ext cx="1872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3" name="Line 9"/>
              <p:cNvSpPr/>
              <p:nvPr/>
            </p:nvSpPr>
            <p:spPr>
              <a:xfrm>
                <a:off x="6228000" y="3636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4" name="Line 10"/>
              <p:cNvSpPr/>
              <p:nvPr/>
            </p:nvSpPr>
            <p:spPr>
              <a:xfrm>
                <a:off x="6228000" y="385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5" name="Line 11"/>
              <p:cNvSpPr/>
              <p:nvPr/>
            </p:nvSpPr>
            <p:spPr>
              <a:xfrm>
                <a:off x="6228000" y="4032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6" name="Line 12"/>
              <p:cNvSpPr/>
              <p:nvPr/>
            </p:nvSpPr>
            <p:spPr>
              <a:xfrm>
                <a:off x="6228000" y="4248000"/>
                <a:ext cx="1080000" cy="36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Line 13"/>
              <p:cNvSpPr/>
              <p:nvPr/>
            </p:nvSpPr>
            <p:spPr>
              <a:xfrm flipV="1">
                <a:off x="6516000" y="1169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Line 14"/>
              <p:cNvSpPr/>
              <p:nvPr/>
            </p:nvSpPr>
            <p:spPr>
              <a:xfrm flipV="1">
                <a:off x="6516000" y="174564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Line 15"/>
              <p:cNvSpPr/>
              <p:nvPr/>
            </p:nvSpPr>
            <p:spPr>
              <a:xfrm flipV="1">
                <a:off x="6516000" y="232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Line 16"/>
              <p:cNvSpPr/>
              <p:nvPr/>
            </p:nvSpPr>
            <p:spPr>
              <a:xfrm flipV="1">
                <a:off x="6516000" y="2862000"/>
                <a:ext cx="1224000" cy="18000"/>
              </a:xfrm>
              <a:prstGeom prst="line">
                <a:avLst/>
              </a:prstGeom>
              <a:ln w="3600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7000" bIns="-27000" anchor="t" anchorCtr="1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Quick Brush up of C++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4"/>
          <p:cNvSpPr/>
          <p:nvPr/>
        </p:nvSpPr>
        <p:spPr>
          <a:xfrm>
            <a:off x="36000" y="765000"/>
            <a:ext cx="5903640" cy="442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1) Class is basically a user-defined data type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2) The variables of class is known as objects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3) Class contains following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(a) Data members 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(b) Member functions: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4) Constructor : A special function without any return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type and is called automaticallyupon creation of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objects of class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5) Construct can be default (without any parameters), or parameterized constructor.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6) Its always a good practice to define constructor.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These are used to set the data member upon creation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Of object.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6" name="Group 5"/>
          <p:cNvGrpSpPr/>
          <p:nvPr/>
        </p:nvGrpSpPr>
        <p:grpSpPr>
          <a:xfrm>
            <a:off x="7920000" y="936000"/>
            <a:ext cx="1367640" cy="1223640"/>
            <a:chOff x="7920000" y="936000"/>
            <a:chExt cx="1367640" cy="1223640"/>
          </a:xfrm>
        </p:grpSpPr>
        <p:sp>
          <p:nvSpPr>
            <p:cNvPr id="267" name="CustomShape 6"/>
            <p:cNvSpPr/>
            <p:nvPr/>
          </p:nvSpPr>
          <p:spPr>
            <a:xfrm>
              <a:off x="7920000" y="936000"/>
              <a:ext cx="1367640" cy="407520"/>
            </a:xfrm>
            <a:prstGeom prst="rect">
              <a:avLst/>
            </a:prstGeom>
            <a:solidFill>
              <a:srgbClr val="ffff00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Base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CustomShape 7"/>
            <p:cNvSpPr/>
            <p:nvPr/>
          </p:nvSpPr>
          <p:spPr>
            <a:xfrm>
              <a:off x="7920000" y="1752120"/>
              <a:ext cx="1367640" cy="407520"/>
            </a:xfrm>
            <a:prstGeom prst="rect">
              <a:avLst/>
            </a:prstGeom>
            <a:solidFill>
              <a:srgbClr val="00a933"/>
            </a:solidFill>
            <a:ln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Derived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Line 8"/>
            <p:cNvSpPr/>
            <p:nvPr/>
          </p:nvSpPr>
          <p:spPr>
            <a:xfrm flipV="1">
              <a:off x="8563680" y="1343880"/>
              <a:ext cx="360" cy="408240"/>
            </a:xfrm>
            <a:prstGeom prst="line">
              <a:avLst/>
            </a:prstGeom>
            <a:ln w="18000">
              <a:solidFill>
                <a:srgbClr val="00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0" name="TextShape 9"/>
          <p:cNvSpPr/>
          <p:nvPr/>
        </p:nvSpPr>
        <p:spPr>
          <a:xfrm>
            <a:off x="2376000" y="1721520"/>
            <a:ext cx="7415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variable defined inside the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The functions that operates on those variables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5328000" y="2376000"/>
            <a:ext cx="4493880" cy="287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CustomShape 1"/>
          <p:cNvSpPr/>
          <p:nvPr/>
        </p:nvSpPr>
        <p:spPr>
          <a:xfrm>
            <a:off x="252000" y="-18000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CustomShape 2"/>
          <p:cNvSpPr/>
          <p:nvPr/>
        </p:nvSpPr>
        <p:spPr>
          <a:xfrm>
            <a:off x="288000" y="792000"/>
            <a:ext cx="5758200" cy="495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tag actually defines how different components of detector setup are arranged.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(Actually shows the mother-daughter relatioship)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Both logical and physical volumes are defined in one 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show the hierarchy of detector components.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consist of sequence of volumes tags, that define your logical volumes.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Each volume tag, keeps a pointer to the associated solid and the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Structure actually correponds to the your physical detector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3" name="" descr=""/>
          <p:cNvPicPr/>
          <p:nvPr/>
        </p:nvPicPr>
        <p:blipFill>
          <a:blip r:embed="rId1"/>
          <a:stretch/>
        </p:blipFill>
        <p:spPr>
          <a:xfrm>
            <a:off x="6372000" y="1144440"/>
            <a:ext cx="3588480" cy="3388320"/>
          </a:xfrm>
          <a:prstGeom prst="rect">
            <a:avLst/>
          </a:prstGeom>
          <a:ln w="0">
            <a:noFill/>
          </a:ln>
        </p:spPr>
      </p:pic>
      <p:sp>
        <p:nvSpPr>
          <p:cNvPr id="484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396000" y="144000"/>
            <a:ext cx="4894560" cy="4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&lt;structure&gt; tag of GDML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94760" y="1288440"/>
            <a:ext cx="3207240" cy="3028320"/>
          </a:xfrm>
          <a:prstGeom prst="rect">
            <a:avLst/>
          </a:prstGeom>
          <a:ln w="0">
            <a:noFill/>
          </a:ln>
        </p:spPr>
      </p:pic>
      <p:sp>
        <p:nvSpPr>
          <p:cNvPr id="487" name="CustomShape 1"/>
          <p:cNvSpPr/>
          <p:nvPr/>
        </p:nvSpPr>
        <p:spPr>
          <a:xfrm>
            <a:off x="1080000" y="216000"/>
            <a:ext cx="834876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0" y="72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288000" y="116280"/>
            <a:ext cx="2899080" cy="4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600" spc="-1" strike="noStrike">
                <a:solidFill>
                  <a:srgbClr val="ffffff"/>
                </a:solidFill>
                <a:latin typeface="Arial"/>
                <a:ea typeface="DejaVu Sans"/>
              </a:rPr>
              <a:t>Structures cont...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90" name="Group 4"/>
          <p:cNvGrpSpPr/>
          <p:nvPr/>
        </p:nvGrpSpPr>
        <p:grpSpPr>
          <a:xfrm>
            <a:off x="3723840" y="1404000"/>
            <a:ext cx="6104880" cy="3562560"/>
            <a:chOff x="3723840" y="1404000"/>
            <a:chExt cx="6104880" cy="3562560"/>
          </a:xfrm>
        </p:grpSpPr>
        <p:pic>
          <p:nvPicPr>
            <p:cNvPr id="491" name="" descr=""/>
            <p:cNvPicPr/>
            <p:nvPr/>
          </p:nvPicPr>
          <p:blipFill>
            <a:blip r:embed="rId2"/>
            <a:stretch/>
          </p:blipFill>
          <p:spPr>
            <a:xfrm>
              <a:off x="3723840" y="1404000"/>
              <a:ext cx="6104880" cy="356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2" name="Line 5"/>
            <p:cNvSpPr/>
            <p:nvPr/>
          </p:nvSpPr>
          <p:spPr>
            <a:xfrm>
              <a:off x="4032000" y="3096000"/>
              <a:ext cx="1872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3" name="Line 6"/>
            <p:cNvSpPr/>
            <p:nvPr/>
          </p:nvSpPr>
          <p:spPr>
            <a:xfrm>
              <a:off x="4248000" y="3600000"/>
              <a:ext cx="2664000" cy="36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4" name="Line 7"/>
            <p:cNvSpPr/>
            <p:nvPr/>
          </p:nvSpPr>
          <p:spPr>
            <a:xfrm flipV="1">
              <a:off x="4248000" y="4104000"/>
              <a:ext cx="2664000" cy="36000"/>
            </a:xfrm>
            <a:prstGeom prst="line">
              <a:avLst/>
            </a:prstGeom>
            <a:ln w="36000">
              <a:solidFill>
                <a:srgbClr val="ed1c2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9000" bIns="-9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CustomShape 1"/>
          <p:cNvSpPr/>
          <p:nvPr/>
        </p:nvSpPr>
        <p:spPr>
          <a:xfrm>
            <a:off x="504000" y="22608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CustomShape 2"/>
          <p:cNvSpPr/>
          <p:nvPr/>
        </p:nvSpPr>
        <p:spPr>
          <a:xfrm>
            <a:off x="432000" y="955800"/>
            <a:ext cx="9357840" cy="31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Setup contains the pointer to you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While creating a detector setup using gdml as an input file, we need to return a pointer to world volume from 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“Construct”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function of DetectorConstruction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possible to define multiple geometry setup, and chosing different volumes as world volume.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Moreover, we can actually split this geometry description in multiple file, which allows more granularity, and ease of maintainance.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CustomShape 3"/>
          <p:cNvSpPr/>
          <p:nvPr/>
        </p:nvSpPr>
        <p:spPr>
          <a:xfrm>
            <a:off x="0" y="72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8" name="CustomShape 4"/>
          <p:cNvSpPr/>
          <p:nvPr/>
        </p:nvSpPr>
        <p:spPr>
          <a:xfrm>
            <a:off x="446760" y="62280"/>
            <a:ext cx="6096240" cy="7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ffffff"/>
                </a:solidFill>
                <a:latin typeface="Arial"/>
                <a:ea typeface="DejaVu Sans"/>
              </a:rPr>
              <a:t>Finally the &lt;setup&gt; tab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9" name="" descr=""/>
          <p:cNvPicPr/>
          <p:nvPr/>
        </p:nvPicPr>
        <p:blipFill>
          <a:blip r:embed="rId1"/>
          <a:stretch/>
        </p:blipFill>
        <p:spPr>
          <a:xfrm>
            <a:off x="1973160" y="4115880"/>
            <a:ext cx="5090760" cy="77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504000" y="-133920"/>
            <a:ext cx="9067680" cy="94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72000" y="684000"/>
            <a:ext cx="9932760" cy="52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GDML files can be imported directly into Geant4, in the detector construction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Required class : 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G4GDMLParser : (#include &lt;G4GDMLParser.hh&gt;)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usual this class contains various functions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We will focus on Write and 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 object of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“G4GDMLParser”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 is required.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G4GDMLParser myGDMLParser;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export a full detector construction written in C++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myGDMLParser.Write(“geom.gdml”,pointerToPhyWorld);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import a full detector setup, just 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myGDMLParser.Read(“geom.gdml);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Finally return the pointer to physical world volume to Geant.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return MyGDMLParser.GetWorldVolume()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9"/>
              </a:spcBef>
              <a:spcAft>
                <a:spcPts val="289"/>
              </a:spcAft>
            </a:pPr>
            <a:r>
              <a:rPr b="1" lang="en-IN" sz="2100" spc="-1" strike="noStrike">
                <a:solidFill>
                  <a:srgbClr val="c9211e"/>
                </a:solidFill>
                <a:latin typeface="Arial"/>
                <a:ea typeface="DejaVu Sans"/>
              </a:rPr>
              <a:t>NOTE : Geant4 needs to be compile with xercesC library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47160" y="82800"/>
            <a:ext cx="8191800" cy="6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800" spc="-1" strike="noStrike">
                <a:solidFill>
                  <a:srgbClr val="ffffff"/>
                </a:solidFill>
                <a:latin typeface="Arial"/>
                <a:ea typeface="DejaVu Sans"/>
              </a:rPr>
              <a:t>Exporting/ Importing GDML into Geant4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6" name="CustomShape 3"/>
          <p:cNvSpPr/>
          <p:nvPr/>
        </p:nvSpPr>
        <p:spPr>
          <a:xfrm>
            <a:off x="720000" y="1944000"/>
            <a:ext cx="8998560" cy="17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Building Complete GEANT application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10506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10506"/>
                </a:solidFill>
                <a:latin typeface="Arial"/>
                <a:ea typeface="DejaVu Sans"/>
              </a:rPr>
              <a:t>Basic Structure of Geant4 Code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	</a:t>
            </a:r>
            <a:r>
              <a:rPr b="1" lang="en-IN" sz="4000" spc="-1" strike="noStrike">
                <a:solidFill>
                  <a:srgbClr val="680059"/>
                </a:solidFill>
                <a:latin typeface="Arial"/>
                <a:ea typeface="DejaVu Sans"/>
              </a:rPr>
              <a:t>-- </a:t>
            </a:r>
            <a:r>
              <a:rPr b="1" lang="en-IN" sz="3600" spc="-1" strike="noStrike">
                <a:solidFill>
                  <a:srgbClr val="680059"/>
                </a:solidFill>
                <a:latin typeface="Arial"/>
                <a:ea typeface="DejaVu Sans"/>
              </a:rPr>
              <a:t>Where to write what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9" name="CustomShape 3"/>
          <p:cNvSpPr/>
          <p:nvPr/>
        </p:nvSpPr>
        <p:spPr>
          <a:xfrm>
            <a:off x="360000" y="1080000"/>
            <a:ext cx="8062560" cy="444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Analogy of real experiment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 structure of the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Writing a basic simulation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Mandatory classes for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mandatory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Getting the required information out of you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 Implementation of these optional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CustomShape 4"/>
          <p:cNvSpPr/>
          <p:nvPr/>
        </p:nvSpPr>
        <p:spPr>
          <a:xfrm>
            <a:off x="360000" y="18072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Things to be discussed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" name="CustomShape 3"/>
          <p:cNvSpPr/>
          <p:nvPr/>
        </p:nvSpPr>
        <p:spPr>
          <a:xfrm>
            <a:off x="216000" y="18036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Analogy of the real experiment setup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4"/>
          <p:cNvSpPr/>
          <p:nvPr/>
        </p:nvSpPr>
        <p:spPr>
          <a:xfrm>
            <a:off x="288000" y="1008000"/>
            <a:ext cx="9430560" cy="39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Beam On : As in real experiment the Geant4 run starts with “Beam On”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 run is basically a collection of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 in experiment once the run start, user cannot change anything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Geometry Setup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processes to study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Before starting the run, following things need to be initialized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Detector setup (geometry is optimized)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Physics List (cross-section tables are calculated, depending upon the materials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used in the geometry creation)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6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7" name="CustomShape 3"/>
          <p:cNvSpPr/>
          <p:nvPr/>
        </p:nvSpPr>
        <p:spPr>
          <a:xfrm>
            <a:off x="216000" y="18000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Important user classes : Geant4 Program structure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4"/>
          <p:cNvSpPr/>
          <p:nvPr/>
        </p:nvSpPr>
        <p:spPr>
          <a:xfrm>
            <a:off x="36000" y="792000"/>
            <a:ext cx="10021320" cy="488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 There is no starting point provided by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It is the place where you actually registers different component of you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Initialization classes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: Classes whose </a:t>
            </a:r>
            <a:r>
              <a:rPr b="1" lang="en-IN" sz="1800" spc="-1" strike="noStrike">
                <a:solidFill>
                  <a:srgbClr val="158466"/>
                </a:solidFill>
                <a:latin typeface="Arial"/>
                <a:ea typeface="DejaVu Sans"/>
              </a:rPr>
              <a:t>objects needs to initiated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before you simulation starts.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Detector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UserDetectorConstruction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Physics       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UserPhysicsList / </a:t>
            </a: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Existing or Implemented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UserActions :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Action classes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instantiated in the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The action classes are invoked during the event loop : ie. When you simulation is running.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5"/>
          <p:cNvSpPr/>
          <p:nvPr/>
        </p:nvSpPr>
        <p:spPr>
          <a:xfrm>
            <a:off x="3672000" y="3897720"/>
            <a:ext cx="59745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 classes starting with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80008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are abstract classes.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Their objects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They are there to provide a skeleton required by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User needs to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inherit these classes</a:t>
            </a:r>
            <a:r>
              <a:rPr b="0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, and to implement few functions which are mandatory.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6"/>
          <p:cNvSpPr/>
          <p:nvPr/>
        </p:nvSpPr>
        <p:spPr>
          <a:xfrm>
            <a:off x="986400" y="3643920"/>
            <a:ext cx="3794400" cy="16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G4</a:t>
            </a:r>
            <a:r>
              <a:rPr b="1" lang="en-IN" sz="1800" spc="-1" strike="noStrike">
                <a:solidFill>
                  <a:srgbClr val="780373"/>
                </a:solidFill>
                <a:latin typeface="Arial"/>
                <a:ea typeface="Noto Sans CJK SC"/>
              </a:rPr>
              <a:t>V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Noto Sans CJK SC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G4UserRunAction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G4UserEventAction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G4UserTrackingAction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G4UserSteppingAction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2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3" name="CustomShape 3"/>
          <p:cNvSpPr/>
          <p:nvPr/>
        </p:nvSpPr>
        <p:spPr>
          <a:xfrm>
            <a:off x="216000" y="144000"/>
            <a:ext cx="9070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Creation of your DetectorConstruction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4"/>
          <p:cNvSpPr/>
          <p:nvPr/>
        </p:nvSpPr>
        <p:spPr>
          <a:xfrm>
            <a:off x="300960" y="972720"/>
            <a:ext cx="4521600" cy="24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</a:t>
            </a:r>
            <a:r>
              <a:rPr b="1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5"/>
          <p:cNvSpPr/>
          <p:nvPr/>
        </p:nvSpPr>
        <p:spPr>
          <a:xfrm>
            <a:off x="4968000" y="1029960"/>
            <a:ext cx="4625640" cy="302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Sim01_DetectorConstruction : public </a:t>
            </a:r>
            <a:r>
              <a:rPr b="0" lang="en-IN" sz="1600" spc="-1" strike="noStrike">
                <a:solidFill>
                  <a:srgbClr val="ff0000"/>
                </a:solidFill>
                <a:latin typeface="Arial"/>
                <a:ea typeface="DejaVu Sans"/>
              </a:rPr>
              <a:t>G4VUserDetectorConstruction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~Sim01_DetectorConstruction(){}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G4VPhysicalVolume* Construct(){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//Write your stuff here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materials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//construct all your volumes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//declare you volume as sensitive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	</a:t>
            </a:r>
            <a:r>
              <a:rPr b="1" lang="en-IN" sz="1600" spc="-1" strike="noStrike">
                <a:solidFill>
                  <a:srgbClr val="80008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Line 6"/>
          <p:cNvSpPr/>
          <p:nvPr/>
        </p:nvSpPr>
        <p:spPr>
          <a:xfrm>
            <a:off x="4788000" y="864000"/>
            <a:ext cx="360" cy="2160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CustomShape 7"/>
          <p:cNvSpPr/>
          <p:nvPr/>
        </p:nvSpPr>
        <p:spPr>
          <a:xfrm>
            <a:off x="1008000" y="2556000"/>
            <a:ext cx="3598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(Pure virtual function)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8"/>
          <p:cNvSpPr/>
          <p:nvPr/>
        </p:nvSpPr>
        <p:spPr>
          <a:xfrm>
            <a:off x="504000" y="3456000"/>
            <a:ext cx="4174560" cy="11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Construct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method should return the pointer to the world physical volume, which represents your entire geometry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4"/>
          <p:cNvSpPr/>
          <p:nvPr/>
        </p:nvSpPr>
        <p:spPr>
          <a:xfrm>
            <a:off x="108000" y="648000"/>
            <a:ext cx="9612720" cy="203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10) Two types of classes are there: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(a)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Abstract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Objects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CAN’T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(b)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Concrete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classes : Object </a:t>
            </a:r>
            <a:r>
              <a:rPr b="1" lang="en-IN" sz="1800" spc="-1" strike="noStrike">
                <a:solidFill>
                  <a:srgbClr val="00a933"/>
                </a:solidFill>
                <a:latin typeface="Arial"/>
                <a:ea typeface="DejaVu Sans"/>
              </a:rPr>
              <a:t>CAN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be instantiated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13) It is mandatory to implement all the pure virtual function in derived class,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otherwise the derived class itself become an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14) Pointers of base class can hold the reference to the object of base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(A very important concept, which is extremely used while write Geant4 simulation code)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Base *ptr = new Derived;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 base class holding object of derived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DejaVu Sans"/>
              </a:rPr>
              <a:t>Derived  *derivedPtr = static_cast&lt;Derived*&gt;(basePtr) </a:t>
            </a:r>
            <a:r>
              <a:rPr b="1" lang="en-IN" sz="1800" spc="-1" strike="noStrike">
                <a:solidFill>
                  <a:srgbClr val="c9211e"/>
                </a:solidFill>
                <a:latin typeface="Arial"/>
                <a:ea typeface="DejaVu Sans"/>
              </a:rPr>
              <a:t>//casting the base class pointer to derived class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1" name="CustomShape 3"/>
          <p:cNvSpPr/>
          <p:nvPr/>
        </p:nvSpPr>
        <p:spPr>
          <a:xfrm>
            <a:off x="468000" y="870120"/>
            <a:ext cx="9142560" cy="380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default particles and physics process that comes automatically in your simulation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 even particle transport.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Derive your own concrete class from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</a:t>
            </a:r>
            <a:r>
              <a:rPr b="1" lang="en-IN" sz="1800" spc="-1" strike="noStrike">
                <a:solidFill>
                  <a:srgbClr val="ed1c24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UserPhysicsList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abstract base class.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necessary processes and assign them to proper particles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all the required cut-off ranges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 use the various physics lists that are already available in GEANT4.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FPFP_BERT </a:t>
            </a:r>
            <a:r>
              <a:rPr b="1" lang="en-IN" sz="1800" spc="-1" strike="noStrike">
                <a:solidFill>
                  <a:srgbClr val="bc312e"/>
                </a:solidFill>
                <a:latin typeface="Arial"/>
                <a:ea typeface="DejaVu Sans"/>
              </a:rPr>
              <a:t>(add few more list)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CustomShape 4"/>
          <p:cNvSpPr/>
          <p:nvPr/>
        </p:nvSpPr>
        <p:spPr>
          <a:xfrm>
            <a:off x="216000" y="144000"/>
            <a:ext cx="9070560" cy="4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Define your Physics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5" name="CustomShape 3"/>
          <p:cNvSpPr/>
          <p:nvPr/>
        </p:nvSpPr>
        <p:spPr>
          <a:xfrm>
            <a:off x="216000" y="144000"/>
            <a:ext cx="9430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Primary Generator : G4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V</a:t>
            </a:r>
            <a:r>
              <a:rPr b="1" lang="en-IN" sz="1800" spc="-1" strike="noStrike">
                <a:solidFill>
                  <a:srgbClr val="ffffff"/>
                </a:solidFill>
                <a:latin typeface="Arial"/>
                <a:ea typeface="DejaVu Sans"/>
              </a:rPr>
              <a:t>UserPrimaryGeneratorAction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4"/>
          <p:cNvSpPr/>
          <p:nvPr/>
        </p:nvSpPr>
        <p:spPr>
          <a:xfrm>
            <a:off x="288000" y="936000"/>
            <a:ext cx="93585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second mandatory user class : Controls the generation of primary particles.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This is again a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You cannot instantiate it : Will not do anything on its 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5"/>
          <p:cNvSpPr/>
          <p:nvPr/>
        </p:nvSpPr>
        <p:spPr>
          <a:xfrm>
            <a:off x="288000" y="1850040"/>
            <a:ext cx="3958560" cy="250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G4VUserPrimaryGeneratorAction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~G4VUserPrimaryGeneratorAction();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GeneratePrimaries(G4Event* anEvent) = 0;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r>
              <a:rPr b="0" lang="en-IN" sz="2200" spc="-1" strike="noStrike">
                <a:solidFill>
                  <a:srgbClr val="000000"/>
                </a:solidFill>
                <a:latin typeface="Arial"/>
                <a:ea typeface="DejaVu Sans"/>
              </a:rPr>
              <a:t>;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6"/>
          <p:cNvSpPr/>
          <p:nvPr/>
        </p:nvSpPr>
        <p:spPr>
          <a:xfrm>
            <a:off x="4752000" y="1800000"/>
            <a:ext cx="4822560" cy="225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Sim01_PrimaryGeneratorAction : public G4VUserPrimaryGeneratorAction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G4ParticleGun *fParticleGun;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~Sim01_PrimaryGeneratorAction(){}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void GeneratePrimaries(G4Event*){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fParticleGun-&gt;GeneratePrimaryVertex();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      </a:t>
            </a:r>
            <a:r>
              <a:rPr b="1" lang="en-IN" sz="13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9" name="Line 7"/>
          <p:cNvSpPr/>
          <p:nvPr/>
        </p:nvSpPr>
        <p:spPr>
          <a:xfrm>
            <a:off x="4392000" y="1872000"/>
            <a:ext cx="360" cy="1728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CustomShape 8"/>
          <p:cNvSpPr/>
          <p:nvPr/>
        </p:nvSpPr>
        <p:spPr>
          <a:xfrm>
            <a:off x="648000" y="4176000"/>
            <a:ext cx="8854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generate primaries method is called at the beginning of every event.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Your primary generator will not generate any primary particle, until you call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GeneratePrimaryVertex()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CustomShape 3"/>
          <p:cNvSpPr/>
          <p:nvPr/>
        </p:nvSpPr>
        <p:spPr>
          <a:xfrm>
            <a:off x="3024000" y="1008000"/>
            <a:ext cx="6406560" cy="234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Sim01_PrimaryGeneratorAction::Sim01_PrimaryGeneratorAction()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int numOfParticle = 1;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 = new G4ParticleGun(numOfParticle);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G4ParticleTable *particleTable = G4ParticleTable::GetParticleTable();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G4ParticleDefinition *particle = particleTable-&gt;FindParticle("mu-");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fParticleGun-&gt;SetParticleDefinition(particle);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fParticleGun-&gt;SetParticleMomentumDirection(G4ThreeVector(0.,0.,-1.));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fParticleGun-&gt;SetParticleEnergy(3.*GeV);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        </a:t>
            </a:r>
            <a:r>
              <a:rPr b="0" lang="en-IN" sz="1400" spc="-1" strike="noStrike">
                <a:solidFill>
                  <a:srgbClr val="650953"/>
                </a:solidFill>
                <a:latin typeface="Arial"/>
                <a:ea typeface="DejaVu Sans"/>
              </a:rPr>
              <a:t>fParticleGun-&gt;SetParticlePosition(G4ThreeVector(0.,0.,30.*cm));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650953"/>
                </a:solidFill>
                <a:latin typeface="Arial"/>
                <a:ea typeface="DejaVu Sans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4"/>
          <p:cNvSpPr/>
          <p:nvPr/>
        </p:nvSpPr>
        <p:spPr>
          <a:xfrm>
            <a:off x="2088000" y="2160000"/>
            <a:ext cx="1078560" cy="214560"/>
          </a:xfrm>
          <a:custGeom>
            <a:avLst/>
            <a:gdLst>
              <a:gd name="textAreaLeft" fmla="*/ 0 w 1078560"/>
              <a:gd name="textAreaRight" fmla="*/ 1078920 w 1078560"/>
              <a:gd name="textAreaTop" fmla="*/ 0 h 214560"/>
              <a:gd name="textAreaBottom" fmla="*/ 214920 h 21456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CustomShape 5"/>
          <p:cNvSpPr/>
          <p:nvPr/>
        </p:nvSpPr>
        <p:spPr>
          <a:xfrm>
            <a:off x="3060000" y="3672000"/>
            <a:ext cx="640656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void Sim01_PrimaryGeneratorAction::GeneratePrimaries(G4Event *event) {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fParticleGun-&gt;SetParticleMomentumDirection(</a:t>
            </a: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G4RandomDirection()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	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 </a:t>
            </a:r>
            <a:r>
              <a:rPr b="0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fParticleGun-&gt;GeneratePrimaryVertex(event);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400" spc="-1" strike="noStrike">
                <a:solidFill>
                  <a:srgbClr val="158466"/>
                </a:solidFill>
                <a:latin typeface="Arial"/>
                <a:ea typeface="DejaVu Sans"/>
              </a:rPr>
              <a:t>}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CustomShape 6"/>
          <p:cNvSpPr/>
          <p:nvPr/>
        </p:nvSpPr>
        <p:spPr>
          <a:xfrm>
            <a:off x="2016360" y="3960360"/>
            <a:ext cx="1078560" cy="214560"/>
          </a:xfrm>
          <a:custGeom>
            <a:avLst/>
            <a:gdLst>
              <a:gd name="textAreaLeft" fmla="*/ 0 w 1078560"/>
              <a:gd name="textAreaRight" fmla="*/ 1078920 w 1078560"/>
              <a:gd name="textAreaTop" fmla="*/ 0 h 214560"/>
              <a:gd name="textAreaBottom" fmla="*/ 214920 h 214560"/>
            </a:gdLst>
            <a:ahLst/>
            <a:rect l="textAreaLeft" t="textAreaTop" r="textAreaRight" b="textAreaBottom"/>
            <a:pathLst>
              <a:path w="3002" h="602">
                <a:moveTo>
                  <a:pt x="0" y="150"/>
                </a:moveTo>
                <a:lnTo>
                  <a:pt x="2250" y="150"/>
                </a:lnTo>
                <a:lnTo>
                  <a:pt x="2250" y="0"/>
                </a:lnTo>
                <a:lnTo>
                  <a:pt x="3001" y="300"/>
                </a:lnTo>
                <a:lnTo>
                  <a:pt x="2250" y="601"/>
                </a:lnTo>
                <a:lnTo>
                  <a:pt x="22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7" name="CustomShape 7"/>
          <p:cNvSpPr/>
          <p:nvPr/>
        </p:nvSpPr>
        <p:spPr>
          <a:xfrm>
            <a:off x="216000" y="2088000"/>
            <a:ext cx="215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only once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CustomShape 8"/>
          <p:cNvSpPr/>
          <p:nvPr/>
        </p:nvSpPr>
        <p:spPr>
          <a:xfrm>
            <a:off x="216000" y="3816000"/>
            <a:ext cx="2158560" cy="8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Called in the beginning of every event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0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216000" y="14400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Run Manager : G4RunManager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ustomShape 4"/>
          <p:cNvSpPr/>
          <p:nvPr/>
        </p:nvSpPr>
        <p:spPr>
          <a:xfrm>
            <a:off x="360000" y="1008000"/>
            <a:ext cx="4966560" cy="264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One of the manager class in Geant4 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Helps in linking various objects and modules required during the initialization and run.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program cannot run without the Run Manager.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User can inherit in their derived class to customize the behaviour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4949280" y="1116000"/>
            <a:ext cx="4930200" cy="2230560"/>
          </a:xfrm>
          <a:prstGeom prst="rect">
            <a:avLst/>
          </a:prstGeom>
          <a:ln w="0">
            <a:noFill/>
          </a:ln>
        </p:spPr>
      </p:pic>
      <p:sp>
        <p:nvSpPr>
          <p:cNvPr id="554" name="CustomShape 5"/>
          <p:cNvSpPr/>
          <p:nvPr/>
        </p:nvSpPr>
        <p:spPr>
          <a:xfrm>
            <a:off x="288000" y="3708000"/>
            <a:ext cx="9358560" cy="136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G4RunManager or its Derived class must be singleton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      </a:t>
            </a:r>
            <a:r>
              <a:rPr b="0" lang="en-IN" sz="1800" spc="-1" strike="noStrike">
                <a:solidFill>
                  <a:srgbClr val="94070a"/>
                </a:solidFill>
                <a:latin typeface="Arial"/>
                <a:ea typeface="DejaVu Sans"/>
              </a:rPr>
              <a:t>--&gt; Only one object should exist in the program’s memory.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Singleton instance helps in accessing the same RunManager object in different locations in the code.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6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7" name="CustomShape 3"/>
          <p:cNvSpPr/>
          <p:nvPr/>
        </p:nvSpPr>
        <p:spPr>
          <a:xfrm>
            <a:off x="216000" y="14400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Action Initialization : G4</a:t>
            </a:r>
            <a:r>
              <a:rPr b="1" lang="en-IN" sz="2200" spc="-1" strike="noStrike">
                <a:solidFill>
                  <a:srgbClr val="ed1c24"/>
                </a:solidFill>
                <a:latin typeface="Arial"/>
                <a:ea typeface="Noto Sans CJK SC"/>
              </a:rPr>
              <a:t>V</a:t>
            </a: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UserActionInitialization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CustomShape 4"/>
          <p:cNvSpPr/>
          <p:nvPr/>
        </p:nvSpPr>
        <p:spPr>
          <a:xfrm>
            <a:off x="288000" y="936000"/>
            <a:ext cx="79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used to instantiate various classes required during event loop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CustomShape 5"/>
          <p:cNvSpPr/>
          <p:nvPr/>
        </p:nvSpPr>
        <p:spPr>
          <a:xfrm>
            <a:off x="5184000" y="1296720"/>
            <a:ext cx="4717800" cy="330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Sim01_ActionInitialization : public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public: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~Sim01_ActionInitialization(){}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BuildForMaster() const{}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Link the objects of classes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invoked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during the event loop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	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   </a:t>
            </a:r>
            <a:r>
              <a:rPr b="1" lang="en-IN" sz="1600" spc="-1" strike="noStrike">
                <a:solidFill>
                  <a:srgbClr val="0000ff"/>
                </a:solidFill>
                <a:latin typeface="Arial"/>
                <a:ea typeface="Noto Sans CJK SC"/>
              </a:rPr>
              <a:t>// EventAction, SteppingAction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Noto Sans CJK SC"/>
              </a:rPr>
              <a:t>};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CustomShape 6"/>
          <p:cNvSpPr/>
          <p:nvPr/>
        </p:nvSpPr>
        <p:spPr>
          <a:xfrm>
            <a:off x="313560" y="1440000"/>
            <a:ext cx="4221000" cy="21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class G4VUserActionInitialization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~G4VUserActionInitialization();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1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virtual void Build() const = 0;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Line 7"/>
          <p:cNvSpPr/>
          <p:nvPr/>
        </p:nvSpPr>
        <p:spPr>
          <a:xfrm>
            <a:off x="4716000" y="1296000"/>
            <a:ext cx="360" cy="2304000"/>
          </a:xfrm>
          <a:prstGeom prst="line">
            <a:avLst/>
          </a:prstGeom>
          <a:ln w="3600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100800" y="911520"/>
            <a:ext cx="9473760" cy="290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Define your entry point :</a:t>
            </a:r>
            <a:r>
              <a:rPr b="1" lang="en-IN" sz="1800" spc="-1" strike="noStrike">
                <a:solidFill>
                  <a:srgbClr val="611729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  <a:ea typeface="DejaVu Sans"/>
              </a:rPr>
              <a:t>main()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:The place where you actually registers different components of your application.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Things TODO: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Instantiate your RunManager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2) Instantiate your DetectorConstruction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3) Instantiate your PhysicsList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4) Instantiate your ActionInitialization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5) Run your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Optional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6) Instantiate your Visualization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4"/>
          <p:cNvSpPr/>
          <p:nvPr/>
        </p:nvSpPr>
        <p:spPr>
          <a:xfrm>
            <a:off x="216000" y="18036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Structure of main() function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CustomShape 5"/>
          <p:cNvSpPr/>
          <p:nvPr/>
        </p:nvSpPr>
        <p:spPr>
          <a:xfrm>
            <a:off x="5508000" y="1440000"/>
            <a:ext cx="4498560" cy="418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Int main(){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G4RunManager *runManager = new G4RunManager;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DetectorConstruction *det = new DetectorConstruction();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G4VModularPhysicsList *physicsList = new FTFP_BERT;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ActionInitialization *actIni = new ActionInitialization();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runManager-&gt;SetUserInitialization(det);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runManager-&gt;SetUserInitialization(physicsList);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runManager-&gt;SetUserInitialization(actIni);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G4UImanager *UImanager = G4UImanager::GetUIpointer();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Uimanager-&gt;ApplyCommand(“/control/execute Run.mac”);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Arial"/>
                <a:ea typeface="DejaVu Sans"/>
              </a:rPr>
              <a:t>}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6"/>
          <p:cNvSpPr/>
          <p:nvPr/>
        </p:nvSpPr>
        <p:spPr>
          <a:xfrm>
            <a:off x="2592000" y="4653720"/>
            <a:ext cx="2014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/initialize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/run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/beamOn 100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7"/>
          <p:cNvSpPr/>
          <p:nvPr/>
        </p:nvSpPr>
        <p:spPr>
          <a:xfrm>
            <a:off x="2664000" y="4320000"/>
            <a:ext cx="208656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Run.mac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0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CustomShape 3"/>
          <p:cNvSpPr/>
          <p:nvPr/>
        </p:nvSpPr>
        <p:spPr>
          <a:xfrm>
            <a:off x="216000" y="18072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Our program is running : Where is the output ??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ustomShape 4"/>
          <p:cNvSpPr/>
          <p:nvPr/>
        </p:nvSpPr>
        <p:spPr>
          <a:xfrm>
            <a:off x="360000" y="936000"/>
            <a:ext cx="5182560" cy="41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runs the full simulation silently.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required information needs to extracted.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Just to see what going on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use UI commands : /</a:t>
            </a:r>
            <a:r>
              <a:rPr b="1" i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tracking/verbose 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This will basically start printing all the tracking information.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Particle information (location, direction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Energy loss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Associated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TrackId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575" name="" descr=""/>
          <p:cNvPicPr/>
          <p:nvPr/>
        </p:nvPicPr>
        <p:blipFill>
          <a:blip r:embed="rId1"/>
          <a:stretch/>
        </p:blipFill>
        <p:spPr>
          <a:xfrm>
            <a:off x="133200" y="1761120"/>
            <a:ext cx="9256680" cy="3017520"/>
          </a:xfrm>
          <a:prstGeom prst="rect">
            <a:avLst/>
          </a:prstGeom>
          <a:ln w="0">
            <a:noFill/>
          </a:ln>
        </p:spPr>
      </p:pic>
      <p:pic>
        <p:nvPicPr>
          <p:cNvPr id="576" name="" descr=""/>
          <p:cNvPicPr/>
          <p:nvPr/>
        </p:nvPicPr>
        <p:blipFill>
          <a:blip r:embed="rId2"/>
          <a:stretch/>
        </p:blipFill>
        <p:spPr>
          <a:xfrm>
            <a:off x="7532280" y="774720"/>
            <a:ext cx="2402280" cy="181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CustomShape 14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8" name="CustomShape 18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9" name="CustomShape 19"/>
          <p:cNvSpPr/>
          <p:nvPr/>
        </p:nvSpPr>
        <p:spPr>
          <a:xfrm>
            <a:off x="216000" y="18072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Managers Classes in Geant4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20"/>
          <p:cNvSpPr/>
          <p:nvPr/>
        </p:nvSpPr>
        <p:spPr>
          <a:xfrm>
            <a:off x="216000" y="756000"/>
            <a:ext cx="9842400" cy="41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Geants provides a lot of Manager classes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G4RunManager::GetRunManager()  :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you access to the Run related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G4EventManager::GetEventManager()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you access to the Event related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G4SDManager::GetSDMpointer() : Gives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you access to Sensitive detector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G4NistManager::Instance() : Gives access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 Material database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G4AnalysisManger::Instance() : Gives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access to pointer to Analysis manager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All these are singleton classes : Only one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object exist during the life cycle of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Beauty is that they can be called anytime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anywhere in the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Other manager which needs to access </a:t>
            </a:r>
            <a:r>
              <a:rPr b="1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by using the pointer from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G4TrackingManager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you access 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Track related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G4SteppingManger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you access 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Steps related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G4StackManager :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Gives you access to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Stacking related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2" name="CustomShape 2"/>
          <p:cNvSpPr/>
          <p:nvPr/>
        </p:nvSpPr>
        <p:spPr>
          <a:xfrm>
            <a:off x="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3" name="CustomShape 3"/>
          <p:cNvSpPr/>
          <p:nvPr/>
        </p:nvSpPr>
        <p:spPr>
          <a:xfrm>
            <a:off x="216000" y="181080"/>
            <a:ext cx="943056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Geant4 Classes to get the information from the simulations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4"/>
          <p:cNvSpPr/>
          <p:nvPr/>
        </p:nvSpPr>
        <p:spPr>
          <a:xfrm>
            <a:off x="360000" y="1008000"/>
            <a:ext cx="8998560" cy="316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Information can be fetched at different levels, depending upon the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Run level information (G4UserRunAction)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Event level information (G4UserEventAction)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Step level information (G4UserSteppingAction)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Few more are also there.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--&gt; Storing the data from simulation to ROOT files.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These will be discussed in detail in the coming talks.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Code snippet to demonstrate Abstract and Concrete class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CustomShape 4"/>
          <p:cNvSpPr/>
          <p:nvPr/>
        </p:nvSpPr>
        <p:spPr>
          <a:xfrm>
            <a:off x="216000" y="936000"/>
            <a:ext cx="8421840" cy="19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Shape 5"/>
          <p:cNvSpPr/>
          <p:nvPr/>
        </p:nvSpPr>
        <p:spPr>
          <a:xfrm>
            <a:off x="216000" y="1080000"/>
            <a:ext cx="2735640" cy="23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class Shape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public: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ff0000"/>
                </a:solidFill>
                <a:latin typeface="Arial"/>
              </a:rPr>
              <a:t>virtual void Area() = 0;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// Pure virtual function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Shape 6"/>
          <p:cNvSpPr/>
          <p:nvPr/>
        </p:nvSpPr>
        <p:spPr>
          <a:xfrm>
            <a:off x="3024000" y="864000"/>
            <a:ext cx="4463640" cy="495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class Square : public Shape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double side;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public: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Square(double s){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side = s;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void Draw() {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std::cout &lt;&lt; "Drawing Circle\n";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</a:rPr>
              <a:t>void Area()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std::cout &lt;&lt; "Area : " &lt;&lt; (side*side) &lt;&lt; std::endl;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Shape 7"/>
          <p:cNvSpPr/>
          <p:nvPr/>
        </p:nvSpPr>
        <p:spPr>
          <a:xfrm>
            <a:off x="7668000" y="957960"/>
            <a:ext cx="2375640" cy="26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int main(){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1" lang="en-IN" sz="1800" spc="-1" strike="noStrike">
                <a:solidFill>
                  <a:srgbClr val="ff0000"/>
                </a:solidFill>
                <a:latin typeface="Arial"/>
              </a:rPr>
              <a:t>//Shape s ;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//Not allowed as it is a abstract class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Square s(4);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a933"/>
                </a:solidFill>
                <a:latin typeface="Arial"/>
              </a:rPr>
              <a:t>s.Area();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return 0;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Line 8"/>
          <p:cNvSpPr/>
          <p:nvPr/>
        </p:nvSpPr>
        <p:spPr>
          <a:xfrm>
            <a:off x="2952000" y="936000"/>
            <a:ext cx="36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Line 9"/>
          <p:cNvSpPr/>
          <p:nvPr/>
        </p:nvSpPr>
        <p:spPr>
          <a:xfrm>
            <a:off x="7452000" y="936000"/>
            <a:ext cx="360" cy="4176000"/>
          </a:xfrm>
          <a:prstGeom prst="line">
            <a:avLst/>
          </a:prstGeom>
          <a:ln w="36000">
            <a:solidFill>
              <a:srgbClr val="61172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CustomShape 1"/>
          <p:cNvSpPr/>
          <p:nvPr/>
        </p:nvSpPr>
        <p:spPr>
          <a:xfrm>
            <a:off x="0" y="0"/>
            <a:ext cx="10078560" cy="718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6" name="CustomShape 2"/>
          <p:cNvSpPr/>
          <p:nvPr/>
        </p:nvSpPr>
        <p:spPr>
          <a:xfrm>
            <a:off x="-72000" y="5364000"/>
            <a:ext cx="10078560" cy="28656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7" name="CustomShape 3"/>
          <p:cNvSpPr/>
          <p:nvPr/>
        </p:nvSpPr>
        <p:spPr>
          <a:xfrm>
            <a:off x="2268000" y="2232000"/>
            <a:ext cx="6622560" cy="54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your attention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Geometry in Geant4 (Things to be discussed)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4"/>
          <p:cNvSpPr/>
          <p:nvPr/>
        </p:nvSpPr>
        <p:spPr>
          <a:xfrm>
            <a:off x="216000" y="936000"/>
            <a:ext cx="8421840" cy="38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Steps involved to create the detector geometries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Some of the complex geometries available in Geant4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Discussion of “Materials” in brief.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4) Geometry hierarchy in a detector setup.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5) How to import / export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6) Use of GDML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>
            <a:off x="1440000" y="3050280"/>
            <a:ext cx="6478200" cy="2316600"/>
          </a:xfrm>
          <a:prstGeom prst="rect">
            <a:avLst/>
          </a:prstGeom>
          <a:ln w="0">
            <a:noFill/>
          </a:ln>
        </p:spPr>
      </p:pic>
      <p:sp>
        <p:nvSpPr>
          <p:cNvPr id="292" name="CustomShape 3"/>
          <p:cNvSpPr/>
          <p:nvPr/>
        </p:nvSpPr>
        <p:spPr>
          <a:xfrm>
            <a:off x="216000" y="144000"/>
            <a:ext cx="8709840" cy="37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000" spc="-1" strike="noStrike">
                <a:solidFill>
                  <a:srgbClr val="ffffff"/>
                </a:solidFill>
                <a:latin typeface="Arial"/>
                <a:ea typeface="DejaVu Sans"/>
              </a:rPr>
              <a:t>Software architecture of Detector geometry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144000" y="792000"/>
            <a:ext cx="8421840" cy="19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Basically consist of three layers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Solid (Shape) :   G4VSolid : Defines the shape and size of the geometry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Logical Volume : G4LogicalVolume : material, sensitivity, visualization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attributes, physical placement of daughter volumes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3) Physically place volume : G4VPhysicalVolume : defines position, rotatation,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                                    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mother volume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216000" y="144000"/>
            <a:ext cx="9429120" cy="7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ffffff"/>
                </a:solidFill>
                <a:latin typeface="Arial"/>
                <a:ea typeface="DejaVu Sans"/>
              </a:rPr>
              <a:t>Various Shapes available in Geant4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152000" y="5832000"/>
            <a:ext cx="7412400" cy="2670840"/>
          </a:xfrm>
          <a:prstGeom prst="rect">
            <a:avLst/>
          </a:prstGeom>
          <a:noFill/>
          <a:ln w="36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Computing volumes and weights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Geometrical volume of a generic solid or boolean composition can be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computed from the solid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GetCubicVolume();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Exact volume is determinatively calculated for most of CSG solids, while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estimation based on Monte Carlo integration is given for other solids.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•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Overall weight of a geometry setup (sub-geometry) can be computed from the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logical volume: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G4double GetMass(G4bool forced=false,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G4bool propagate=true, G4Material* pMaterial=0);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computation may require a considerable amount of time, depending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on the complexity of the geometry.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The return value is cached and reused until forced=true.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–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  <a:ea typeface="DejaVu Sans"/>
              </a:rPr>
              <a:t>Daughter volumes will be neglected if propagate=false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298080" y="802800"/>
            <a:ext cx="7691040" cy="455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0" y="0"/>
            <a:ext cx="10077840" cy="717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CustomShape 2"/>
          <p:cNvSpPr/>
          <p:nvPr/>
        </p:nvSpPr>
        <p:spPr>
          <a:xfrm>
            <a:off x="0" y="5364360"/>
            <a:ext cx="10077840" cy="285120"/>
          </a:xfrm>
          <a:prstGeom prst="rect">
            <a:avLst/>
          </a:prstGeom>
          <a:solidFill>
            <a:srgbClr val="0000ff"/>
          </a:solidFill>
          <a:ln w="0">
            <a:solidFill>
              <a:srgbClr val="0000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216000" y="144000"/>
            <a:ext cx="870984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ffffff"/>
                </a:solidFill>
                <a:latin typeface="Arial"/>
                <a:ea typeface="DejaVu Sans"/>
              </a:rPr>
              <a:t>Concept of Half lengths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4"/>
          <p:cNvSpPr/>
          <p:nvPr/>
        </p:nvSpPr>
        <p:spPr>
          <a:xfrm>
            <a:off x="432000" y="1008000"/>
            <a:ext cx="8493120" cy="21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Geant4 geometry works on the concept of half lengths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Suppose we want to create the box of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 </a:t>
            </a:r>
            <a:r>
              <a:rPr b="1" lang="en-IN" sz="1800" spc="-1" strike="noStrike">
                <a:solidFill>
                  <a:srgbClr val="ce181e"/>
                </a:solidFill>
                <a:latin typeface="Arial"/>
                <a:ea typeface="DejaVu Sans"/>
              </a:rPr>
              <a:t>[10 cm X 20 cm  X  30 cm  ] : Required dimension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 </a:t>
            </a:r>
            <a:r>
              <a:rPr b="1" lang="en-IN" sz="1800" spc="-1" strike="noStrike">
                <a:solidFill>
                  <a:srgbClr val="0000ff"/>
                </a:solidFill>
                <a:latin typeface="Arial"/>
                <a:ea typeface="Noto Sans CJK SC"/>
              </a:rPr>
              <a:t>[5 cm   X 10 cm  X  15 cm  ] : Specified Half length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Same concept is applicable to all the geometries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Noto Sans CJK SC"/>
              </a:rPr>
              <a:t>Cone, Tube,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" name="Group 5"/>
          <p:cNvGrpSpPr/>
          <p:nvPr/>
        </p:nvGrpSpPr>
        <p:grpSpPr>
          <a:xfrm>
            <a:off x="6623640" y="863640"/>
            <a:ext cx="2880000" cy="2592000"/>
            <a:chOff x="6623640" y="863640"/>
            <a:chExt cx="2880000" cy="2592000"/>
          </a:xfrm>
        </p:grpSpPr>
        <p:sp>
          <p:nvSpPr>
            <p:cNvPr id="304" name="CustomShape 6"/>
            <p:cNvSpPr/>
            <p:nvPr/>
          </p:nvSpPr>
          <p:spPr>
            <a:xfrm>
              <a:off x="7488000" y="1296000"/>
              <a:ext cx="1077120" cy="1653120"/>
            </a:xfrm>
            <a:prstGeom prst="rect">
              <a:avLst/>
            </a:prstGeom>
            <a:solidFill>
              <a:srgbClr val="fff200">
                <a:alpha val="30000"/>
              </a:srgbClr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Line 7"/>
            <p:cNvSpPr/>
            <p:nvPr/>
          </p:nvSpPr>
          <p:spPr>
            <a:xfrm>
              <a:off x="8028000" y="863640"/>
              <a:ext cx="360" cy="259200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6" name="Line 8"/>
            <p:cNvSpPr/>
            <p:nvPr/>
          </p:nvSpPr>
          <p:spPr>
            <a:xfrm>
              <a:off x="6623640" y="2122200"/>
              <a:ext cx="2880000" cy="360"/>
            </a:xfrm>
            <a:prstGeom prst="line">
              <a:avLst/>
            </a:prstGeom>
            <a:ln w="360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44640" bIns="-44640" anchor="t" anchorCtr="1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7" name="CustomShape 9"/>
            <p:cNvSpPr/>
            <p:nvPr/>
          </p:nvSpPr>
          <p:spPr>
            <a:xfrm>
              <a:off x="7776000" y="2088000"/>
              <a:ext cx="501120" cy="35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CustomShape 10"/>
            <p:cNvSpPr/>
            <p:nvPr/>
          </p:nvSpPr>
          <p:spPr>
            <a:xfrm>
              <a:off x="8568000" y="2160000"/>
              <a:ext cx="501120" cy="343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CustomShape 11"/>
            <p:cNvSpPr/>
            <p:nvPr/>
          </p:nvSpPr>
          <p:spPr>
            <a:xfrm>
              <a:off x="6948000" y="2088000"/>
              <a:ext cx="645120" cy="35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-5,0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0" name="CustomShape 12"/>
            <p:cNvSpPr/>
            <p:nvPr/>
          </p:nvSpPr>
          <p:spPr>
            <a:xfrm>
              <a:off x="7416000" y="2952000"/>
              <a:ext cx="789120" cy="35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-10,0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1" name="CustomShape 13"/>
            <p:cNvSpPr/>
            <p:nvPr/>
          </p:nvSpPr>
          <p:spPr>
            <a:xfrm>
              <a:off x="7956000" y="972000"/>
              <a:ext cx="789120" cy="357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IN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10,0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2033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2022-11-19T19:15:09Z</dcterms:created>
  <dc:creator/>
  <dc:description/>
  <dc:language>en-IN</dc:language>
  <cp:lastModifiedBy/>
  <cp:lastPrinted>2025-02-19T06:50:39Z</cp:lastPrinted>
  <dcterms:modified xsi:type="dcterms:W3CDTF">2025-02-19T06:53:51Z</dcterms:modified>
  <cp:revision>143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