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2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27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29.xml.rels" ContentType="application/vnd.openxmlformats-package.relationships+xml"/>
  <Override PartName="/ppt/slideMasters/_rels/slideMaster31.xml.rels" ContentType="application/vnd.openxmlformats-package.relationships+xml"/>
  <Override PartName="/ppt/slideMasters/_rels/slideMaster28.xml.rels" ContentType="application/vnd.openxmlformats-package.relationships+xml"/>
  <Override PartName="/ppt/slideMasters/_rels/slideMaster30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32.xml.rels" ContentType="application/vnd.openxmlformats-package.relationships+xml"/>
  <Override PartName="/ppt/slideMasters/_rels/slideMaster19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25.xml.rels" ContentType="application/vnd.openxmlformats-package.relationships+xml"/>
  <Override PartName="/ppt/slideMasters/_rels/slideMaster33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3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3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6.xml.rels" ContentType="application/vnd.openxmlformats-package.relationships+xml"/>
  <Override PartName="/ppt/slideMasters/_rels/slideMaster37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3.xml.rels" ContentType="application/vnd.openxmlformats-package.relationships+xml"/>
  <Override PartName="/ppt/slideMasters/slideMaster25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Masters/slideMaster37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presProps.xml" ContentType="application/vnd.openxmlformats-officedocument.presentationml.presProps+xml"/>
  <Override PartName="/ppt/theme/theme29.xml" ContentType="application/vnd.openxmlformats-officedocument.theme+xml"/>
  <Override PartName="/ppt/theme/theme28.xml" ContentType="application/vnd.openxmlformats-officedocument.theme+xml"/>
  <Override PartName="/ppt/theme/theme27.xml" ContentType="application/vnd.openxmlformats-officedocument.theme+xml"/>
  <Override PartName="/ppt/theme/theme26.xml" ContentType="application/vnd.openxmlformats-officedocument.theme+xml"/>
  <Override PartName="/ppt/theme/theme25.xml" ContentType="application/vnd.openxmlformats-officedocument.theme+xml"/>
  <Override PartName="/ppt/theme/theme24.xml" ContentType="application/vnd.openxmlformats-officedocument.theme+xml"/>
  <Override PartName="/ppt/theme/theme23.xml" ContentType="application/vnd.openxmlformats-officedocument.theme+xml"/>
  <Override PartName="/ppt/theme/theme22.xml" ContentType="application/vnd.openxmlformats-officedocument.theme+xml"/>
  <Override PartName="/ppt/theme/theme5.xml" ContentType="application/vnd.openxmlformats-officedocument.theme+xml"/>
  <Override PartName="/ppt/theme/theme32.xml" ContentType="application/vnd.openxmlformats-officedocument.theme+xml"/>
  <Override PartName="/ppt/theme/theme6.xml" ContentType="application/vnd.openxmlformats-officedocument.theme+xml"/>
  <Override PartName="/ppt/theme/theme33.xml" ContentType="application/vnd.openxmlformats-officedocument.theme+xml"/>
  <Override PartName="/ppt/theme/theme8.xml" ContentType="application/vnd.openxmlformats-officedocument.theme+xml"/>
  <Override PartName="/ppt/theme/theme35.xml" ContentType="application/vnd.openxmlformats-officedocument.theme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9.xml" ContentType="application/vnd.openxmlformats-officedocument.theme+xml"/>
  <Override PartName="/ppt/theme/theme36.xml" ContentType="application/vnd.openxmlformats-officedocument.theme+xml"/>
  <Override PartName="/ppt/theme/theme2.xml" ContentType="application/vnd.openxmlformats-officedocument.theme+xml"/>
  <Override PartName="/ppt/theme/theme7.xml" ContentType="application/vnd.openxmlformats-officedocument.theme+xml"/>
  <Override PartName="/ppt/theme/theme34.xml" ContentType="application/vnd.openxmlformats-officedocument.theme+xml"/>
  <Override PartName="/ppt/theme/theme37.xml" ContentType="application/vnd.openxmlformats-officedocument.theme+xml"/>
  <Override PartName="/ppt/theme/theme31.xml" ContentType="application/vnd.openxmlformats-officedocument.theme+xml"/>
  <Override PartName="/ppt/theme/theme4.xml" ContentType="application/vnd.openxmlformats-officedocument.theme+xml"/>
  <Override PartName="/ppt/theme/theme13.xml" ContentType="application/vnd.openxmlformats-officedocument.theme+xml"/>
  <Override PartName="/ppt/theme/theme3.xml" ContentType="application/vnd.openxmlformats-officedocument.theme+xml"/>
  <Override PartName="/ppt/theme/theme30.xml" ContentType="application/vnd.openxmlformats-officedocument.theme+xml"/>
  <Override PartName="/ppt/theme/theme12.xml" ContentType="application/vnd.openxmlformats-officedocument.theme+xml"/>
  <Override PartName="/ppt/theme/theme11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20.xml" ContentType="application/vnd.openxmlformats-officedocument.theme+xml"/>
  <Override PartName="/ppt/theme/theme19.xml" ContentType="application/vnd.openxmlformats-officedocument.theme+xml"/>
  <Override PartName="/ppt/theme/theme21.xml" ContentType="application/vnd.openxmlformats-officedocument.theme+xml"/>
  <Override PartName="/ppt/slideLayouts/slideLayout22.xml" ContentType="application/vnd.openxmlformats-officedocument.presentationml.slideLayout+xml"/>
  <Override PartName="/ppt/slideLayouts/_rels/slideLayout1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14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46.xml" ContentType="application/vnd.openxmlformats-officedocument.presentationml.slide+xml"/>
  <Override PartName="/ppt/slides/slide16.xml" ContentType="application/vnd.openxmlformats-officedocument.presentationml.slide+xml"/>
  <Override PartName="/ppt/slides/slide8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47.xml" ContentType="application/vnd.openxmlformats-officedocument.presentationml.slide+xml"/>
  <Override PartName="/ppt/slides/slide17.xml" ContentType="application/vnd.openxmlformats-officedocument.presentationml.slide+xml"/>
  <Override PartName="/ppt/slides/slide9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19.xml.rels" ContentType="application/vnd.openxmlformats-package.relationships+xml"/>
  <Override PartName="/ppt/slides/_rels/slide48.xml.rels" ContentType="application/vnd.openxmlformats-package.relationships+xml"/>
  <Override PartName="/ppt/slides/_rels/slide11.xml.rels" ContentType="application/vnd.openxmlformats-package.relationships+xml"/>
  <Override PartName="/ppt/slides/_rels/slide13.xml.rels" ContentType="application/vnd.openxmlformats-package.relationships+xml"/>
  <Override PartName="/ppt/slides/_rels/slide22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25.xml.rels" ContentType="application/vnd.openxmlformats-package.relationships+xml"/>
  <Override PartName="/ppt/slides/_rels/slide8.xml.rels" ContentType="application/vnd.openxmlformats-package.relationships+xml"/>
  <Override PartName="/ppt/slides/_rels/slide30.xml.rels" ContentType="application/vnd.openxmlformats-package.relationships+xml"/>
  <Override PartName="/ppt/slides/_rels/slide47.xml.rels" ContentType="application/vnd.openxmlformats-package.relationships+xml"/>
  <Override PartName="/ppt/slides/_rels/slide10.xml.rels" ContentType="application/vnd.openxmlformats-package.relationships+xml"/>
  <Override PartName="/ppt/slides/_rels/slide45.xml.rels" ContentType="application/vnd.openxmlformats-package.relationships+xml"/>
  <Override PartName="/ppt/slides/_rels/slide46.xml.rels" ContentType="application/vnd.openxmlformats-package.relationships+xml"/>
  <Override PartName="/ppt/slides/_rels/slide9.xml.rels" ContentType="application/vnd.openxmlformats-package.relationships+xml"/>
  <Override PartName="/ppt/slides/_rels/slide26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27.xml.rels" ContentType="application/vnd.openxmlformats-package.relationships+xml"/>
  <Override PartName="/ppt/slides/_rels/slide16.xml.rels" ContentType="application/vnd.openxmlformats-package.relationships+xml"/>
  <Override PartName="/ppt/slides/_rels/slide1.xml.rels" ContentType="application/vnd.openxmlformats-package.relationships+xml"/>
  <Override PartName="/ppt/slides/_rels/slide36.xml.rels" ContentType="application/vnd.openxmlformats-package.relationships+xml"/>
  <Override PartName="/ppt/slides/_rels/slide28.xml.rels" ContentType="application/vnd.openxmlformats-package.relationships+xml"/>
  <Override PartName="/ppt/slides/_rels/slide17.xml.rels" ContentType="application/vnd.openxmlformats-package.relationships+xml"/>
  <Override PartName="/ppt/slides/_rels/slide2.xml.rels" ContentType="application/vnd.openxmlformats-package.relationships+xml"/>
  <Override PartName="/ppt/slides/_rels/slide37.xml.rels" ContentType="application/vnd.openxmlformats-package.relationships+xml"/>
  <Override PartName="/ppt/slides/_rels/slide29.xml.rels" ContentType="application/vnd.openxmlformats-package.relationships+xml"/>
  <Override PartName="/ppt/slides/_rels/slide31.xml.rels" ContentType="application/vnd.openxmlformats-package.relationships+xml"/>
  <Override PartName="/ppt/slides/_rels/slide34.xml.rels" ContentType="application/vnd.openxmlformats-package.relationships+xml"/>
  <Override PartName="/ppt/slides/_rels/slide35.xml.rels" ContentType="application/vnd.openxmlformats-package.relationships+xml"/>
  <Override PartName="/ppt/slides/_rels/slide38.xml.rels" ContentType="application/vnd.openxmlformats-package.relationships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41.xml.rels" ContentType="application/vnd.openxmlformats-package.relationships+xml"/>
  <Override PartName="/ppt/slides/_rels/slide42.xml.rels" ContentType="application/vnd.openxmlformats-package.relationships+xml"/>
  <Override PartName="/ppt/slides/_rels/slide43.xml.rels" ContentType="application/vnd.openxmlformats-package.relationships+xml"/>
  <Override PartName="/ppt/slides/_rels/slide44.xml.rels" ContentType="application/vnd.openxmlformats-package.relationships+xml"/>
  <Override PartName="/ppt/slides/_rels/slide33.xml.rels" ContentType="application/vnd.openxmlformats-package.relationships+xml"/>
  <Override PartName="/ppt/slides/_rels/slide32.xml.rels" ContentType="application/vnd.openxmlformats-package.relationships+xml"/>
  <Override PartName="/ppt/slides/slide38.xml" ContentType="application/vnd.openxmlformats-officedocument.presentationml.slide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33.xml" ContentType="application/vnd.openxmlformats-officedocument.presentationml.slide+xml"/>
  <Override PartName="/ppt/slides/slide45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48.xml" ContentType="application/vnd.openxmlformats-officedocument.presentationml.slide+xml"/>
  <Override PartName="/ppt/slides/slide13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12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_rels/presentation.xml.rels" ContentType="application/vnd.openxmlformats-package.relationships+xml"/>
  <Override PartName="/ppt/media/image13.png" ContentType="image/png"/>
  <Override PartName="/ppt/media/image4.png" ContentType="image/png"/>
  <Override PartName="/ppt/media/image9.png" ContentType="image/png"/>
  <Override PartName="/ppt/media/image18.png" ContentType="image/png"/>
  <Override PartName="/ppt/media/image20.png" ContentType="image/png"/>
  <Override PartName="/ppt/media/image12.png" ContentType="image/png"/>
  <Override PartName="/ppt/media/image3.png" ContentType="image/png"/>
  <Override PartName="/ppt/media/image8.png" ContentType="image/png"/>
  <Override PartName="/ppt/media/image17.png" ContentType="image/png"/>
  <Override PartName="/ppt/media/image11.png" ContentType="image/png"/>
  <Override PartName="/ppt/media/image2.png" ContentType="image/png"/>
  <Override PartName="/ppt/media/image25.png" ContentType="image/png"/>
  <Override PartName="/ppt/media/image24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5.png" ContentType="image/png"/>
  <Override PartName="/ppt/media/image14.png" ContentType="image/png"/>
  <Override PartName="/ppt/media/image6.png" ContentType="image/png"/>
  <Override PartName="/ppt/media/image15.png" ContentType="image/png"/>
  <Override PartName="/ppt/media/image10.png" ContentType="image/png"/>
  <Override PartName="/ppt/media/image1.png" ContentType="image/png"/>
  <Override PartName="/ppt/media/image7.png" ContentType="image/png"/>
  <Override PartName="/ppt/media/image16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  <p:sldMasterId id="2147483682" r:id="rId19"/>
    <p:sldMasterId id="2147483684" r:id="rId20"/>
    <p:sldMasterId id="2147483686" r:id="rId21"/>
    <p:sldMasterId id="2147483688" r:id="rId22"/>
    <p:sldMasterId id="2147483690" r:id="rId23"/>
    <p:sldMasterId id="2147483692" r:id="rId24"/>
    <p:sldMasterId id="2147483694" r:id="rId25"/>
    <p:sldMasterId id="2147483696" r:id="rId26"/>
    <p:sldMasterId id="2147483698" r:id="rId27"/>
    <p:sldMasterId id="2147483700" r:id="rId28"/>
    <p:sldMasterId id="2147483702" r:id="rId29"/>
    <p:sldMasterId id="2147483704" r:id="rId30"/>
    <p:sldMasterId id="2147483706" r:id="rId31"/>
    <p:sldMasterId id="2147483708" r:id="rId32"/>
    <p:sldMasterId id="2147483710" r:id="rId33"/>
    <p:sldMasterId id="2147483712" r:id="rId34"/>
    <p:sldMasterId id="2147483714" r:id="rId35"/>
    <p:sldMasterId id="2147483716" r:id="rId36"/>
    <p:sldMasterId id="2147483718" r:id="rId37"/>
    <p:sldMasterId id="2147483720" r:id="rId38"/>
  </p:sldMasterIdLst>
  <p:sldIdLst>
    <p:sldId id="256" r:id="rId39"/>
    <p:sldId id="257" r:id="rId40"/>
    <p:sldId id="258" r:id="rId41"/>
    <p:sldId id="259" r:id="rId42"/>
    <p:sldId id="260" r:id="rId43"/>
    <p:sldId id="261" r:id="rId44"/>
    <p:sldId id="262" r:id="rId45"/>
    <p:sldId id="263" r:id="rId46"/>
    <p:sldId id="264" r:id="rId47"/>
    <p:sldId id="265" r:id="rId48"/>
    <p:sldId id="266" r:id="rId49"/>
    <p:sldId id="267" r:id="rId50"/>
    <p:sldId id="268" r:id="rId51"/>
    <p:sldId id="269" r:id="rId52"/>
    <p:sldId id="270" r:id="rId53"/>
    <p:sldId id="271" r:id="rId54"/>
    <p:sldId id="272" r:id="rId55"/>
    <p:sldId id="273" r:id="rId56"/>
    <p:sldId id="274" r:id="rId57"/>
    <p:sldId id="275" r:id="rId58"/>
    <p:sldId id="276" r:id="rId59"/>
    <p:sldId id="277" r:id="rId60"/>
    <p:sldId id="278" r:id="rId61"/>
    <p:sldId id="279" r:id="rId62"/>
    <p:sldId id="280" r:id="rId63"/>
    <p:sldId id="281" r:id="rId64"/>
    <p:sldId id="282" r:id="rId65"/>
    <p:sldId id="283" r:id="rId66"/>
    <p:sldId id="284" r:id="rId67"/>
    <p:sldId id="285" r:id="rId68"/>
    <p:sldId id="286" r:id="rId69"/>
    <p:sldId id="287" r:id="rId70"/>
    <p:sldId id="288" r:id="rId71"/>
    <p:sldId id="289" r:id="rId72"/>
    <p:sldId id="290" r:id="rId73"/>
    <p:sldId id="291" r:id="rId74"/>
    <p:sldId id="292" r:id="rId75"/>
    <p:sldId id="293" r:id="rId76"/>
    <p:sldId id="294" r:id="rId77"/>
    <p:sldId id="295" r:id="rId78"/>
    <p:sldId id="296" r:id="rId79"/>
    <p:sldId id="297" r:id="rId80"/>
    <p:sldId id="298" r:id="rId81"/>
    <p:sldId id="299" r:id="rId82"/>
    <p:sldId id="300" r:id="rId83"/>
    <p:sldId id="301" r:id="rId84"/>
    <p:sldId id="302" r:id="rId85"/>
    <p:sldId id="303" r:id="rId86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slideMaster" Target="slideMasters/slideMaster25.xml"/><Relationship Id="rId27" Type="http://schemas.openxmlformats.org/officeDocument/2006/relationships/slideMaster" Target="slideMasters/slideMaster26.xml"/><Relationship Id="rId28" Type="http://schemas.openxmlformats.org/officeDocument/2006/relationships/slideMaster" Target="slideMasters/slideMaster27.xml"/><Relationship Id="rId29" Type="http://schemas.openxmlformats.org/officeDocument/2006/relationships/slideMaster" Target="slideMasters/slideMaster28.xml"/><Relationship Id="rId30" Type="http://schemas.openxmlformats.org/officeDocument/2006/relationships/slideMaster" Target="slideMasters/slideMaster29.xml"/><Relationship Id="rId31" Type="http://schemas.openxmlformats.org/officeDocument/2006/relationships/slideMaster" Target="slideMasters/slideMaster30.xml"/><Relationship Id="rId32" Type="http://schemas.openxmlformats.org/officeDocument/2006/relationships/slideMaster" Target="slideMasters/slideMaster31.xml"/><Relationship Id="rId33" Type="http://schemas.openxmlformats.org/officeDocument/2006/relationships/slideMaster" Target="slideMasters/slideMaster32.xml"/><Relationship Id="rId34" Type="http://schemas.openxmlformats.org/officeDocument/2006/relationships/slideMaster" Target="slideMasters/slideMaster33.xml"/><Relationship Id="rId35" Type="http://schemas.openxmlformats.org/officeDocument/2006/relationships/slideMaster" Target="slideMasters/slideMaster34.xml"/><Relationship Id="rId36" Type="http://schemas.openxmlformats.org/officeDocument/2006/relationships/slideMaster" Target="slideMasters/slideMaster35.xml"/><Relationship Id="rId37" Type="http://schemas.openxmlformats.org/officeDocument/2006/relationships/slideMaster" Target="slideMasters/slideMaster36.xml"/><Relationship Id="rId38" Type="http://schemas.openxmlformats.org/officeDocument/2006/relationships/slideMaster" Target="slideMasters/slideMaster37.xml"/><Relationship Id="rId39" Type="http://schemas.openxmlformats.org/officeDocument/2006/relationships/slide" Target="slides/slide1.xml"/><Relationship Id="rId40" Type="http://schemas.openxmlformats.org/officeDocument/2006/relationships/slide" Target="slides/slide2.xml"/><Relationship Id="rId41" Type="http://schemas.openxmlformats.org/officeDocument/2006/relationships/slide" Target="slides/slide3.xml"/><Relationship Id="rId42" Type="http://schemas.openxmlformats.org/officeDocument/2006/relationships/slide" Target="slides/slide4.xml"/><Relationship Id="rId43" Type="http://schemas.openxmlformats.org/officeDocument/2006/relationships/slide" Target="slides/slide5.xml"/><Relationship Id="rId44" Type="http://schemas.openxmlformats.org/officeDocument/2006/relationships/slide" Target="slides/slide6.xml"/><Relationship Id="rId45" Type="http://schemas.openxmlformats.org/officeDocument/2006/relationships/slide" Target="slides/slide7.xml"/><Relationship Id="rId46" Type="http://schemas.openxmlformats.org/officeDocument/2006/relationships/slide" Target="slides/slide8.xml"/><Relationship Id="rId47" Type="http://schemas.openxmlformats.org/officeDocument/2006/relationships/slide" Target="slides/slide9.xml"/><Relationship Id="rId48" Type="http://schemas.openxmlformats.org/officeDocument/2006/relationships/slide" Target="slides/slide10.xml"/><Relationship Id="rId49" Type="http://schemas.openxmlformats.org/officeDocument/2006/relationships/slide" Target="slides/slide11.xml"/><Relationship Id="rId50" Type="http://schemas.openxmlformats.org/officeDocument/2006/relationships/slide" Target="slides/slide12.xml"/><Relationship Id="rId51" Type="http://schemas.openxmlformats.org/officeDocument/2006/relationships/slide" Target="slides/slide13.xml"/><Relationship Id="rId52" Type="http://schemas.openxmlformats.org/officeDocument/2006/relationships/slide" Target="slides/slide14.xml"/><Relationship Id="rId53" Type="http://schemas.openxmlformats.org/officeDocument/2006/relationships/slide" Target="slides/slide15.xml"/><Relationship Id="rId54" Type="http://schemas.openxmlformats.org/officeDocument/2006/relationships/slide" Target="slides/slide16.xml"/><Relationship Id="rId55" Type="http://schemas.openxmlformats.org/officeDocument/2006/relationships/slide" Target="slides/slide17.xml"/><Relationship Id="rId56" Type="http://schemas.openxmlformats.org/officeDocument/2006/relationships/slide" Target="slides/slide18.xml"/><Relationship Id="rId57" Type="http://schemas.openxmlformats.org/officeDocument/2006/relationships/slide" Target="slides/slide19.xml"/><Relationship Id="rId58" Type="http://schemas.openxmlformats.org/officeDocument/2006/relationships/slide" Target="slides/slide20.xml"/><Relationship Id="rId59" Type="http://schemas.openxmlformats.org/officeDocument/2006/relationships/slide" Target="slides/slide21.xml"/><Relationship Id="rId60" Type="http://schemas.openxmlformats.org/officeDocument/2006/relationships/slide" Target="slides/slide22.xml"/><Relationship Id="rId61" Type="http://schemas.openxmlformats.org/officeDocument/2006/relationships/slide" Target="slides/slide23.xml"/><Relationship Id="rId62" Type="http://schemas.openxmlformats.org/officeDocument/2006/relationships/slide" Target="slides/slide24.xml"/><Relationship Id="rId63" Type="http://schemas.openxmlformats.org/officeDocument/2006/relationships/slide" Target="slides/slide25.xml"/><Relationship Id="rId64" Type="http://schemas.openxmlformats.org/officeDocument/2006/relationships/slide" Target="slides/slide26.xml"/><Relationship Id="rId65" Type="http://schemas.openxmlformats.org/officeDocument/2006/relationships/slide" Target="slides/slide27.xml"/><Relationship Id="rId66" Type="http://schemas.openxmlformats.org/officeDocument/2006/relationships/slide" Target="slides/slide28.xml"/><Relationship Id="rId67" Type="http://schemas.openxmlformats.org/officeDocument/2006/relationships/slide" Target="slides/slide29.xml"/><Relationship Id="rId68" Type="http://schemas.openxmlformats.org/officeDocument/2006/relationships/slide" Target="slides/slide30.xml"/><Relationship Id="rId69" Type="http://schemas.openxmlformats.org/officeDocument/2006/relationships/slide" Target="slides/slide31.xml"/><Relationship Id="rId70" Type="http://schemas.openxmlformats.org/officeDocument/2006/relationships/slide" Target="slides/slide32.xml"/><Relationship Id="rId71" Type="http://schemas.openxmlformats.org/officeDocument/2006/relationships/slide" Target="slides/slide33.xml"/><Relationship Id="rId72" Type="http://schemas.openxmlformats.org/officeDocument/2006/relationships/slide" Target="slides/slide34.xml"/><Relationship Id="rId73" Type="http://schemas.openxmlformats.org/officeDocument/2006/relationships/slide" Target="slides/slide35.xml"/><Relationship Id="rId74" Type="http://schemas.openxmlformats.org/officeDocument/2006/relationships/slide" Target="slides/slide36.xml"/><Relationship Id="rId75" Type="http://schemas.openxmlformats.org/officeDocument/2006/relationships/slide" Target="slides/slide37.xml"/><Relationship Id="rId76" Type="http://schemas.openxmlformats.org/officeDocument/2006/relationships/slide" Target="slides/slide38.xml"/><Relationship Id="rId77" Type="http://schemas.openxmlformats.org/officeDocument/2006/relationships/slide" Target="slides/slide39.xml"/><Relationship Id="rId78" Type="http://schemas.openxmlformats.org/officeDocument/2006/relationships/slide" Target="slides/slide40.xml"/><Relationship Id="rId79" Type="http://schemas.openxmlformats.org/officeDocument/2006/relationships/slide" Target="slides/slide41.xml"/><Relationship Id="rId80" Type="http://schemas.openxmlformats.org/officeDocument/2006/relationships/slide" Target="slides/slide42.xml"/><Relationship Id="rId81" Type="http://schemas.openxmlformats.org/officeDocument/2006/relationships/slide" Target="slides/slide43.xml"/><Relationship Id="rId82" Type="http://schemas.openxmlformats.org/officeDocument/2006/relationships/slide" Target="slides/slide44.xml"/><Relationship Id="rId83" Type="http://schemas.openxmlformats.org/officeDocument/2006/relationships/slide" Target="slides/slide45.xml"/><Relationship Id="rId84" Type="http://schemas.openxmlformats.org/officeDocument/2006/relationships/slide" Target="slides/slide46.xml"/><Relationship Id="rId85" Type="http://schemas.openxmlformats.org/officeDocument/2006/relationships/slide" Target="slides/slide47.xml"/><Relationship Id="rId86" Type="http://schemas.openxmlformats.org/officeDocument/2006/relationships/slide" Target="slides/slide48.xml"/><Relationship Id="rId8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9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0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1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2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4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5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6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7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mediaAndTx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Defaul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mediaAndTx" preserve="1">
  <p:cSld name="Default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Default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Default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Default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Default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Default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Default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mediaAndTx" preserve="1">
  <p:cSld name="Default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Default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Default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slideLayout" Target="../slideLayouts/slideLayout16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slideLayout" Target="../slideLayouts/slideLayout17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slideLayout" Target="../slideLayouts/slideLayout18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slideLayout" Target="../slideLayouts/slideLayout19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slideLayout" Target="../slideLayouts/slideLayout20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slideLayout" Target="../slideLayouts/slideLayout21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slideLayout" Target="../slideLayouts/slideLayout22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slideLayout" Target="../slideLayouts/slideLayout23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<Relationship Id="rId2" Type="http://schemas.openxmlformats.org/officeDocument/2006/relationships/slideLayout" Target="../slideLayouts/slideLayout24.xml"/>
</Relationships>
</file>

<file path=ppt/slideMasters/_rels/slideMaster25.xml.rels><?xml version="1.0" encoding="UTF-8"?>
<Relationships xmlns="http://schemas.openxmlformats.org/package/2006/relationships"><Relationship Id="rId1" Type="http://schemas.openxmlformats.org/officeDocument/2006/relationships/theme" Target="../theme/theme25.xml"/><Relationship Id="rId2" Type="http://schemas.openxmlformats.org/officeDocument/2006/relationships/slideLayout" Target="../slideLayouts/slideLayout25.xml"/>
</Relationships>
</file>

<file path=ppt/slideMasters/_rels/slideMaster26.xml.rels><?xml version="1.0" encoding="UTF-8"?>
<Relationships xmlns="http://schemas.openxmlformats.org/package/2006/relationships"><Relationship Id="rId1" Type="http://schemas.openxmlformats.org/officeDocument/2006/relationships/theme" Target="../theme/theme26.xml"/><Relationship Id="rId2" Type="http://schemas.openxmlformats.org/officeDocument/2006/relationships/slideLayout" Target="../slideLayouts/slideLayout26.xml"/>
</Relationships>
</file>

<file path=ppt/slideMasters/_rels/slideMaster27.xml.rels><?xml version="1.0" encoding="UTF-8"?>
<Relationships xmlns="http://schemas.openxmlformats.org/package/2006/relationships"><Relationship Id="rId1" Type="http://schemas.openxmlformats.org/officeDocument/2006/relationships/theme" Target="../theme/theme27.xml"/><Relationship Id="rId2" Type="http://schemas.openxmlformats.org/officeDocument/2006/relationships/slideLayout" Target="../slideLayouts/slideLayout27.xml"/>
</Relationships>
</file>

<file path=ppt/slideMasters/_rels/slideMaster28.xml.rels><?xml version="1.0" encoding="UTF-8"?>
<Relationships xmlns="http://schemas.openxmlformats.org/package/2006/relationships"><Relationship Id="rId1" Type="http://schemas.openxmlformats.org/officeDocument/2006/relationships/theme" Target="../theme/theme28.xml"/><Relationship Id="rId2" Type="http://schemas.openxmlformats.org/officeDocument/2006/relationships/slideLayout" Target="../slideLayouts/slideLayout28.xml"/>
</Relationships>
</file>

<file path=ppt/slideMasters/_rels/slideMaster29.xml.rels><?xml version="1.0" encoding="UTF-8"?>
<Relationships xmlns="http://schemas.openxmlformats.org/package/2006/relationships"><Relationship Id="rId1" Type="http://schemas.openxmlformats.org/officeDocument/2006/relationships/theme" Target="../theme/theme29.xml"/><Relationship Id="rId2" Type="http://schemas.openxmlformats.org/officeDocument/2006/relationships/slideLayout" Target="../slideLayouts/slideLayout29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30.xml.rels><?xml version="1.0" encoding="UTF-8"?>
<Relationships xmlns="http://schemas.openxmlformats.org/package/2006/relationships"><Relationship Id="rId1" Type="http://schemas.openxmlformats.org/officeDocument/2006/relationships/theme" Target="../theme/theme30.xml"/><Relationship Id="rId2" Type="http://schemas.openxmlformats.org/officeDocument/2006/relationships/slideLayout" Target="../slideLayouts/slideLayout30.xml"/>
</Relationships>
</file>

<file path=ppt/slideMasters/_rels/slideMaster31.xml.rels><?xml version="1.0" encoding="UTF-8"?>
<Relationships xmlns="http://schemas.openxmlformats.org/package/2006/relationships"><Relationship Id="rId1" Type="http://schemas.openxmlformats.org/officeDocument/2006/relationships/theme" Target="../theme/theme31.xml"/><Relationship Id="rId2" Type="http://schemas.openxmlformats.org/officeDocument/2006/relationships/slideLayout" Target="../slideLayouts/slideLayout31.xml"/>
</Relationships>
</file>

<file path=ppt/slideMasters/_rels/slideMaster32.xml.rels><?xml version="1.0" encoding="UTF-8"?>
<Relationships xmlns="http://schemas.openxmlformats.org/package/2006/relationships"><Relationship Id="rId1" Type="http://schemas.openxmlformats.org/officeDocument/2006/relationships/theme" Target="../theme/theme32.xml"/><Relationship Id="rId2" Type="http://schemas.openxmlformats.org/officeDocument/2006/relationships/slideLayout" Target="../slideLayouts/slideLayout32.xml"/>
</Relationships>
</file>

<file path=ppt/slideMasters/_rels/slideMaster33.xml.rels><?xml version="1.0" encoding="UTF-8"?>
<Relationships xmlns="http://schemas.openxmlformats.org/package/2006/relationships"><Relationship Id="rId1" Type="http://schemas.openxmlformats.org/officeDocument/2006/relationships/theme" Target="../theme/theme33.xml"/><Relationship Id="rId2" Type="http://schemas.openxmlformats.org/officeDocument/2006/relationships/slideLayout" Target="../slideLayouts/slideLayout33.xml"/>
</Relationships>
</file>

<file path=ppt/slideMasters/_rels/slideMaster34.xml.rels><?xml version="1.0" encoding="UTF-8"?>
<Relationships xmlns="http://schemas.openxmlformats.org/package/2006/relationships"><Relationship Id="rId1" Type="http://schemas.openxmlformats.org/officeDocument/2006/relationships/theme" Target="../theme/theme34.xml"/><Relationship Id="rId2" Type="http://schemas.openxmlformats.org/officeDocument/2006/relationships/slideLayout" Target="../slideLayouts/slideLayout34.xml"/>
</Relationships>
</file>

<file path=ppt/slideMasters/_rels/slideMaster35.xml.rels><?xml version="1.0" encoding="UTF-8"?>
<Relationships xmlns="http://schemas.openxmlformats.org/package/2006/relationships"><Relationship Id="rId1" Type="http://schemas.openxmlformats.org/officeDocument/2006/relationships/theme" Target="../theme/theme35.xml"/><Relationship Id="rId2" Type="http://schemas.openxmlformats.org/officeDocument/2006/relationships/slideLayout" Target="../slideLayouts/slideLayout35.xml"/>
</Relationships>
</file>

<file path=ppt/slideMasters/_rels/slideMaster36.xml.rels><?xml version="1.0" encoding="UTF-8"?>
<Relationships xmlns="http://schemas.openxmlformats.org/package/2006/relationships"><Relationship Id="rId1" Type="http://schemas.openxmlformats.org/officeDocument/2006/relationships/theme" Target="../theme/theme36.xml"/><Relationship Id="rId2" Type="http://schemas.openxmlformats.org/officeDocument/2006/relationships/slideLayout" Target="../slideLayouts/slideLayout36.xml"/>
</Relationships>
</file>

<file path=ppt/slideMasters/_rels/slideMaster37.xml.rels><?xml version="1.0" encoding="UTF-8"?>
<Relationships xmlns="http://schemas.openxmlformats.org/package/2006/relationships"><Relationship Id="rId1" Type="http://schemas.openxmlformats.org/officeDocument/2006/relationships/theme" Target="../theme/theme37.xml"/><Relationship Id="rId2" Type="http://schemas.openxmlformats.org/officeDocument/2006/relationships/slideLayout" Target="../slideLayouts/slideLayout37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56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3" r:id="rId2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7" r:id="rId2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9" r:id="rId2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1" r:id="rId2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3" r:id="rId2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5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56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7" r:id="rId2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9" r:id="rId2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91" r:id="rId2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56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3" r:id="rId2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5" r:id="rId2"/>
  </p:sldLayoutIdLst>
</p:sldMaster>
</file>

<file path=ppt/slideMasters/slideMaster2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7" r:id="rId2"/>
  </p:sldLayoutIdLst>
</p:sldMaster>
</file>

<file path=ppt/slideMasters/slideMaster2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9" r:id="rId2"/>
  </p:sldLayoutIdLst>
</p:sldMaster>
</file>

<file path=ppt/slideMasters/slideMaster2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</p:sldLayoutIdLst>
</p:sldMaster>
</file>

<file path=ppt/slideMasters/slideMaster2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3" r:id="rId2"/>
  </p:sldLayoutIdLst>
</p:sldMaster>
</file>

<file path=ppt/slideMasters/slideMaster2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5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3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7" r:id="rId2"/>
  </p:sldLayoutIdLst>
</p:sldMaster>
</file>

<file path=ppt/slideMasters/slideMaster3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9" r:id="rId2"/>
  </p:sldLayoutIdLst>
</p:sldMaster>
</file>

<file path=ppt/slideMasters/slideMaster3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56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1" r:id="rId2"/>
  </p:sldLayoutIdLst>
</p:sldMaster>
</file>

<file path=ppt/slideMasters/slideMaster3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3" r:id="rId2"/>
  </p:sldLayoutIdLst>
</p:sldMaster>
</file>

<file path=ppt/slideMasters/slideMaster3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715" r:id="rId2"/>
  </p:sldLayoutIdLst>
</p:sldMaster>
</file>

<file path=ppt/slideMasters/slideMaster3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56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7" r:id="rId2"/>
  </p:sldLayoutIdLst>
</p:sldMaster>
</file>

<file path=ppt/slideMasters/slideMaster3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9" r:id="rId2"/>
  </p:sldLayoutIdLst>
</p:sldMaster>
</file>

<file path=ppt/slideMasters/slideMaster3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1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56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slideLayout" Target="../slideLayouts/slideLayout29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slideLayout" Target="../slideLayouts/slideLayout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5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5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5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5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5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37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37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0" y="0"/>
            <a:ext cx="10078920" cy="718200"/>
          </a:xfrm>
          <a:prstGeom prst="rect">
            <a:avLst/>
          </a:prstGeom>
          <a:solidFill>
            <a:srgbClr val="0000ff"/>
          </a:solidFill>
          <a:ln w="0"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0" y="5364360"/>
            <a:ext cx="10078920" cy="286200"/>
          </a:xfrm>
          <a:prstGeom prst="rect">
            <a:avLst/>
          </a:prstGeom>
          <a:solidFill>
            <a:srgbClr val="0000ff"/>
          </a:solidFill>
          <a:ln w="0"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8" name="CustomShape 3"/>
          <p:cNvSpPr/>
          <p:nvPr/>
        </p:nvSpPr>
        <p:spPr>
          <a:xfrm>
            <a:off x="216000" y="144000"/>
            <a:ext cx="8710920" cy="37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TextShape 4"/>
          <p:cNvSpPr/>
          <p:nvPr/>
        </p:nvSpPr>
        <p:spPr>
          <a:xfrm>
            <a:off x="1224000" y="1944000"/>
            <a:ext cx="7631640" cy="178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000000"/>
                </a:solidFill>
                <a:latin typeface="Arial"/>
              </a:rPr>
              <a:t>Geometries for Detector Construction </a:t>
            </a:r>
            <a:r>
              <a:rPr b="1" lang="en-IN" sz="3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IN" sz="3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IN" sz="3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IN" sz="3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IN" sz="3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IN" sz="3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IN" sz="3200" spc="-1" strike="noStrike">
                <a:solidFill>
                  <a:srgbClr val="000000"/>
                </a:solidFill>
                <a:latin typeface="Arial"/>
              </a:rPr>
              <a:t>in Geant4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000000"/>
                </a:solidFill>
                <a:latin typeface="Arial"/>
              </a:rPr>
              <a:t>	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IN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IN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IN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IN" sz="24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1" lang="en-IN" sz="2400" spc="-1" strike="noStrike">
                <a:solidFill>
                  <a:srgbClr val="000000"/>
                </a:solidFill>
                <a:latin typeface="Arial"/>
              </a:rPr>
              <a:t>Raman Sehgal (BARC)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0" y="0"/>
            <a:ext cx="10078920" cy="718200"/>
          </a:xfrm>
          <a:prstGeom prst="rect">
            <a:avLst/>
          </a:prstGeom>
          <a:solidFill>
            <a:srgbClr val="0000ff"/>
          </a:solidFill>
          <a:ln w="0"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6" name="CustomShape 2"/>
          <p:cNvSpPr/>
          <p:nvPr/>
        </p:nvSpPr>
        <p:spPr>
          <a:xfrm>
            <a:off x="0" y="5364360"/>
            <a:ext cx="10078920" cy="286200"/>
          </a:xfrm>
          <a:prstGeom prst="rect">
            <a:avLst/>
          </a:prstGeom>
          <a:solidFill>
            <a:srgbClr val="0000ff"/>
          </a:solidFill>
          <a:ln w="0"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7" name="CustomShape 3"/>
          <p:cNvSpPr/>
          <p:nvPr/>
        </p:nvSpPr>
        <p:spPr>
          <a:xfrm>
            <a:off x="216000" y="144000"/>
            <a:ext cx="8710920" cy="42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ffffff"/>
                </a:solidFill>
                <a:latin typeface="Arial"/>
                <a:ea typeface="DejaVu Sans"/>
              </a:rPr>
              <a:t>Polycone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8" name="" descr=""/>
          <p:cNvPicPr/>
          <p:nvPr/>
        </p:nvPicPr>
        <p:blipFill>
          <a:blip r:embed="rId1"/>
          <a:stretch/>
        </p:blipFill>
        <p:spPr>
          <a:xfrm>
            <a:off x="7776000" y="3312000"/>
            <a:ext cx="2116440" cy="1942920"/>
          </a:xfrm>
          <a:prstGeom prst="rect">
            <a:avLst/>
          </a:prstGeom>
          <a:ln w="0">
            <a:noFill/>
          </a:ln>
        </p:spPr>
      </p:pic>
      <p:sp>
        <p:nvSpPr>
          <p:cNvPr id="249" name="CustomShape 4"/>
          <p:cNvSpPr/>
          <p:nvPr/>
        </p:nvSpPr>
        <p:spPr>
          <a:xfrm>
            <a:off x="144000" y="915120"/>
            <a:ext cx="6780600" cy="111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ba131a"/>
                </a:solidFill>
                <a:latin typeface="Arial"/>
                <a:ea typeface="DejaVu Sans"/>
              </a:rPr>
              <a:t>double z[8]       = {-10., 0., 5., 8., 12., 15., 19, 21};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ba131a"/>
                </a:solidFill>
                <a:latin typeface="Arial"/>
                <a:ea typeface="DejaVu Sans"/>
              </a:rPr>
              <a:t>double rmin[8]  = {5., 2., 2., 8.,    9,   9, 12., 6};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ba131a"/>
                </a:solidFill>
                <a:latin typeface="Arial"/>
                <a:ea typeface="DejaVu Sans"/>
              </a:rPr>
              <a:t>double rmax[8] = {7., 5., 5., 10., 10, 12, 15, 8};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ba131a"/>
                </a:solidFill>
                <a:latin typeface="Arial"/>
                <a:ea typeface="DejaVu Sans"/>
              </a:rPr>
              <a:t>G4Polycone("LeadBlock",0.,  2*M_PI,  8,  z,  rmin,  rmax);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0" name="" descr=""/>
          <p:cNvPicPr/>
          <p:nvPr/>
        </p:nvPicPr>
        <p:blipFill>
          <a:blip r:embed="rId2"/>
          <a:stretch/>
        </p:blipFill>
        <p:spPr>
          <a:xfrm>
            <a:off x="5292000" y="3312000"/>
            <a:ext cx="2135520" cy="1942920"/>
          </a:xfrm>
          <a:prstGeom prst="rect">
            <a:avLst/>
          </a:prstGeom>
          <a:ln w="0">
            <a:noFill/>
          </a:ln>
        </p:spPr>
      </p:pic>
      <p:grpSp>
        <p:nvGrpSpPr>
          <p:cNvPr id="251" name="Group 5"/>
          <p:cNvGrpSpPr/>
          <p:nvPr/>
        </p:nvGrpSpPr>
        <p:grpSpPr>
          <a:xfrm>
            <a:off x="360000" y="2028960"/>
            <a:ext cx="3528000" cy="3227040"/>
            <a:chOff x="360000" y="2028960"/>
            <a:chExt cx="3528000" cy="3227040"/>
          </a:xfrm>
        </p:grpSpPr>
        <p:sp>
          <p:nvSpPr>
            <p:cNvPr id="252" name="Line 6"/>
            <p:cNvSpPr/>
            <p:nvPr/>
          </p:nvSpPr>
          <p:spPr>
            <a:xfrm>
              <a:off x="1944000" y="2028960"/>
              <a:ext cx="360" cy="3227040"/>
            </a:xfrm>
            <a:prstGeom prst="line">
              <a:avLst/>
            </a:prstGeom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253" name="Group 7"/>
            <p:cNvGrpSpPr/>
            <p:nvPr/>
          </p:nvGrpSpPr>
          <p:grpSpPr>
            <a:xfrm>
              <a:off x="360000" y="2268000"/>
              <a:ext cx="3528000" cy="2520360"/>
              <a:chOff x="360000" y="2268000"/>
              <a:chExt cx="3528000" cy="2520360"/>
            </a:xfrm>
          </p:grpSpPr>
          <p:sp>
            <p:nvSpPr>
              <p:cNvPr id="254" name="Line 8"/>
              <p:cNvSpPr/>
              <p:nvPr/>
            </p:nvSpPr>
            <p:spPr>
              <a:xfrm>
                <a:off x="360000" y="4032000"/>
                <a:ext cx="3528000" cy="360"/>
              </a:xfrm>
              <a:prstGeom prst="line">
                <a:avLst/>
              </a:prstGeom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44640" bIns="-44640" anchor="t" anchorCtr="1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55" name="Line 9"/>
              <p:cNvSpPr/>
              <p:nvPr/>
            </p:nvSpPr>
            <p:spPr>
              <a:xfrm>
                <a:off x="360000" y="3528000"/>
                <a:ext cx="3456000" cy="360"/>
              </a:xfrm>
              <a:prstGeom prst="line">
                <a:avLst/>
              </a:prstGeom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44640" bIns="-44640" anchor="t" anchorCtr="1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56" name="Line 10"/>
              <p:cNvSpPr/>
              <p:nvPr/>
            </p:nvSpPr>
            <p:spPr>
              <a:xfrm>
                <a:off x="360000" y="3240000"/>
                <a:ext cx="3456000" cy="360"/>
              </a:xfrm>
              <a:prstGeom prst="line">
                <a:avLst/>
              </a:prstGeom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44640" bIns="-44640" anchor="t" anchorCtr="1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57" name="Line 11"/>
              <p:cNvSpPr/>
              <p:nvPr/>
            </p:nvSpPr>
            <p:spPr>
              <a:xfrm>
                <a:off x="360000" y="2916000"/>
                <a:ext cx="3456000" cy="360"/>
              </a:xfrm>
              <a:prstGeom prst="line">
                <a:avLst/>
              </a:prstGeom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44640" bIns="-44640" anchor="t" anchorCtr="1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58" name="Line 12"/>
              <p:cNvSpPr/>
              <p:nvPr/>
            </p:nvSpPr>
            <p:spPr>
              <a:xfrm>
                <a:off x="360000" y="2592000"/>
                <a:ext cx="3456000" cy="360"/>
              </a:xfrm>
              <a:prstGeom prst="line">
                <a:avLst/>
              </a:prstGeom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44640" bIns="-44640" anchor="t" anchorCtr="1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59" name="Line 13"/>
              <p:cNvSpPr/>
              <p:nvPr/>
            </p:nvSpPr>
            <p:spPr>
              <a:xfrm>
                <a:off x="360000" y="2376000"/>
                <a:ext cx="3456000" cy="360"/>
              </a:xfrm>
              <a:prstGeom prst="line">
                <a:avLst/>
              </a:prstGeom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44640" bIns="-44640" anchor="t" anchorCtr="1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60" name="Line 14"/>
              <p:cNvSpPr/>
              <p:nvPr/>
            </p:nvSpPr>
            <p:spPr>
              <a:xfrm>
                <a:off x="360000" y="4788000"/>
                <a:ext cx="3456000" cy="360"/>
              </a:xfrm>
              <a:prstGeom prst="line">
                <a:avLst/>
              </a:prstGeom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44640" bIns="-44640" anchor="t" anchorCtr="1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61" name="Line 15"/>
              <p:cNvSpPr/>
              <p:nvPr/>
            </p:nvSpPr>
            <p:spPr>
              <a:xfrm>
                <a:off x="360000" y="2268000"/>
                <a:ext cx="3456000" cy="360"/>
              </a:xfrm>
              <a:prstGeom prst="line">
                <a:avLst/>
              </a:prstGeom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44640" bIns="-44640" anchor="t" anchorCtr="1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grpSp>
            <p:nvGrpSpPr>
              <p:cNvPr id="262" name="Group 16"/>
              <p:cNvGrpSpPr/>
              <p:nvPr/>
            </p:nvGrpSpPr>
            <p:grpSpPr>
              <a:xfrm>
                <a:off x="2160000" y="2268000"/>
                <a:ext cx="1224000" cy="2520000"/>
                <a:chOff x="2160000" y="2268000"/>
                <a:chExt cx="1224000" cy="2520000"/>
              </a:xfrm>
            </p:grpSpPr>
            <p:sp>
              <p:nvSpPr>
                <p:cNvPr id="263" name="Line 17"/>
                <p:cNvSpPr/>
                <p:nvPr/>
              </p:nvSpPr>
              <p:spPr>
                <a:xfrm flipH="1" flipV="1">
                  <a:off x="2160000" y="4032000"/>
                  <a:ext cx="144000" cy="756000"/>
                </a:xfrm>
                <a:prstGeom prst="line">
                  <a:avLst/>
                </a:prstGeom>
                <a:ln w="36000">
                  <a:solidFill>
                    <a:srgbClr val="ce181e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t" anchorCtr="1">
                  <a:noAutofit/>
                </a:bodyPr>
                <a:p>
                  <a:endParaRPr b="0" lang="en-US" sz="18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264" name="Line 18"/>
                <p:cNvSpPr/>
                <p:nvPr/>
              </p:nvSpPr>
              <p:spPr>
                <a:xfrm>
                  <a:off x="2160000" y="3528000"/>
                  <a:ext cx="360" cy="504000"/>
                </a:xfrm>
                <a:prstGeom prst="line">
                  <a:avLst/>
                </a:prstGeom>
                <a:ln w="36000">
                  <a:solidFill>
                    <a:srgbClr val="ce181e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t" anchorCtr="1">
                  <a:noAutofit/>
                </a:bodyPr>
                <a:p>
                  <a:endParaRPr b="0" lang="en-US" sz="18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265" name="Line 19"/>
                <p:cNvSpPr/>
                <p:nvPr/>
              </p:nvSpPr>
              <p:spPr>
                <a:xfrm flipH="1">
                  <a:off x="2160000" y="3240000"/>
                  <a:ext cx="576000" cy="288000"/>
                </a:xfrm>
                <a:prstGeom prst="line">
                  <a:avLst/>
                </a:prstGeom>
                <a:ln w="36000">
                  <a:solidFill>
                    <a:srgbClr val="ce181e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t" anchorCtr="1">
                  <a:noAutofit/>
                </a:bodyPr>
                <a:p>
                  <a:endParaRPr b="0" lang="en-US" sz="18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266" name="Line 20"/>
                <p:cNvSpPr/>
                <p:nvPr/>
              </p:nvSpPr>
              <p:spPr>
                <a:xfrm flipH="1">
                  <a:off x="2736000" y="2916000"/>
                  <a:ext cx="144000" cy="324000"/>
                </a:xfrm>
                <a:prstGeom prst="line">
                  <a:avLst/>
                </a:prstGeom>
                <a:ln w="36000">
                  <a:solidFill>
                    <a:srgbClr val="ce181e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t" anchorCtr="1">
                  <a:noAutofit/>
                </a:bodyPr>
                <a:p>
                  <a:endParaRPr b="0" lang="en-US" sz="18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267" name="Line 21"/>
                <p:cNvSpPr/>
                <p:nvPr/>
              </p:nvSpPr>
              <p:spPr>
                <a:xfrm>
                  <a:off x="2880000" y="2592000"/>
                  <a:ext cx="360" cy="324000"/>
                </a:xfrm>
                <a:prstGeom prst="line">
                  <a:avLst/>
                </a:prstGeom>
                <a:ln w="36000">
                  <a:solidFill>
                    <a:srgbClr val="ce181e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t" anchorCtr="1">
                  <a:noAutofit/>
                </a:bodyPr>
                <a:p>
                  <a:endParaRPr b="0" lang="en-US" sz="18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268" name="Line 22"/>
                <p:cNvSpPr/>
                <p:nvPr/>
              </p:nvSpPr>
              <p:spPr>
                <a:xfrm flipH="1">
                  <a:off x="2880000" y="2376000"/>
                  <a:ext cx="216000" cy="216000"/>
                </a:xfrm>
                <a:prstGeom prst="line">
                  <a:avLst/>
                </a:prstGeom>
                <a:ln w="36000">
                  <a:solidFill>
                    <a:srgbClr val="ce181e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t" anchorCtr="1">
                  <a:noAutofit/>
                </a:bodyPr>
                <a:p>
                  <a:endParaRPr b="0" lang="en-US" sz="18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269" name="Line 23"/>
                <p:cNvSpPr/>
                <p:nvPr/>
              </p:nvSpPr>
              <p:spPr>
                <a:xfrm>
                  <a:off x="2520000" y="2268000"/>
                  <a:ext cx="576000" cy="108000"/>
                </a:xfrm>
                <a:prstGeom prst="line">
                  <a:avLst/>
                </a:prstGeom>
                <a:ln w="36000">
                  <a:solidFill>
                    <a:srgbClr val="ce181e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t" anchorCtr="1">
                  <a:noAutofit/>
                </a:bodyPr>
                <a:p>
                  <a:endParaRPr b="0" lang="en-US" sz="18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270" name="Line 24"/>
                <p:cNvSpPr/>
                <p:nvPr/>
              </p:nvSpPr>
              <p:spPr>
                <a:xfrm flipH="1" flipV="1">
                  <a:off x="2304000" y="4032000"/>
                  <a:ext cx="288000" cy="756000"/>
                </a:xfrm>
                <a:prstGeom prst="line">
                  <a:avLst/>
                </a:prstGeom>
                <a:ln w="36000">
                  <a:solidFill>
                    <a:srgbClr val="ce181e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t" anchorCtr="1">
                  <a:noAutofit/>
                </a:bodyPr>
                <a:p>
                  <a:endParaRPr b="0" lang="en-US" sz="18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271" name="Line 25"/>
                <p:cNvSpPr/>
                <p:nvPr/>
              </p:nvSpPr>
              <p:spPr>
                <a:xfrm>
                  <a:off x="2304000" y="3528000"/>
                  <a:ext cx="360" cy="504000"/>
                </a:xfrm>
                <a:prstGeom prst="line">
                  <a:avLst/>
                </a:prstGeom>
                <a:ln w="36000">
                  <a:solidFill>
                    <a:srgbClr val="ce181e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t" anchorCtr="1">
                  <a:noAutofit/>
                </a:bodyPr>
                <a:p>
                  <a:endParaRPr b="0" lang="en-US" sz="18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272" name="Line 26"/>
                <p:cNvSpPr/>
                <p:nvPr/>
              </p:nvSpPr>
              <p:spPr>
                <a:xfrm flipH="1">
                  <a:off x="2304000" y="3240000"/>
                  <a:ext cx="648000" cy="288000"/>
                </a:xfrm>
                <a:prstGeom prst="line">
                  <a:avLst/>
                </a:prstGeom>
                <a:ln w="36000">
                  <a:solidFill>
                    <a:srgbClr val="ce181e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t" anchorCtr="1">
                  <a:noAutofit/>
                </a:bodyPr>
                <a:p>
                  <a:endParaRPr b="0" lang="en-US" sz="18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273" name="Line 27"/>
                <p:cNvSpPr/>
                <p:nvPr/>
              </p:nvSpPr>
              <p:spPr>
                <a:xfrm>
                  <a:off x="2988000" y="2916000"/>
                  <a:ext cx="360" cy="324000"/>
                </a:xfrm>
                <a:prstGeom prst="line">
                  <a:avLst/>
                </a:prstGeom>
                <a:ln w="36000">
                  <a:solidFill>
                    <a:srgbClr val="ce181e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t" anchorCtr="1">
                  <a:noAutofit/>
                </a:bodyPr>
                <a:p>
                  <a:endParaRPr b="0" lang="en-US" sz="18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274" name="Line 28"/>
                <p:cNvSpPr/>
                <p:nvPr/>
              </p:nvSpPr>
              <p:spPr>
                <a:xfrm flipH="1">
                  <a:off x="2988000" y="2592000"/>
                  <a:ext cx="108000" cy="324000"/>
                </a:xfrm>
                <a:prstGeom prst="line">
                  <a:avLst/>
                </a:prstGeom>
                <a:ln w="36000">
                  <a:solidFill>
                    <a:srgbClr val="ce181e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t" anchorCtr="1">
                  <a:noAutofit/>
                </a:bodyPr>
                <a:p>
                  <a:endParaRPr b="0" lang="en-US" sz="18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275" name="Line 29"/>
                <p:cNvSpPr/>
                <p:nvPr/>
              </p:nvSpPr>
              <p:spPr>
                <a:xfrm flipH="1">
                  <a:off x="3096000" y="2376000"/>
                  <a:ext cx="288000" cy="216000"/>
                </a:xfrm>
                <a:prstGeom prst="line">
                  <a:avLst/>
                </a:prstGeom>
                <a:ln w="36000">
                  <a:solidFill>
                    <a:srgbClr val="ce181e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t" anchorCtr="1">
                  <a:noAutofit/>
                </a:bodyPr>
                <a:p>
                  <a:endParaRPr b="0" lang="en-US" sz="18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276" name="Line 30"/>
                <p:cNvSpPr/>
                <p:nvPr/>
              </p:nvSpPr>
              <p:spPr>
                <a:xfrm>
                  <a:off x="2880000" y="2268000"/>
                  <a:ext cx="504000" cy="108000"/>
                </a:xfrm>
                <a:prstGeom prst="line">
                  <a:avLst/>
                </a:prstGeom>
                <a:ln w="36000">
                  <a:solidFill>
                    <a:srgbClr val="ce181e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t" anchorCtr="1">
                  <a:noAutofit/>
                </a:bodyPr>
                <a:p>
                  <a:endParaRPr b="0" lang="en-US" sz="18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</p:grpSp>
        </p:grpSp>
      </p:grpSp>
      <p:pic>
        <p:nvPicPr>
          <p:cNvPr id="277" name="" descr=""/>
          <p:cNvPicPr/>
          <p:nvPr/>
        </p:nvPicPr>
        <p:blipFill>
          <a:blip r:embed="rId3"/>
          <a:stretch/>
        </p:blipFill>
        <p:spPr>
          <a:xfrm>
            <a:off x="6229800" y="755280"/>
            <a:ext cx="2625120" cy="2496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8" name="Group 1"/>
          <p:cNvGrpSpPr/>
          <p:nvPr/>
        </p:nvGrpSpPr>
        <p:grpSpPr>
          <a:xfrm>
            <a:off x="5364000" y="756000"/>
            <a:ext cx="4686840" cy="4565160"/>
            <a:chOff x="5364000" y="756000"/>
            <a:chExt cx="4686840" cy="4565160"/>
          </a:xfrm>
        </p:grpSpPr>
        <p:pic>
          <p:nvPicPr>
            <p:cNvPr id="279" name="" descr=""/>
            <p:cNvPicPr/>
            <p:nvPr/>
          </p:nvPicPr>
          <p:blipFill>
            <a:blip r:embed="rId1"/>
            <a:stretch/>
          </p:blipFill>
          <p:spPr>
            <a:xfrm>
              <a:off x="7848000" y="762840"/>
              <a:ext cx="2158920" cy="2222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80" name="" descr=""/>
            <p:cNvPicPr/>
            <p:nvPr/>
          </p:nvPicPr>
          <p:blipFill>
            <a:blip r:embed="rId2"/>
            <a:stretch/>
          </p:blipFill>
          <p:spPr>
            <a:xfrm>
              <a:off x="5364000" y="756000"/>
              <a:ext cx="2305800" cy="22309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81" name="" descr=""/>
            <p:cNvPicPr/>
            <p:nvPr/>
          </p:nvPicPr>
          <p:blipFill>
            <a:blip r:embed="rId3"/>
            <a:stretch/>
          </p:blipFill>
          <p:spPr>
            <a:xfrm>
              <a:off x="7884000" y="3240000"/>
              <a:ext cx="2166840" cy="20811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82" name="" descr=""/>
            <p:cNvPicPr/>
            <p:nvPr/>
          </p:nvPicPr>
          <p:blipFill>
            <a:blip r:embed="rId4"/>
            <a:stretch/>
          </p:blipFill>
          <p:spPr>
            <a:xfrm>
              <a:off x="5373000" y="3240000"/>
              <a:ext cx="2280600" cy="201492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283" name="CustomShape 2"/>
          <p:cNvSpPr/>
          <p:nvPr/>
        </p:nvSpPr>
        <p:spPr>
          <a:xfrm>
            <a:off x="0" y="0"/>
            <a:ext cx="10078920" cy="718200"/>
          </a:xfrm>
          <a:prstGeom prst="rect">
            <a:avLst/>
          </a:prstGeom>
          <a:solidFill>
            <a:srgbClr val="0000ff"/>
          </a:solidFill>
          <a:ln w="0"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4" name="CustomShape 3"/>
          <p:cNvSpPr/>
          <p:nvPr/>
        </p:nvSpPr>
        <p:spPr>
          <a:xfrm>
            <a:off x="216000" y="108000"/>
            <a:ext cx="8710920" cy="42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ffffff"/>
                </a:solidFill>
                <a:latin typeface="Arial"/>
                <a:ea typeface="DejaVu Sans"/>
              </a:rPr>
              <a:t>Boolean Operation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CustomShape 4"/>
          <p:cNvSpPr/>
          <p:nvPr/>
        </p:nvSpPr>
        <p:spPr>
          <a:xfrm>
            <a:off x="144000" y="720000"/>
            <a:ext cx="5038920" cy="541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G4SubtractionSolid :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Subtraction of one shape from another.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94070a"/>
                </a:solidFill>
                <a:latin typeface="Arial"/>
                <a:ea typeface="DejaVu Sans"/>
              </a:rPr>
              <a:t>G4SubtractionSolid(  const G4String&amp;pName,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94070a"/>
                </a:solidFill>
                <a:latin typeface="Arial"/>
                <a:ea typeface="DejaVu Sans"/>
              </a:rPr>
              <a:t>                               </a:t>
            </a:r>
            <a:r>
              <a:rPr b="0" lang="en-IN" sz="1600" spc="-1" strike="noStrike">
                <a:solidFill>
                  <a:srgbClr val="94070a"/>
                </a:solidFill>
                <a:latin typeface="Arial"/>
                <a:ea typeface="DejaVu Sans"/>
              </a:rPr>
              <a:t>G4VSolid* pSolidA ,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94070a"/>
                </a:solidFill>
                <a:latin typeface="Arial"/>
                <a:ea typeface="DejaVu Sans"/>
              </a:rPr>
              <a:t>                               </a:t>
            </a:r>
            <a:r>
              <a:rPr b="0" lang="en-IN" sz="1600" spc="-1" strike="noStrike">
                <a:solidFill>
                  <a:srgbClr val="94070a"/>
                </a:solidFill>
                <a:latin typeface="Arial"/>
                <a:ea typeface="DejaVu Sans"/>
              </a:rPr>
              <a:t>G4VSolid* pSolidB   ) ;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94070a"/>
                </a:solidFill>
                <a:latin typeface="Arial"/>
                <a:ea typeface="DejaVu Sans"/>
              </a:rPr>
              <a:t>G4Box boxA("boxA",3*m,3*m,3*m);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94070a"/>
                </a:solidFill>
                <a:latin typeface="Arial"/>
                <a:ea typeface="DejaVu Sans"/>
              </a:rPr>
              <a:t>G4Orb orb("orbB",4*m);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ff"/>
                </a:solidFill>
                <a:latin typeface="Arial"/>
                <a:ea typeface="DejaVu Sans"/>
              </a:rPr>
              <a:t>G4SubtractionSolid subtracted("subtracted_boxes",&amp;boxA,&amp;orb);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600" spc="-1" strike="noStrike">
                <a:solidFill>
                  <a:srgbClr val="0000ff"/>
                </a:solidFill>
                <a:latin typeface="Arial"/>
                <a:ea typeface="DejaVu Sans"/>
              </a:rPr>
              <a:t>G4UnionSolid: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ff"/>
                </a:solidFill>
                <a:latin typeface="Arial"/>
                <a:ea typeface="DejaVu Sans"/>
              </a:rPr>
              <a:t>Union of two shapes.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94070a"/>
                </a:solidFill>
                <a:latin typeface="Arial"/>
                <a:ea typeface="DejaVu Sans"/>
              </a:rPr>
              <a:t>G4UnionSolid(  const G4String&amp;pName,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94070a"/>
                </a:solidFill>
                <a:latin typeface="Arial"/>
                <a:ea typeface="DejaVu Sans"/>
              </a:rPr>
              <a:t>                               </a:t>
            </a:r>
            <a:r>
              <a:rPr b="0" lang="en-IN" sz="1600" spc="-1" strike="noStrike">
                <a:solidFill>
                  <a:srgbClr val="94070a"/>
                </a:solidFill>
                <a:latin typeface="Arial"/>
                <a:ea typeface="DejaVu Sans"/>
              </a:rPr>
              <a:t>G4VSolid* pSolidA ,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94070a"/>
                </a:solidFill>
                <a:latin typeface="Arial"/>
                <a:ea typeface="DejaVu Sans"/>
              </a:rPr>
              <a:t>                               </a:t>
            </a:r>
            <a:r>
              <a:rPr b="0" lang="en-IN" sz="1600" spc="-1" strike="noStrike">
                <a:solidFill>
                  <a:srgbClr val="94070a"/>
                </a:solidFill>
                <a:latin typeface="Arial"/>
                <a:ea typeface="DejaVu Sans"/>
              </a:rPr>
              <a:t>G4VSolid* pSolidB   ) ;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ff"/>
                </a:solidFill>
                <a:latin typeface="Arial"/>
                <a:ea typeface="DejaVu Sans"/>
              </a:rPr>
              <a:t>G4UnionSolid union("subtracted_boxes",&amp;boxA,&amp;orb);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CustomShape 1"/>
          <p:cNvSpPr/>
          <p:nvPr/>
        </p:nvSpPr>
        <p:spPr>
          <a:xfrm>
            <a:off x="504000" y="226080"/>
            <a:ext cx="9068760" cy="94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CustomShape 2"/>
          <p:cNvSpPr/>
          <p:nvPr/>
        </p:nvSpPr>
        <p:spPr>
          <a:xfrm>
            <a:off x="0" y="0"/>
            <a:ext cx="10078920" cy="718200"/>
          </a:xfrm>
          <a:prstGeom prst="rect">
            <a:avLst/>
          </a:prstGeom>
          <a:solidFill>
            <a:srgbClr val="0000ff"/>
          </a:solidFill>
          <a:ln w="0"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8" name="CustomShape 3"/>
          <p:cNvSpPr/>
          <p:nvPr/>
        </p:nvSpPr>
        <p:spPr>
          <a:xfrm>
            <a:off x="521640" y="67680"/>
            <a:ext cx="5154120" cy="71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IN" sz="3600" spc="-1" strike="noStrike">
                <a:solidFill>
                  <a:srgbClr val="ffffff"/>
                </a:solidFill>
                <a:latin typeface="Arial"/>
                <a:ea typeface="DejaVu Sans"/>
              </a:rPr>
              <a:t>Defining Materials 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" name="CustomShape 4"/>
          <p:cNvSpPr/>
          <p:nvPr/>
        </p:nvSpPr>
        <p:spPr>
          <a:xfrm>
            <a:off x="504000" y="864000"/>
            <a:ext cx="9143280" cy="490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Material can be define in two ways 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1) Using the exising NIST database provided by Geant4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-- Contains a lot of material as elements, isotopes and compound.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-- Need an object of NistManger class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-- G4NistManager *nist = G4NistManager::Instance();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-- G4Material *world_mat = nist-&gt;FindOrBuildMaterial("G4_AIR");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(G4_Pb, G4_Al, G4_Mg, G4_Na .. etc.)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(G4_BAKELLITE, G4_ANTHRACENE etc..)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2) Making your own material that can be defined using the various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classes available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-- Isotope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: G4Isotope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-- Element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: G4Element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-- Molecules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: G4Material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-- Compound and Mixture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: G4Material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CustomShape 1"/>
          <p:cNvSpPr/>
          <p:nvPr/>
        </p:nvSpPr>
        <p:spPr>
          <a:xfrm>
            <a:off x="504000" y="226080"/>
            <a:ext cx="9068760" cy="94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1" name="CustomShape 2"/>
          <p:cNvSpPr/>
          <p:nvPr/>
        </p:nvSpPr>
        <p:spPr>
          <a:xfrm>
            <a:off x="0" y="0"/>
            <a:ext cx="10078920" cy="718200"/>
          </a:xfrm>
          <a:prstGeom prst="rect">
            <a:avLst/>
          </a:prstGeom>
          <a:solidFill>
            <a:srgbClr val="0000ff"/>
          </a:solidFill>
          <a:ln w="0"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2" name="CustomShape 3"/>
          <p:cNvSpPr/>
          <p:nvPr/>
        </p:nvSpPr>
        <p:spPr>
          <a:xfrm>
            <a:off x="521640" y="67680"/>
            <a:ext cx="5154120" cy="71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IN" sz="3600" spc="-1" strike="noStrike">
                <a:solidFill>
                  <a:srgbClr val="ffffff"/>
                </a:solidFill>
                <a:latin typeface="Arial"/>
                <a:ea typeface="DejaVu Sans"/>
              </a:rPr>
              <a:t>Defining Materials 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93" name="" descr=""/>
          <p:cNvPicPr/>
          <p:nvPr/>
        </p:nvPicPr>
        <p:blipFill>
          <a:blip r:embed="rId1"/>
          <a:stretch/>
        </p:blipFill>
        <p:spPr>
          <a:xfrm>
            <a:off x="462240" y="775800"/>
            <a:ext cx="5971320" cy="1170720"/>
          </a:xfrm>
          <a:prstGeom prst="rect">
            <a:avLst/>
          </a:prstGeom>
          <a:ln w="0">
            <a:noFill/>
          </a:ln>
        </p:spPr>
      </p:pic>
      <p:pic>
        <p:nvPicPr>
          <p:cNvPr id="294" name="" descr=""/>
          <p:cNvPicPr/>
          <p:nvPr/>
        </p:nvPicPr>
        <p:blipFill>
          <a:blip r:embed="rId2"/>
          <a:stretch/>
        </p:blipFill>
        <p:spPr>
          <a:xfrm>
            <a:off x="504000" y="2340000"/>
            <a:ext cx="5152320" cy="1085040"/>
          </a:xfrm>
          <a:prstGeom prst="rect">
            <a:avLst/>
          </a:prstGeom>
          <a:ln w="0">
            <a:noFill/>
          </a:ln>
        </p:spPr>
      </p:pic>
      <p:pic>
        <p:nvPicPr>
          <p:cNvPr id="295" name="" descr=""/>
          <p:cNvPicPr/>
          <p:nvPr/>
        </p:nvPicPr>
        <p:blipFill>
          <a:blip r:embed="rId3"/>
          <a:stretch/>
        </p:blipFill>
        <p:spPr>
          <a:xfrm>
            <a:off x="515880" y="3892680"/>
            <a:ext cx="5647680" cy="1561320"/>
          </a:xfrm>
          <a:prstGeom prst="rect">
            <a:avLst/>
          </a:prstGeom>
          <a:ln w="0">
            <a:noFill/>
          </a:ln>
        </p:spPr>
      </p:pic>
      <p:sp>
        <p:nvSpPr>
          <p:cNvPr id="296" name="TextShape 4"/>
          <p:cNvSpPr/>
          <p:nvPr/>
        </p:nvSpPr>
        <p:spPr>
          <a:xfrm>
            <a:off x="468000" y="2016000"/>
            <a:ext cx="48236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Creating Elements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" name="TextShape 5"/>
          <p:cNvSpPr/>
          <p:nvPr/>
        </p:nvSpPr>
        <p:spPr>
          <a:xfrm>
            <a:off x="468000" y="3528000"/>
            <a:ext cx="48236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Finally creating material from elements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8" name="TextShape 6"/>
          <p:cNvSpPr/>
          <p:nvPr/>
        </p:nvSpPr>
        <p:spPr>
          <a:xfrm>
            <a:off x="5544000" y="3276000"/>
            <a:ext cx="4463640" cy="111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94070a"/>
                </a:solidFill>
                <a:latin typeface="Arial"/>
              </a:rPr>
              <a:t>Getting Water from NISTManager object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94070a"/>
                </a:solidFill>
                <a:latin typeface="Arial"/>
              </a:rPr>
              <a:t>G4Material *world_mat =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94070a"/>
                </a:solidFill>
                <a:latin typeface="Arial"/>
              </a:rPr>
              <a:t>nist-&gt;FindOrBuildMaterial("G4_WATER");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CustomShape 1"/>
          <p:cNvSpPr/>
          <p:nvPr/>
        </p:nvSpPr>
        <p:spPr>
          <a:xfrm>
            <a:off x="504000" y="226080"/>
            <a:ext cx="9068760" cy="94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CustomShape 2"/>
          <p:cNvSpPr/>
          <p:nvPr/>
        </p:nvSpPr>
        <p:spPr>
          <a:xfrm>
            <a:off x="0" y="0"/>
            <a:ext cx="10078920" cy="718200"/>
          </a:xfrm>
          <a:prstGeom prst="rect">
            <a:avLst/>
          </a:prstGeom>
          <a:solidFill>
            <a:srgbClr val="0000ff"/>
          </a:solidFill>
          <a:ln w="0"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1" name="CustomShape 3"/>
          <p:cNvSpPr/>
          <p:nvPr/>
        </p:nvSpPr>
        <p:spPr>
          <a:xfrm>
            <a:off x="521640" y="67680"/>
            <a:ext cx="9413640" cy="71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IN" sz="2800" spc="-1" strike="noStrike">
                <a:solidFill>
                  <a:srgbClr val="ffffff"/>
                </a:solidFill>
                <a:latin typeface="Arial"/>
                <a:ea typeface="DejaVu Sans"/>
              </a:rPr>
              <a:t>Creating Logical Volume and it Physical placement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2" name="CustomShape 4"/>
          <p:cNvSpPr/>
          <p:nvPr/>
        </p:nvSpPr>
        <p:spPr>
          <a:xfrm>
            <a:off x="216000" y="936000"/>
            <a:ext cx="4607280" cy="239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G4LogicalVolume(G4VSolid* pSolid, 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G4Material* pMaterial,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          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const G4String&amp; name);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3" name="CustomShape 5"/>
          <p:cNvSpPr/>
          <p:nvPr/>
        </p:nvSpPr>
        <p:spPr>
          <a:xfrm>
            <a:off x="5516280" y="936000"/>
            <a:ext cx="4563000" cy="111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G4Box box(“test”, 5*cm, 5*cm, 5*cm);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G4Material Al;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G4LogicalVolume *logicalBox = new G4LogicalVolume(box, Al, “LogicalBox”);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4" name="Line 6"/>
          <p:cNvSpPr/>
          <p:nvPr/>
        </p:nvSpPr>
        <p:spPr>
          <a:xfrm>
            <a:off x="5256000" y="936000"/>
            <a:ext cx="360" cy="4248000"/>
          </a:xfrm>
          <a:prstGeom prst="line">
            <a:avLst/>
          </a:prstGeom>
          <a:ln w="36000">
            <a:solidFill>
              <a:srgbClr val="0000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5" name="CustomShape 7"/>
          <p:cNvSpPr/>
          <p:nvPr/>
        </p:nvSpPr>
        <p:spPr>
          <a:xfrm>
            <a:off x="168840" y="2685600"/>
            <a:ext cx="5230440" cy="213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G4PVPlacement(G4RotationMatrix *pRot,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const G4ThreeVector &amp;tlate,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G4LogicalVolume *pLogical,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const G4String&amp; pName,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G4LogicalVolume *pMotherLogical,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G4bool pMany,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G4int  pCopyNo,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G4bool pSurfChk=false);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6" name="CustomShape 8"/>
          <p:cNvSpPr/>
          <p:nvPr/>
        </p:nvSpPr>
        <p:spPr>
          <a:xfrm>
            <a:off x="5465520" y="2592000"/>
            <a:ext cx="4469760" cy="213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new G4PVPlacement(0,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                 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G4ThreeVector(),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                 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logicalBox, 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                 “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PhysicalVolume”, 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                  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motherLogicalVol,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                  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false,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                  </a:t>
            </a:r>
            <a:r>
              <a:rPr b="1" lang="en-IN" sz="1600" spc="-1" strike="noStrike">
                <a:solidFill>
                  <a:srgbClr val="0000ff"/>
                </a:solidFill>
                <a:latin typeface="Arial"/>
                <a:ea typeface="DejaVu Sans"/>
              </a:rPr>
              <a:t>0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,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                  </a:t>
            </a:r>
            <a:r>
              <a:rPr b="1" lang="en-IN" sz="1600" spc="-1" strike="noStrike">
                <a:solidFill>
                  <a:srgbClr val="c9211e"/>
                </a:solidFill>
                <a:latin typeface="Arial"/>
                <a:ea typeface="DejaVu Sans"/>
              </a:rPr>
              <a:t>true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);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CustomShape 1"/>
          <p:cNvSpPr/>
          <p:nvPr/>
        </p:nvSpPr>
        <p:spPr>
          <a:xfrm>
            <a:off x="0" y="0"/>
            <a:ext cx="10078920" cy="718200"/>
          </a:xfrm>
          <a:prstGeom prst="rect">
            <a:avLst/>
          </a:prstGeom>
          <a:solidFill>
            <a:srgbClr val="0000ff"/>
          </a:solidFill>
          <a:ln w="0"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8" name="CustomShape 2"/>
          <p:cNvSpPr/>
          <p:nvPr/>
        </p:nvSpPr>
        <p:spPr>
          <a:xfrm>
            <a:off x="0" y="5364360"/>
            <a:ext cx="10078920" cy="286200"/>
          </a:xfrm>
          <a:prstGeom prst="rect">
            <a:avLst/>
          </a:prstGeom>
          <a:solidFill>
            <a:srgbClr val="0000ff"/>
          </a:solidFill>
          <a:ln w="0"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9" name="CustomShape 3"/>
          <p:cNvSpPr/>
          <p:nvPr/>
        </p:nvSpPr>
        <p:spPr>
          <a:xfrm>
            <a:off x="216000" y="144000"/>
            <a:ext cx="8710920" cy="37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ffffff"/>
                </a:solidFill>
                <a:latin typeface="Arial"/>
                <a:ea typeface="DejaVu Sans"/>
              </a:rPr>
              <a:t>Understanding the Geometry Hierarchy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CustomShape 4"/>
          <p:cNvSpPr/>
          <p:nvPr/>
        </p:nvSpPr>
        <p:spPr>
          <a:xfrm>
            <a:off x="288000" y="792000"/>
            <a:ext cx="6982200" cy="362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15000"/>
              </a:lnSpc>
              <a:spcBef>
                <a:spcPts val="145"/>
              </a:spcBef>
              <a:spcAft>
                <a:spcPts val="145"/>
              </a:spcAf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Raw shapes never forms the part of geometry hierarchy.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45"/>
              </a:spcBef>
              <a:spcAft>
                <a:spcPts val="145"/>
              </a:spcAf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Physical placement is alway done for a logical volume.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45"/>
              </a:spcBef>
              <a:spcAft>
                <a:spcPts val="145"/>
              </a:spcAf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 geometry hierarchy consist of Mother-Daughter relationship.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45"/>
              </a:spcBef>
              <a:spcAft>
                <a:spcPts val="145"/>
              </a:spcAf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One Logical volume contains other Physical Volume daughter volumes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45"/>
              </a:spcBef>
              <a:spcAft>
                <a:spcPts val="145"/>
              </a:spcAf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 mother logical volume forms the local coordinate system for all its daughter volumes.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45"/>
              </a:spcBef>
              <a:spcAft>
                <a:spcPts val="145"/>
              </a:spcAf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If a mother volume is placed more than once, all its daughter volumes will be there in all physical volumes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11" name="" descr=""/>
          <p:cNvPicPr/>
          <p:nvPr/>
        </p:nvPicPr>
        <p:blipFill>
          <a:blip r:embed="rId1"/>
          <a:stretch/>
        </p:blipFill>
        <p:spPr>
          <a:xfrm>
            <a:off x="7198560" y="936000"/>
            <a:ext cx="2807640" cy="3022200"/>
          </a:xfrm>
          <a:prstGeom prst="rect">
            <a:avLst/>
          </a:prstGeom>
          <a:ln w="0">
            <a:noFill/>
          </a:ln>
        </p:spPr>
      </p:pic>
      <p:sp>
        <p:nvSpPr>
          <p:cNvPr id="312" name="CustomShape 5"/>
          <p:cNvSpPr/>
          <p:nvPr/>
        </p:nvSpPr>
        <p:spPr>
          <a:xfrm>
            <a:off x="324000" y="4068000"/>
            <a:ext cx="9358200" cy="105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Only Exception : World Volume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Its a unique physical volume which contains all the other volume of your detector setup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World volume also forms the global coordinate system.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CustomShape 1"/>
          <p:cNvSpPr/>
          <p:nvPr/>
        </p:nvSpPr>
        <p:spPr>
          <a:xfrm>
            <a:off x="504000" y="226080"/>
            <a:ext cx="9068760" cy="94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14" name="" descr=""/>
          <p:cNvPicPr/>
          <p:nvPr/>
        </p:nvPicPr>
        <p:blipFill>
          <a:blip r:embed="rId1"/>
          <a:stretch/>
        </p:blipFill>
        <p:spPr>
          <a:xfrm>
            <a:off x="7056000" y="772920"/>
            <a:ext cx="2244600" cy="2221920"/>
          </a:xfrm>
          <a:prstGeom prst="rect">
            <a:avLst/>
          </a:prstGeom>
          <a:ln w="36000">
            <a:noFill/>
          </a:ln>
        </p:spPr>
      </p:pic>
      <p:sp>
        <p:nvSpPr>
          <p:cNvPr id="315" name="CustomShape 2"/>
          <p:cNvSpPr/>
          <p:nvPr/>
        </p:nvSpPr>
        <p:spPr>
          <a:xfrm>
            <a:off x="540000" y="1008000"/>
            <a:ext cx="5435280" cy="1623600"/>
          </a:xfrm>
          <a:prstGeom prst="rect">
            <a:avLst/>
          </a:prstGeom>
          <a:noFill/>
          <a:ln w="36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Both Box and Orb are placed with respect to </a:t>
            </a:r>
            <a:r>
              <a:rPr b="1" lang="en-IN" sz="2200" spc="-1" strike="noStrike">
                <a:solidFill>
                  <a:srgbClr val="94070a"/>
                </a:solidFill>
                <a:latin typeface="Arial"/>
                <a:ea typeface="DejaVu Sans"/>
              </a:rPr>
              <a:t>world reference frame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6" name="CustomShape 3"/>
          <p:cNvSpPr/>
          <p:nvPr/>
        </p:nvSpPr>
        <p:spPr>
          <a:xfrm>
            <a:off x="0" y="0"/>
            <a:ext cx="10078920" cy="718200"/>
          </a:xfrm>
          <a:prstGeom prst="rect">
            <a:avLst/>
          </a:prstGeom>
          <a:solidFill>
            <a:srgbClr val="0000ff"/>
          </a:solidFill>
          <a:ln w="0"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7" name="CustomShape 4"/>
          <p:cNvSpPr/>
          <p:nvPr/>
        </p:nvSpPr>
        <p:spPr>
          <a:xfrm>
            <a:off x="216000" y="144000"/>
            <a:ext cx="8710920" cy="37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IN" sz="2200" spc="-1" strike="noStrike">
                <a:solidFill>
                  <a:srgbClr val="ffffff"/>
                </a:solidFill>
                <a:latin typeface="Arial"/>
                <a:ea typeface="DejaVu Sans"/>
              </a:rPr>
              <a:t>Understanding Physical placement in the Geometry Hierarchy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8" name="CustomShape 21"/>
          <p:cNvSpPr/>
          <p:nvPr/>
        </p:nvSpPr>
        <p:spPr>
          <a:xfrm>
            <a:off x="468000" y="3348000"/>
            <a:ext cx="5579280" cy="1623600"/>
          </a:xfrm>
          <a:prstGeom prst="rect">
            <a:avLst/>
          </a:prstGeom>
          <a:noFill/>
          <a:ln w="36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94070a"/>
                </a:solidFill>
                <a:latin typeface="Arial"/>
                <a:ea typeface="DejaVu Sans"/>
              </a:rPr>
              <a:t>Box is placed with respect to </a:t>
            </a:r>
            <a:r>
              <a:rPr b="1" lang="en-IN" sz="2000" spc="-1" strike="noStrike">
                <a:solidFill>
                  <a:srgbClr val="94070a"/>
                </a:solidFill>
                <a:latin typeface="Arial"/>
                <a:ea typeface="DejaVu Sans"/>
              </a:rPr>
              <a:t>world reference frame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ff"/>
                </a:solidFill>
                <a:latin typeface="Arial"/>
                <a:ea typeface="DejaVu Sans"/>
              </a:rPr>
              <a:t>Orb is place with respect to </a:t>
            </a:r>
            <a:r>
              <a:rPr b="1" lang="en-IN" sz="2000" spc="-1" strike="noStrike">
                <a:solidFill>
                  <a:srgbClr val="0000ff"/>
                </a:solidFill>
                <a:latin typeface="Arial"/>
                <a:ea typeface="DejaVu Sans"/>
              </a:rPr>
              <a:t>box reference frame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19" name="" descr=""/>
          <p:cNvPicPr/>
          <p:nvPr/>
        </p:nvPicPr>
        <p:blipFill>
          <a:blip r:embed="rId2"/>
          <a:stretch/>
        </p:blipFill>
        <p:spPr>
          <a:xfrm>
            <a:off x="7092360" y="3292920"/>
            <a:ext cx="2244600" cy="2221920"/>
          </a:xfrm>
          <a:prstGeom prst="rect">
            <a:avLst/>
          </a:prstGeom>
          <a:ln w="36000">
            <a:noFill/>
          </a:ln>
        </p:spPr>
      </p:pic>
      <p:sp>
        <p:nvSpPr>
          <p:cNvPr id="320" name=""/>
          <p:cNvSpPr/>
          <p:nvPr/>
        </p:nvSpPr>
        <p:spPr>
          <a:xfrm>
            <a:off x="228600" y="3139200"/>
            <a:ext cx="9601200" cy="0"/>
          </a:xfrm>
          <a:prstGeom prst="line">
            <a:avLst/>
          </a:prstGeom>
          <a:ln w="18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-54000" bIns="-54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CustomShape 14"/>
          <p:cNvSpPr/>
          <p:nvPr/>
        </p:nvSpPr>
        <p:spPr>
          <a:xfrm>
            <a:off x="504000" y="226080"/>
            <a:ext cx="9068760" cy="94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22" name="" descr=""/>
          <p:cNvPicPr/>
          <p:nvPr/>
        </p:nvPicPr>
        <p:blipFill>
          <a:blip r:embed="rId1"/>
          <a:stretch/>
        </p:blipFill>
        <p:spPr>
          <a:xfrm>
            <a:off x="7128000" y="844920"/>
            <a:ext cx="2854800" cy="2826000"/>
          </a:xfrm>
          <a:prstGeom prst="rect">
            <a:avLst/>
          </a:prstGeom>
          <a:ln w="36000">
            <a:noFill/>
          </a:ln>
        </p:spPr>
      </p:pic>
      <p:sp>
        <p:nvSpPr>
          <p:cNvPr id="323" name="CustomShape 18"/>
          <p:cNvSpPr/>
          <p:nvPr/>
        </p:nvSpPr>
        <p:spPr>
          <a:xfrm>
            <a:off x="540000" y="1008000"/>
            <a:ext cx="5435280" cy="1623600"/>
          </a:xfrm>
          <a:prstGeom prst="rect">
            <a:avLst/>
          </a:prstGeom>
          <a:noFill/>
          <a:ln w="36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Both Box and Orb are placed with respect to </a:t>
            </a:r>
            <a:r>
              <a:rPr b="1" lang="en-IN" sz="2200" spc="-1" strike="noStrike">
                <a:solidFill>
                  <a:srgbClr val="94070a"/>
                </a:solidFill>
                <a:latin typeface="Arial"/>
                <a:ea typeface="DejaVu Sans"/>
              </a:rPr>
              <a:t>world reference frame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4" name="CustomShape 19"/>
          <p:cNvSpPr/>
          <p:nvPr/>
        </p:nvSpPr>
        <p:spPr>
          <a:xfrm>
            <a:off x="0" y="0"/>
            <a:ext cx="10078920" cy="718200"/>
          </a:xfrm>
          <a:prstGeom prst="rect">
            <a:avLst/>
          </a:prstGeom>
          <a:solidFill>
            <a:srgbClr val="0000ff"/>
          </a:solidFill>
          <a:ln w="0"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325" name="" descr=""/>
          <p:cNvPicPr/>
          <p:nvPr/>
        </p:nvPicPr>
        <p:blipFill>
          <a:blip r:embed="rId2"/>
          <a:stretch/>
        </p:blipFill>
        <p:spPr>
          <a:xfrm>
            <a:off x="396360" y="2340000"/>
            <a:ext cx="6408720" cy="2662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CustomShape 1"/>
          <p:cNvSpPr/>
          <p:nvPr/>
        </p:nvSpPr>
        <p:spPr>
          <a:xfrm>
            <a:off x="504000" y="226080"/>
            <a:ext cx="9068760" cy="94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27" name="" descr=""/>
          <p:cNvPicPr/>
          <p:nvPr/>
        </p:nvPicPr>
        <p:blipFill>
          <a:blip r:embed="rId1"/>
          <a:stretch/>
        </p:blipFill>
        <p:spPr>
          <a:xfrm>
            <a:off x="6504120" y="916920"/>
            <a:ext cx="2854800" cy="2826000"/>
          </a:xfrm>
          <a:prstGeom prst="rect">
            <a:avLst/>
          </a:prstGeom>
          <a:ln w="36000">
            <a:noFill/>
          </a:ln>
        </p:spPr>
      </p:pic>
      <p:sp>
        <p:nvSpPr>
          <p:cNvPr id="328" name="CustomShape 2"/>
          <p:cNvSpPr/>
          <p:nvPr/>
        </p:nvSpPr>
        <p:spPr>
          <a:xfrm>
            <a:off x="468000" y="1116000"/>
            <a:ext cx="5579280" cy="1623600"/>
          </a:xfrm>
          <a:prstGeom prst="rect">
            <a:avLst/>
          </a:prstGeom>
          <a:noFill/>
          <a:ln w="36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94070a"/>
                </a:solidFill>
                <a:latin typeface="Arial"/>
                <a:ea typeface="DejaVu Sans"/>
              </a:rPr>
              <a:t>Box is placed with respect to </a:t>
            </a:r>
            <a:r>
              <a:rPr b="1" lang="en-IN" sz="2000" spc="-1" strike="noStrike">
                <a:solidFill>
                  <a:srgbClr val="94070a"/>
                </a:solidFill>
                <a:latin typeface="Arial"/>
                <a:ea typeface="DejaVu Sans"/>
              </a:rPr>
              <a:t>world reference frame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ff"/>
                </a:solidFill>
                <a:latin typeface="Arial"/>
                <a:ea typeface="DejaVu Sans"/>
              </a:rPr>
              <a:t>Orb is place with respect to </a:t>
            </a:r>
            <a:r>
              <a:rPr b="1" lang="en-IN" sz="2000" spc="-1" strike="noStrike">
                <a:solidFill>
                  <a:srgbClr val="0000ff"/>
                </a:solidFill>
                <a:latin typeface="Arial"/>
                <a:ea typeface="DejaVu Sans"/>
              </a:rPr>
              <a:t>box reference frame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29" name="Group 3"/>
          <p:cNvGrpSpPr/>
          <p:nvPr/>
        </p:nvGrpSpPr>
        <p:grpSpPr>
          <a:xfrm>
            <a:off x="504000" y="2924280"/>
            <a:ext cx="5614920" cy="2690640"/>
            <a:chOff x="504000" y="2924280"/>
            <a:chExt cx="5614920" cy="2690640"/>
          </a:xfrm>
        </p:grpSpPr>
        <p:pic>
          <p:nvPicPr>
            <p:cNvPr id="330" name="" descr=""/>
            <p:cNvPicPr/>
            <p:nvPr/>
          </p:nvPicPr>
          <p:blipFill>
            <a:blip r:embed="rId2"/>
            <a:stretch/>
          </p:blipFill>
          <p:spPr>
            <a:xfrm>
              <a:off x="504000" y="2924280"/>
              <a:ext cx="5614920" cy="2690640"/>
            </a:xfrm>
            <a:prstGeom prst="rect">
              <a:avLst/>
            </a:prstGeom>
            <a:ln w="36000">
              <a:noFill/>
            </a:ln>
          </p:spPr>
        </p:pic>
        <p:sp>
          <p:nvSpPr>
            <p:cNvPr id="331" name="CustomShape 4"/>
            <p:cNvSpPr/>
            <p:nvPr/>
          </p:nvSpPr>
          <p:spPr>
            <a:xfrm>
              <a:off x="504000" y="3538080"/>
              <a:ext cx="4852800" cy="420840"/>
            </a:xfrm>
            <a:prstGeom prst="rect">
              <a:avLst/>
            </a:prstGeom>
            <a:noFill/>
            <a:ln w="36000">
              <a:solidFill>
                <a:srgbClr val="ed1c2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332" name="CustomShape 5"/>
          <p:cNvSpPr/>
          <p:nvPr/>
        </p:nvSpPr>
        <p:spPr>
          <a:xfrm>
            <a:off x="0" y="0"/>
            <a:ext cx="10078920" cy="718200"/>
          </a:xfrm>
          <a:prstGeom prst="rect">
            <a:avLst/>
          </a:prstGeom>
          <a:solidFill>
            <a:srgbClr val="0000ff"/>
          </a:solidFill>
          <a:ln w="0"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CustomShape 1"/>
          <p:cNvSpPr/>
          <p:nvPr/>
        </p:nvSpPr>
        <p:spPr>
          <a:xfrm>
            <a:off x="0" y="0"/>
            <a:ext cx="10078920" cy="718200"/>
          </a:xfrm>
          <a:prstGeom prst="rect">
            <a:avLst/>
          </a:prstGeom>
          <a:solidFill>
            <a:srgbClr val="0000ff"/>
          </a:solidFill>
          <a:ln w="0"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4" name="CustomShape 2"/>
          <p:cNvSpPr/>
          <p:nvPr/>
        </p:nvSpPr>
        <p:spPr>
          <a:xfrm>
            <a:off x="0" y="5364360"/>
            <a:ext cx="10078920" cy="286200"/>
          </a:xfrm>
          <a:prstGeom prst="rect">
            <a:avLst/>
          </a:prstGeom>
          <a:solidFill>
            <a:srgbClr val="0000ff"/>
          </a:solidFill>
          <a:ln w="0"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335" name="" descr=""/>
          <p:cNvPicPr/>
          <p:nvPr/>
        </p:nvPicPr>
        <p:blipFill>
          <a:blip r:embed="rId1"/>
          <a:stretch/>
        </p:blipFill>
        <p:spPr>
          <a:xfrm>
            <a:off x="7466040" y="1080000"/>
            <a:ext cx="2540160" cy="2734200"/>
          </a:xfrm>
          <a:prstGeom prst="rect">
            <a:avLst/>
          </a:prstGeom>
          <a:ln w="0">
            <a:noFill/>
          </a:ln>
        </p:spPr>
      </p:pic>
      <p:sp>
        <p:nvSpPr>
          <p:cNvPr id="336" name="CustomShape 3"/>
          <p:cNvSpPr/>
          <p:nvPr/>
        </p:nvSpPr>
        <p:spPr>
          <a:xfrm>
            <a:off x="216000" y="144000"/>
            <a:ext cx="8710920" cy="42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ffffff"/>
                </a:solidFill>
                <a:latin typeface="Arial"/>
                <a:ea typeface="DejaVu Sans"/>
              </a:rPr>
              <a:t>Geometry Hierarchy Tree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37" name="Group 4"/>
          <p:cNvGrpSpPr/>
          <p:nvPr/>
        </p:nvGrpSpPr>
        <p:grpSpPr>
          <a:xfrm>
            <a:off x="108000" y="1152000"/>
            <a:ext cx="3092400" cy="2734200"/>
            <a:chOff x="108000" y="1152000"/>
            <a:chExt cx="3092400" cy="2734200"/>
          </a:xfrm>
        </p:grpSpPr>
        <p:grpSp>
          <p:nvGrpSpPr>
            <p:cNvPr id="338" name="Group 5"/>
            <p:cNvGrpSpPr/>
            <p:nvPr/>
          </p:nvGrpSpPr>
          <p:grpSpPr>
            <a:xfrm>
              <a:off x="293040" y="1152000"/>
              <a:ext cx="2748960" cy="2351160"/>
              <a:chOff x="293040" y="1152000"/>
              <a:chExt cx="2748960" cy="2351160"/>
            </a:xfrm>
          </p:grpSpPr>
          <p:sp>
            <p:nvSpPr>
              <p:cNvPr id="339" name="CustomShape 6"/>
              <p:cNvSpPr/>
              <p:nvPr/>
            </p:nvSpPr>
            <p:spPr>
              <a:xfrm>
                <a:off x="1033560" y="1152000"/>
                <a:ext cx="1109160" cy="491040"/>
              </a:xfrm>
              <a:prstGeom prst="rect">
                <a:avLst/>
              </a:prstGeom>
              <a:solidFill>
                <a:srgbClr val="fff200">
                  <a:alpha val="30000"/>
                </a:srgbClr>
              </a:solidFill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1" lang="en-IN" sz="26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World</a:t>
                </a:r>
                <a:endParaRPr b="0" lang="en-US" sz="26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40" name="CustomShape 7"/>
              <p:cNvSpPr/>
              <p:nvPr/>
            </p:nvSpPr>
            <p:spPr>
              <a:xfrm>
                <a:off x="293040" y="2082240"/>
                <a:ext cx="1109520" cy="490680"/>
              </a:xfrm>
              <a:prstGeom prst="rect">
                <a:avLst/>
              </a:prstGeom>
              <a:solidFill>
                <a:srgbClr val="fff200">
                  <a:alpha val="30000"/>
                </a:srgbClr>
              </a:solidFill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1" lang="en-IN" sz="26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Box_1</a:t>
                </a:r>
                <a:endParaRPr b="0" lang="en-US" sz="26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41" name="CustomShape 8"/>
              <p:cNvSpPr/>
              <p:nvPr/>
            </p:nvSpPr>
            <p:spPr>
              <a:xfrm>
                <a:off x="1879920" y="2082240"/>
                <a:ext cx="1108800" cy="490680"/>
              </a:xfrm>
              <a:prstGeom prst="rect">
                <a:avLst/>
              </a:prstGeom>
              <a:solidFill>
                <a:srgbClr val="fff200">
                  <a:alpha val="30000"/>
                </a:srgbClr>
              </a:solidFill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1" lang="en-IN" sz="26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Box_2</a:t>
                </a:r>
                <a:endParaRPr b="0" lang="en-US" sz="26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42" name="CustomShape 9"/>
              <p:cNvSpPr/>
              <p:nvPr/>
            </p:nvSpPr>
            <p:spPr>
              <a:xfrm>
                <a:off x="293040" y="3012480"/>
                <a:ext cx="1109520" cy="490680"/>
              </a:xfrm>
              <a:prstGeom prst="rect">
                <a:avLst/>
              </a:prstGeom>
              <a:solidFill>
                <a:srgbClr val="fff200">
                  <a:alpha val="30000"/>
                </a:srgbClr>
              </a:solidFill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1" lang="en-IN" sz="26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Orb</a:t>
                </a:r>
                <a:endParaRPr b="0" lang="en-US" sz="26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43" name="CustomShape 10"/>
              <p:cNvSpPr/>
              <p:nvPr/>
            </p:nvSpPr>
            <p:spPr>
              <a:xfrm>
                <a:off x="1932480" y="3012480"/>
                <a:ext cx="1109520" cy="490680"/>
              </a:xfrm>
              <a:prstGeom prst="rect">
                <a:avLst/>
              </a:prstGeom>
              <a:solidFill>
                <a:srgbClr val="fff200">
                  <a:alpha val="30000"/>
                </a:srgbClr>
              </a:solidFill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1" lang="en-IN" sz="26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Orb</a:t>
                </a:r>
                <a:endParaRPr b="0" lang="en-US" sz="26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44" name="Line 11"/>
              <p:cNvSpPr/>
              <p:nvPr/>
            </p:nvSpPr>
            <p:spPr>
              <a:xfrm flipH="1">
                <a:off x="821880" y="1643760"/>
                <a:ext cx="581760" cy="437760"/>
              </a:xfrm>
              <a:prstGeom prst="line">
                <a:avLst/>
              </a:prstGeom>
              <a:ln w="36000">
                <a:solidFill>
                  <a:srgbClr val="0000ff"/>
                </a:solidFill>
                <a:round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 anchorCtr="1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45" name="Line 12"/>
              <p:cNvSpPr/>
              <p:nvPr/>
            </p:nvSpPr>
            <p:spPr>
              <a:xfrm>
                <a:off x="1720800" y="1643760"/>
                <a:ext cx="581760" cy="437760"/>
              </a:xfrm>
              <a:prstGeom prst="line">
                <a:avLst/>
              </a:prstGeom>
              <a:ln w="36000">
                <a:solidFill>
                  <a:srgbClr val="0000ff"/>
                </a:solidFill>
                <a:round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 anchorCtr="1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46" name="Line 13"/>
              <p:cNvSpPr/>
              <p:nvPr/>
            </p:nvSpPr>
            <p:spPr>
              <a:xfrm>
                <a:off x="821520" y="2574000"/>
                <a:ext cx="360" cy="437760"/>
              </a:xfrm>
              <a:prstGeom prst="line">
                <a:avLst/>
              </a:prstGeom>
              <a:ln w="36000">
                <a:solidFill>
                  <a:srgbClr val="0000ff"/>
                </a:solidFill>
                <a:round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 anchorCtr="1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47" name="Line 14"/>
              <p:cNvSpPr/>
              <p:nvPr/>
            </p:nvSpPr>
            <p:spPr>
              <a:xfrm>
                <a:off x="2355480" y="2574000"/>
                <a:ext cx="0" cy="437760"/>
              </a:xfrm>
              <a:prstGeom prst="line">
                <a:avLst/>
              </a:prstGeom>
              <a:ln w="36000">
                <a:solidFill>
                  <a:srgbClr val="0000ff"/>
                </a:solidFill>
                <a:round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 anchorCtr="1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sp>
          <p:nvSpPr>
            <p:cNvPr id="348" name="CustomShape 15"/>
            <p:cNvSpPr/>
            <p:nvPr/>
          </p:nvSpPr>
          <p:spPr>
            <a:xfrm>
              <a:off x="108000" y="1863360"/>
              <a:ext cx="1479600" cy="2022840"/>
            </a:xfrm>
            <a:prstGeom prst="rect">
              <a:avLst/>
            </a:prstGeom>
            <a:solidFill>
              <a:srgbClr val="fff200">
                <a:alpha val="30000"/>
              </a:srgbClr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49" name="CustomShape 16"/>
            <p:cNvSpPr/>
            <p:nvPr/>
          </p:nvSpPr>
          <p:spPr>
            <a:xfrm>
              <a:off x="1720800" y="1836000"/>
              <a:ext cx="1479600" cy="2022840"/>
            </a:xfrm>
            <a:prstGeom prst="rect">
              <a:avLst/>
            </a:prstGeom>
            <a:solidFill>
              <a:srgbClr val="fff200">
                <a:alpha val="30000"/>
              </a:srgbClr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350" name="CustomShape 17"/>
          <p:cNvSpPr/>
          <p:nvPr/>
        </p:nvSpPr>
        <p:spPr>
          <a:xfrm>
            <a:off x="3272400" y="1044000"/>
            <a:ext cx="4309200" cy="3927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Complete hierarchy contains 5 shapes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But you had created only 3 shapes.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World, Box and Orb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Mother box contains Orb daughter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Multiple placement of mother box contains all the daugter volumes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ff"/>
                </a:solidFill>
                <a:latin typeface="Arial"/>
                <a:ea typeface="DejaVu Sans"/>
              </a:rPr>
              <a:t>Make sure you give proper copy number and name to physical placement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0" y="0"/>
            <a:ext cx="10078920" cy="718200"/>
          </a:xfrm>
          <a:prstGeom prst="rect">
            <a:avLst/>
          </a:prstGeom>
          <a:solidFill>
            <a:srgbClr val="0000ff"/>
          </a:solidFill>
          <a:ln w="0"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1" name="CustomShape 2"/>
          <p:cNvSpPr/>
          <p:nvPr/>
        </p:nvSpPr>
        <p:spPr>
          <a:xfrm>
            <a:off x="0" y="5364360"/>
            <a:ext cx="10078920" cy="286200"/>
          </a:xfrm>
          <a:prstGeom prst="rect">
            <a:avLst/>
          </a:prstGeom>
          <a:solidFill>
            <a:srgbClr val="0000ff"/>
          </a:solidFill>
          <a:ln w="0"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2" name="CustomShape 3"/>
          <p:cNvSpPr/>
          <p:nvPr/>
        </p:nvSpPr>
        <p:spPr>
          <a:xfrm>
            <a:off x="216000" y="144000"/>
            <a:ext cx="8710920" cy="37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ffffff"/>
                </a:solidFill>
                <a:latin typeface="Arial"/>
                <a:ea typeface="DejaVu Sans"/>
              </a:rPr>
              <a:t>Things to be discussed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CustomShape 4"/>
          <p:cNvSpPr/>
          <p:nvPr/>
        </p:nvSpPr>
        <p:spPr>
          <a:xfrm>
            <a:off x="216000" y="936000"/>
            <a:ext cx="8422920" cy="192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1) Steps involved to create the detector geometries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2) Some of the complex geometries available in Geant4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3) Discussion of “Materials” in brief.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4) Geometry hierarchy in a detector setup.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5) How to import / export the geometry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6) Use of GDML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5) How to read CAD geometries.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CustomShape 1"/>
          <p:cNvSpPr/>
          <p:nvPr/>
        </p:nvSpPr>
        <p:spPr>
          <a:xfrm>
            <a:off x="504000" y="226080"/>
            <a:ext cx="9068760" cy="94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2" name="CustomShape 2"/>
          <p:cNvSpPr/>
          <p:nvPr/>
        </p:nvSpPr>
        <p:spPr>
          <a:xfrm>
            <a:off x="504000" y="1326600"/>
            <a:ext cx="9069480" cy="328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56111"/>
          </a:bodyPr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If the same geometry setup needs to be used in multiple simulations or needs to be used by different people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Geant supported geometry export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GDML (Graphics Description Markup language)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A portable format, similar to XML.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Can be read by standalone application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Various XML reading libraries are present.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Xerces-C is used by Geant4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3" name="CustomShape 3"/>
          <p:cNvSpPr/>
          <p:nvPr/>
        </p:nvSpPr>
        <p:spPr>
          <a:xfrm>
            <a:off x="0" y="0"/>
            <a:ext cx="10078920" cy="718200"/>
          </a:xfrm>
          <a:prstGeom prst="rect">
            <a:avLst/>
          </a:prstGeom>
          <a:solidFill>
            <a:srgbClr val="0000ff"/>
          </a:solidFill>
          <a:ln w="0"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4" name="CustomShape 4"/>
          <p:cNvSpPr/>
          <p:nvPr/>
        </p:nvSpPr>
        <p:spPr>
          <a:xfrm>
            <a:off x="521640" y="67680"/>
            <a:ext cx="5154120" cy="71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IN" sz="3600" spc="-1" strike="noStrike">
                <a:solidFill>
                  <a:srgbClr val="ffffff"/>
                </a:solidFill>
                <a:latin typeface="Arial"/>
                <a:ea typeface="DejaVu Sans"/>
              </a:rPr>
              <a:t>Exporting Geometry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CustomShape 1"/>
          <p:cNvSpPr/>
          <p:nvPr/>
        </p:nvSpPr>
        <p:spPr>
          <a:xfrm>
            <a:off x="504000" y="1038600"/>
            <a:ext cx="9069480" cy="328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Till now, whatever we  understood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58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Defining shapes, logical volume and their physical placement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58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Define material and attaching them to the shapes to convert them to logical volumes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6" name="CustomShape 2"/>
          <p:cNvSpPr/>
          <p:nvPr/>
        </p:nvSpPr>
        <p:spPr>
          <a:xfrm>
            <a:off x="828000" y="1152000"/>
            <a:ext cx="537480" cy="1761480"/>
          </a:xfrm>
          <a:prstGeom prst="rect">
            <a:avLst/>
          </a:prstGeom>
          <a:noFill/>
          <a:ln w="36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10560" spc="-1" strike="noStrike">
                <a:solidFill>
                  <a:srgbClr val="000000"/>
                </a:solidFill>
                <a:latin typeface="Arial"/>
                <a:ea typeface="DejaVu Sans"/>
              </a:rPr>
              <a:t>{</a:t>
            </a:r>
            <a:endParaRPr b="0" lang="en-US" sz="105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7" name="CustomShape 3"/>
          <p:cNvSpPr/>
          <p:nvPr/>
        </p:nvSpPr>
        <p:spPr>
          <a:xfrm>
            <a:off x="144000" y="1908000"/>
            <a:ext cx="861480" cy="456840"/>
          </a:xfrm>
          <a:prstGeom prst="rect">
            <a:avLst/>
          </a:prstGeom>
          <a:noFill/>
          <a:ln w="36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2600" spc="-1" strike="noStrike">
                <a:solidFill>
                  <a:srgbClr val="000000"/>
                </a:solidFill>
                <a:latin typeface="Arial"/>
                <a:ea typeface="DejaVu Sans"/>
              </a:rPr>
              <a:t>C++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8" name="CustomShape 4"/>
          <p:cNvSpPr/>
          <p:nvPr/>
        </p:nvSpPr>
        <p:spPr>
          <a:xfrm>
            <a:off x="864000" y="3564000"/>
            <a:ext cx="8493480" cy="2076120"/>
          </a:xfrm>
          <a:prstGeom prst="rect">
            <a:avLst/>
          </a:prstGeom>
          <a:noFill/>
          <a:ln w="36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Alternative way to achieve the same thing.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Instead of doing a the detector construction at compile that (as done above),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Idea is to generate it at run time.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Reading a text file (XML)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Benefits : Allows to quickly recreate the full detector construction with very few lines of code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9" name="CustomShape 5"/>
          <p:cNvSpPr/>
          <p:nvPr/>
        </p:nvSpPr>
        <p:spPr>
          <a:xfrm>
            <a:off x="0" y="0"/>
            <a:ext cx="10078920" cy="718200"/>
          </a:xfrm>
          <a:prstGeom prst="rect">
            <a:avLst/>
          </a:prstGeom>
          <a:solidFill>
            <a:srgbClr val="0000ff"/>
          </a:solidFill>
          <a:ln w="0"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0" name="CustomShape 6"/>
          <p:cNvSpPr/>
          <p:nvPr/>
        </p:nvSpPr>
        <p:spPr>
          <a:xfrm>
            <a:off x="216000" y="-133920"/>
            <a:ext cx="4390920" cy="94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IN" sz="3600" spc="-1" strike="noStrike">
                <a:solidFill>
                  <a:srgbClr val="ffffff"/>
                </a:solidFill>
                <a:latin typeface="Arial"/>
                <a:ea typeface="DejaVu Sans"/>
              </a:rPr>
              <a:t>Moving ahead</a:t>
            </a:r>
            <a:r>
              <a:rPr b="1" lang="en-IN" sz="36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CustomShape 1"/>
          <p:cNvSpPr/>
          <p:nvPr/>
        </p:nvSpPr>
        <p:spPr>
          <a:xfrm>
            <a:off x="504000" y="1326600"/>
            <a:ext cx="9069480" cy="328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89999"/>
          </a:bodyPr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XML formatted text file.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It implements hierarcy of volumes in a detector setup as the tree of geometries.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Allows to define the material, and place the volumes.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Makes the detector construction portable, and independent of the remaining simulation code.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2" name="CustomShape 2"/>
          <p:cNvSpPr/>
          <p:nvPr/>
        </p:nvSpPr>
        <p:spPr>
          <a:xfrm>
            <a:off x="0" y="0"/>
            <a:ext cx="10078920" cy="718200"/>
          </a:xfrm>
          <a:prstGeom prst="rect">
            <a:avLst/>
          </a:prstGeom>
          <a:solidFill>
            <a:srgbClr val="0000ff"/>
          </a:solidFill>
          <a:ln w="0"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3" name="CustomShape 3"/>
          <p:cNvSpPr/>
          <p:nvPr/>
        </p:nvSpPr>
        <p:spPr>
          <a:xfrm>
            <a:off x="432000" y="-134280"/>
            <a:ext cx="9068760" cy="94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3200" spc="-1" strike="noStrike">
                <a:solidFill>
                  <a:srgbClr val="ffffff"/>
                </a:solidFill>
                <a:latin typeface="Arial"/>
                <a:ea typeface="DejaVu Sans"/>
              </a:rPr>
              <a:t>GDML : Graphics Description Markup Language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CustomShape 1"/>
          <p:cNvSpPr/>
          <p:nvPr/>
        </p:nvSpPr>
        <p:spPr>
          <a:xfrm>
            <a:off x="504000" y="226080"/>
            <a:ext cx="9068760" cy="94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5" name="CustomShape 2"/>
          <p:cNvSpPr/>
          <p:nvPr/>
        </p:nvSpPr>
        <p:spPr>
          <a:xfrm>
            <a:off x="504000" y="1326600"/>
            <a:ext cx="9069480" cy="328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75000"/>
          </a:bodyPr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Language independent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Containing user defined tags.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Can be processed by any library that can process XML.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Provides hierarchal structure, and mother daughter relationship can be easily maintained.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Hierarchical structure make its suitable for object oriented programming.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6" name="CustomShape 3"/>
          <p:cNvSpPr/>
          <p:nvPr/>
        </p:nvSpPr>
        <p:spPr>
          <a:xfrm>
            <a:off x="0" y="0"/>
            <a:ext cx="10078920" cy="718200"/>
          </a:xfrm>
          <a:prstGeom prst="rect">
            <a:avLst/>
          </a:prstGeom>
          <a:solidFill>
            <a:srgbClr val="0000ff"/>
          </a:solidFill>
          <a:ln w="0"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7" name="CustomShape 4"/>
          <p:cNvSpPr/>
          <p:nvPr/>
        </p:nvSpPr>
        <p:spPr>
          <a:xfrm>
            <a:off x="639720" y="21960"/>
            <a:ext cx="6479640" cy="71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IN" sz="3600" spc="-1" strike="noStrike">
                <a:solidFill>
                  <a:srgbClr val="ffffff"/>
                </a:solidFill>
                <a:latin typeface="Arial"/>
                <a:ea typeface="DejaVu Sans"/>
              </a:rPr>
              <a:t>Benefits of using GDML</a:t>
            </a:r>
            <a:r>
              <a:rPr b="1" lang="en-IN" sz="36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CustomShape 1"/>
          <p:cNvSpPr/>
          <p:nvPr/>
        </p:nvSpPr>
        <p:spPr>
          <a:xfrm>
            <a:off x="504000" y="225720"/>
            <a:ext cx="9068760" cy="94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9" name="CustomShape 2"/>
          <p:cNvSpPr/>
          <p:nvPr/>
        </p:nvSpPr>
        <p:spPr>
          <a:xfrm>
            <a:off x="612000" y="936000"/>
            <a:ext cx="8421840" cy="290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 flow of a default GDML file follows: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1) Definitions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2) Materials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3) Solids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4) Structures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5) Setup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70" name="" descr=""/>
          <p:cNvPicPr/>
          <p:nvPr/>
        </p:nvPicPr>
        <p:blipFill>
          <a:blip r:embed="rId1"/>
          <a:stretch/>
        </p:blipFill>
        <p:spPr>
          <a:xfrm>
            <a:off x="3007080" y="1548000"/>
            <a:ext cx="7147440" cy="2770920"/>
          </a:xfrm>
          <a:prstGeom prst="rect">
            <a:avLst/>
          </a:prstGeom>
          <a:ln w="0">
            <a:noFill/>
          </a:ln>
        </p:spPr>
      </p:pic>
      <p:sp>
        <p:nvSpPr>
          <p:cNvPr id="371" name="CustomShape 3"/>
          <p:cNvSpPr/>
          <p:nvPr/>
        </p:nvSpPr>
        <p:spPr>
          <a:xfrm>
            <a:off x="576000" y="4752000"/>
            <a:ext cx="8925840" cy="34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NOTE : Your internet browser is a very useful tool to have a look at the XML file.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2" name="CustomShape 4"/>
          <p:cNvSpPr/>
          <p:nvPr/>
        </p:nvSpPr>
        <p:spPr>
          <a:xfrm>
            <a:off x="0" y="0"/>
            <a:ext cx="10078920" cy="718200"/>
          </a:xfrm>
          <a:prstGeom prst="rect">
            <a:avLst/>
          </a:prstGeom>
          <a:solidFill>
            <a:srgbClr val="0000ff"/>
          </a:solidFill>
          <a:ln w="0"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3" name="CustomShape 5"/>
          <p:cNvSpPr/>
          <p:nvPr/>
        </p:nvSpPr>
        <p:spPr>
          <a:xfrm>
            <a:off x="311040" y="78480"/>
            <a:ext cx="8721000" cy="60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IN" sz="2800" spc="-1" strike="noStrike">
                <a:solidFill>
                  <a:srgbClr val="ffffff"/>
                </a:solidFill>
                <a:latin typeface="Arial"/>
                <a:ea typeface="DejaVu Sans"/>
              </a:rPr>
              <a:t>Overview of GDML</a:t>
            </a:r>
            <a:r>
              <a:rPr b="1" lang="en-IN" sz="2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1" lang="en-IN" sz="2800" spc="-1" strike="noStrike">
                <a:solidFill>
                  <a:srgbClr val="ffffff"/>
                </a:solidFill>
                <a:latin typeface="Arial"/>
                <a:ea typeface="DejaVu Sans"/>
              </a:rPr>
              <a:t>: Various Components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CustomShape 1"/>
          <p:cNvSpPr/>
          <p:nvPr/>
        </p:nvSpPr>
        <p:spPr>
          <a:xfrm>
            <a:off x="504000" y="226080"/>
            <a:ext cx="9068760" cy="94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5" name="CustomShape 2"/>
          <p:cNvSpPr/>
          <p:nvPr/>
        </p:nvSpPr>
        <p:spPr>
          <a:xfrm>
            <a:off x="1620000" y="841680"/>
            <a:ext cx="6298920" cy="34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GDML supports all the solids provided by Geant4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6" name="CustomShape 3"/>
          <p:cNvSpPr/>
          <p:nvPr/>
        </p:nvSpPr>
        <p:spPr>
          <a:xfrm>
            <a:off x="1656000" y="1368000"/>
            <a:ext cx="2877840" cy="302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Box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Orb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Sphere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Cone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Tube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Parboloid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Ellipsoid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Polyhedro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Polycone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Torus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7" name="CustomShape 4"/>
          <p:cNvSpPr/>
          <p:nvPr/>
        </p:nvSpPr>
        <p:spPr>
          <a:xfrm>
            <a:off x="6192000" y="1368000"/>
            <a:ext cx="2518920" cy="307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Trapezoid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Cut Tube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Segment of a Tube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Twisted tube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Extruded Solids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Tesellated Solids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Tetrahedrons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Twisted Generic Trapezoid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Twisted Box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8" name="CustomShape 5"/>
          <p:cNvSpPr/>
          <p:nvPr/>
        </p:nvSpPr>
        <p:spPr>
          <a:xfrm>
            <a:off x="0" y="0"/>
            <a:ext cx="10078920" cy="718200"/>
          </a:xfrm>
          <a:prstGeom prst="rect">
            <a:avLst/>
          </a:prstGeom>
          <a:solidFill>
            <a:srgbClr val="0000ff"/>
          </a:solidFill>
          <a:ln w="0"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9" name="CustomShape 6"/>
          <p:cNvSpPr/>
          <p:nvPr/>
        </p:nvSpPr>
        <p:spPr>
          <a:xfrm>
            <a:off x="1002600" y="93960"/>
            <a:ext cx="5466240" cy="71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IN" sz="3600" spc="-1" strike="noStrike">
                <a:solidFill>
                  <a:srgbClr val="ffffff"/>
                </a:solidFill>
                <a:latin typeface="Arial"/>
                <a:ea typeface="DejaVu Sans"/>
              </a:rPr>
              <a:t>Various GDML Solids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CustomShape 1"/>
          <p:cNvSpPr/>
          <p:nvPr/>
        </p:nvSpPr>
        <p:spPr>
          <a:xfrm>
            <a:off x="504000" y="226080"/>
            <a:ext cx="9068760" cy="94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1" name="CustomShape 2"/>
          <p:cNvSpPr/>
          <p:nvPr/>
        </p:nvSpPr>
        <p:spPr>
          <a:xfrm>
            <a:off x="0" y="0"/>
            <a:ext cx="10078920" cy="718200"/>
          </a:xfrm>
          <a:prstGeom prst="rect">
            <a:avLst/>
          </a:prstGeom>
          <a:solidFill>
            <a:srgbClr val="0000ff"/>
          </a:solidFill>
          <a:ln w="0"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2" name="CustomShape 3"/>
          <p:cNvSpPr/>
          <p:nvPr/>
        </p:nvSpPr>
        <p:spPr>
          <a:xfrm>
            <a:off x="462600" y="21960"/>
            <a:ext cx="5466240" cy="71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IN" sz="3600" spc="-1" strike="noStrike">
                <a:solidFill>
                  <a:srgbClr val="ffffff"/>
                </a:solidFill>
                <a:latin typeface="Arial"/>
                <a:ea typeface="DejaVu Sans"/>
              </a:rPr>
              <a:t>All the pieces of GDML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83" name="" descr=""/>
          <p:cNvPicPr/>
          <p:nvPr/>
        </p:nvPicPr>
        <p:blipFill>
          <a:blip r:embed="rId1"/>
          <a:stretch/>
        </p:blipFill>
        <p:spPr>
          <a:xfrm>
            <a:off x="226080" y="1512000"/>
            <a:ext cx="3589560" cy="3389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CustomShape 1"/>
          <p:cNvSpPr/>
          <p:nvPr/>
        </p:nvSpPr>
        <p:spPr>
          <a:xfrm>
            <a:off x="504000" y="226080"/>
            <a:ext cx="9068760" cy="94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5" name="CustomShape 2"/>
          <p:cNvSpPr/>
          <p:nvPr/>
        </p:nvSpPr>
        <p:spPr>
          <a:xfrm>
            <a:off x="0" y="0"/>
            <a:ext cx="10078920" cy="718200"/>
          </a:xfrm>
          <a:prstGeom prst="rect">
            <a:avLst/>
          </a:prstGeom>
          <a:solidFill>
            <a:srgbClr val="0000ff"/>
          </a:solidFill>
          <a:ln w="0"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6" name="CustomShape 3"/>
          <p:cNvSpPr/>
          <p:nvPr/>
        </p:nvSpPr>
        <p:spPr>
          <a:xfrm>
            <a:off x="462600" y="21960"/>
            <a:ext cx="5466240" cy="71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IN" sz="3600" spc="-1" strike="noStrike">
                <a:solidFill>
                  <a:srgbClr val="ffffff"/>
                </a:solidFill>
                <a:latin typeface="Arial"/>
                <a:ea typeface="DejaVu Sans"/>
              </a:rPr>
              <a:t>All the pieces of GDML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87" name="" descr=""/>
          <p:cNvPicPr/>
          <p:nvPr/>
        </p:nvPicPr>
        <p:blipFill>
          <a:blip r:embed="rId1"/>
          <a:stretch/>
        </p:blipFill>
        <p:spPr>
          <a:xfrm>
            <a:off x="226080" y="1512000"/>
            <a:ext cx="3589560" cy="3389400"/>
          </a:xfrm>
          <a:prstGeom prst="rect">
            <a:avLst/>
          </a:prstGeom>
          <a:ln w="0">
            <a:noFill/>
          </a:ln>
        </p:spPr>
      </p:pic>
      <p:pic>
        <p:nvPicPr>
          <p:cNvPr id="388" name="" descr=""/>
          <p:cNvPicPr/>
          <p:nvPr/>
        </p:nvPicPr>
        <p:blipFill>
          <a:blip r:embed="rId2"/>
          <a:stretch/>
        </p:blipFill>
        <p:spPr>
          <a:xfrm>
            <a:off x="4034160" y="2594880"/>
            <a:ext cx="6009480" cy="932760"/>
          </a:xfrm>
          <a:prstGeom prst="rect">
            <a:avLst/>
          </a:prstGeom>
          <a:ln w="0">
            <a:noFill/>
          </a:ln>
        </p:spPr>
      </p:pic>
      <p:sp>
        <p:nvSpPr>
          <p:cNvPr id="389" name="TextShape 4"/>
          <p:cNvSpPr/>
          <p:nvPr/>
        </p:nvSpPr>
        <p:spPr>
          <a:xfrm>
            <a:off x="3024000" y="864000"/>
            <a:ext cx="3167640" cy="65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94070a"/>
                </a:solidFill>
                <a:latin typeface="Arial"/>
              </a:rPr>
              <a:t>&lt;solids&gt;</a:t>
            </a:r>
            <a:r>
              <a:rPr b="1" lang="en-IN" sz="2000" spc="-1" strike="noStrike">
                <a:solidFill>
                  <a:srgbClr val="000000"/>
                </a:solidFill>
                <a:latin typeface="Arial"/>
              </a:rPr>
              <a:t> tag of GDML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CustomShape 1"/>
          <p:cNvSpPr/>
          <p:nvPr/>
        </p:nvSpPr>
        <p:spPr>
          <a:xfrm>
            <a:off x="504000" y="226080"/>
            <a:ext cx="9068760" cy="94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1" name="CustomShape 2"/>
          <p:cNvSpPr/>
          <p:nvPr/>
        </p:nvSpPr>
        <p:spPr>
          <a:xfrm>
            <a:off x="0" y="0"/>
            <a:ext cx="10078920" cy="718200"/>
          </a:xfrm>
          <a:prstGeom prst="rect">
            <a:avLst/>
          </a:prstGeom>
          <a:solidFill>
            <a:srgbClr val="0000ff"/>
          </a:solidFill>
          <a:ln w="0"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2" name="CustomShape 3"/>
          <p:cNvSpPr/>
          <p:nvPr/>
        </p:nvSpPr>
        <p:spPr>
          <a:xfrm>
            <a:off x="462600" y="93960"/>
            <a:ext cx="5466240" cy="71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&lt;materials&gt;</a:t>
            </a:r>
            <a:r>
              <a:rPr b="1" lang="en-IN" sz="2800" spc="-1" strike="noStrike">
                <a:solidFill>
                  <a:srgbClr val="ffffff"/>
                </a:solidFill>
                <a:latin typeface="Arial"/>
                <a:ea typeface="DejaVu Sans"/>
              </a:rPr>
              <a:t> tag of GDML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93" name="" descr=""/>
          <p:cNvPicPr/>
          <p:nvPr/>
        </p:nvPicPr>
        <p:blipFill>
          <a:blip r:embed="rId1"/>
          <a:stretch/>
        </p:blipFill>
        <p:spPr>
          <a:xfrm>
            <a:off x="226080" y="1512000"/>
            <a:ext cx="3589560" cy="3389400"/>
          </a:xfrm>
          <a:prstGeom prst="rect">
            <a:avLst/>
          </a:prstGeom>
          <a:ln w="0">
            <a:noFill/>
          </a:ln>
        </p:spPr>
      </p:pic>
      <p:grpSp>
        <p:nvGrpSpPr>
          <p:cNvPr id="394" name="Group 4"/>
          <p:cNvGrpSpPr/>
          <p:nvPr/>
        </p:nvGrpSpPr>
        <p:grpSpPr>
          <a:xfrm>
            <a:off x="3996000" y="762840"/>
            <a:ext cx="4361760" cy="4780800"/>
            <a:chOff x="3996000" y="762840"/>
            <a:chExt cx="4361760" cy="4780800"/>
          </a:xfrm>
        </p:grpSpPr>
        <p:pic>
          <p:nvPicPr>
            <p:cNvPr id="395" name="" descr=""/>
            <p:cNvPicPr/>
            <p:nvPr/>
          </p:nvPicPr>
          <p:blipFill>
            <a:blip r:embed="rId2"/>
            <a:stretch/>
          </p:blipFill>
          <p:spPr>
            <a:xfrm>
              <a:off x="3996000" y="762840"/>
              <a:ext cx="4361760" cy="478080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396" name="Group 5"/>
            <p:cNvGrpSpPr/>
            <p:nvPr/>
          </p:nvGrpSpPr>
          <p:grpSpPr>
            <a:xfrm>
              <a:off x="4428000" y="1170000"/>
              <a:ext cx="3312000" cy="4194360"/>
              <a:chOff x="4428000" y="1170000"/>
              <a:chExt cx="3312000" cy="4194360"/>
            </a:xfrm>
          </p:grpSpPr>
          <p:sp>
            <p:nvSpPr>
              <p:cNvPr id="397" name="Line 6"/>
              <p:cNvSpPr/>
              <p:nvPr/>
            </p:nvSpPr>
            <p:spPr>
              <a:xfrm>
                <a:off x="4428000" y="4608000"/>
                <a:ext cx="3312000" cy="360"/>
              </a:xfrm>
              <a:prstGeom prst="line">
                <a:avLst/>
              </a:prstGeom>
              <a:ln w="36000">
                <a:solidFill>
                  <a:srgbClr val="0000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44640" bIns="-44640" anchor="t" anchorCtr="1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98" name="Line 7"/>
              <p:cNvSpPr/>
              <p:nvPr/>
            </p:nvSpPr>
            <p:spPr>
              <a:xfrm>
                <a:off x="4428000" y="3456000"/>
                <a:ext cx="1872000" cy="360"/>
              </a:xfrm>
              <a:prstGeom prst="line">
                <a:avLst/>
              </a:prstGeom>
              <a:ln w="36000">
                <a:solidFill>
                  <a:srgbClr val="0000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44640" bIns="-44640" anchor="t" anchorCtr="1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99" name="Line 8"/>
              <p:cNvSpPr/>
              <p:nvPr/>
            </p:nvSpPr>
            <p:spPr>
              <a:xfrm>
                <a:off x="4680000" y="5364000"/>
                <a:ext cx="1872000" cy="360"/>
              </a:xfrm>
              <a:prstGeom prst="line">
                <a:avLst/>
              </a:prstGeom>
              <a:ln w="36000">
                <a:solidFill>
                  <a:srgbClr val="0000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44640" bIns="-44640" anchor="t" anchorCtr="1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00" name="Line 9"/>
              <p:cNvSpPr/>
              <p:nvPr/>
            </p:nvSpPr>
            <p:spPr>
              <a:xfrm>
                <a:off x="6228000" y="3636000"/>
                <a:ext cx="1080000" cy="360"/>
              </a:xfrm>
              <a:prstGeom prst="line">
                <a:avLst/>
              </a:prstGeom>
              <a:ln w="36000">
                <a:solidFill>
                  <a:srgbClr val="0000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44640" bIns="-44640" anchor="t" anchorCtr="1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01" name="Line 10"/>
              <p:cNvSpPr/>
              <p:nvPr/>
            </p:nvSpPr>
            <p:spPr>
              <a:xfrm>
                <a:off x="6228000" y="3852000"/>
                <a:ext cx="1080000" cy="360"/>
              </a:xfrm>
              <a:prstGeom prst="line">
                <a:avLst/>
              </a:prstGeom>
              <a:ln w="36000">
                <a:solidFill>
                  <a:srgbClr val="0000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44640" bIns="-44640" anchor="t" anchorCtr="1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02" name="Line 11"/>
              <p:cNvSpPr/>
              <p:nvPr/>
            </p:nvSpPr>
            <p:spPr>
              <a:xfrm>
                <a:off x="6228000" y="4032000"/>
                <a:ext cx="1080000" cy="360"/>
              </a:xfrm>
              <a:prstGeom prst="line">
                <a:avLst/>
              </a:prstGeom>
              <a:ln w="36000">
                <a:solidFill>
                  <a:srgbClr val="0000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44640" bIns="-44640" anchor="t" anchorCtr="1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03" name="Line 12"/>
              <p:cNvSpPr/>
              <p:nvPr/>
            </p:nvSpPr>
            <p:spPr>
              <a:xfrm>
                <a:off x="6228000" y="4248000"/>
                <a:ext cx="1080000" cy="360"/>
              </a:xfrm>
              <a:prstGeom prst="line">
                <a:avLst/>
              </a:prstGeom>
              <a:ln w="36000">
                <a:solidFill>
                  <a:srgbClr val="0000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44640" bIns="-44640" anchor="t" anchorCtr="1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04" name="Line 13"/>
              <p:cNvSpPr/>
              <p:nvPr/>
            </p:nvSpPr>
            <p:spPr>
              <a:xfrm flipV="1">
                <a:off x="6516000" y="1170000"/>
                <a:ext cx="1224000" cy="18000"/>
              </a:xfrm>
              <a:prstGeom prst="line">
                <a:avLst/>
              </a:prstGeom>
              <a:ln w="36000">
                <a:solidFill>
                  <a:srgbClr val="0000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27000" bIns="-27000" anchor="t" anchorCtr="1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05" name="Line 14"/>
              <p:cNvSpPr/>
              <p:nvPr/>
            </p:nvSpPr>
            <p:spPr>
              <a:xfrm flipV="1">
                <a:off x="6516000" y="1746000"/>
                <a:ext cx="1224000" cy="18000"/>
              </a:xfrm>
              <a:prstGeom prst="line">
                <a:avLst/>
              </a:prstGeom>
              <a:ln w="36000">
                <a:solidFill>
                  <a:srgbClr val="0000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27000" bIns="-27000" anchor="t" anchorCtr="1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06" name="Line 15"/>
              <p:cNvSpPr/>
              <p:nvPr/>
            </p:nvSpPr>
            <p:spPr>
              <a:xfrm flipV="1">
                <a:off x="6516000" y="2322000"/>
                <a:ext cx="1224000" cy="18000"/>
              </a:xfrm>
              <a:prstGeom prst="line">
                <a:avLst/>
              </a:prstGeom>
              <a:ln w="36000">
                <a:solidFill>
                  <a:srgbClr val="0000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27000" bIns="-27000" anchor="t" anchorCtr="1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07" name="Line 16"/>
              <p:cNvSpPr/>
              <p:nvPr/>
            </p:nvSpPr>
            <p:spPr>
              <a:xfrm flipV="1">
                <a:off x="6516000" y="2862000"/>
                <a:ext cx="1224000" cy="18000"/>
              </a:xfrm>
              <a:prstGeom prst="line">
                <a:avLst/>
              </a:prstGeom>
              <a:ln w="36000">
                <a:solidFill>
                  <a:srgbClr val="0000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27000" bIns="-27000" anchor="t" anchorCtr="1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CustomShape 1"/>
          <p:cNvSpPr/>
          <p:nvPr/>
        </p:nvSpPr>
        <p:spPr>
          <a:xfrm>
            <a:off x="252000" y="-180000"/>
            <a:ext cx="9068760" cy="94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9" name="CustomShape 2"/>
          <p:cNvSpPr/>
          <p:nvPr/>
        </p:nvSpPr>
        <p:spPr>
          <a:xfrm>
            <a:off x="288000" y="792000"/>
            <a:ext cx="5759280" cy="495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Structure tag actually defines how different components of detector setup are arranged.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94070a"/>
                </a:solidFill>
                <a:latin typeface="Arial"/>
                <a:ea typeface="DejaVu Sans"/>
              </a:rPr>
              <a:t>(Actually shows the mother-daughter relatioship)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Both logical and physical volumes are defined in one structure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It show the hierarchy of detector components.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It consist of sequence of volumes tags, that define your logical volumes.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Each volume tag, keeps a pointer to the associated solid and the material.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Structure actually correponds to the your physical detector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10" name="" descr=""/>
          <p:cNvPicPr/>
          <p:nvPr/>
        </p:nvPicPr>
        <p:blipFill>
          <a:blip r:embed="rId1"/>
          <a:stretch/>
        </p:blipFill>
        <p:spPr>
          <a:xfrm>
            <a:off x="6372000" y="1144440"/>
            <a:ext cx="3589560" cy="3389400"/>
          </a:xfrm>
          <a:prstGeom prst="rect">
            <a:avLst/>
          </a:prstGeom>
          <a:ln w="0">
            <a:noFill/>
          </a:ln>
        </p:spPr>
      </p:pic>
      <p:sp>
        <p:nvSpPr>
          <p:cNvPr id="411" name="CustomShape 3"/>
          <p:cNvSpPr/>
          <p:nvPr/>
        </p:nvSpPr>
        <p:spPr>
          <a:xfrm>
            <a:off x="0" y="0"/>
            <a:ext cx="10078920" cy="718200"/>
          </a:xfrm>
          <a:prstGeom prst="rect">
            <a:avLst/>
          </a:prstGeom>
          <a:solidFill>
            <a:srgbClr val="0000ff"/>
          </a:solidFill>
          <a:ln w="0"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12" name="TextShape 4"/>
          <p:cNvSpPr/>
          <p:nvPr/>
        </p:nvSpPr>
        <p:spPr>
          <a:xfrm>
            <a:off x="396000" y="144000"/>
            <a:ext cx="4895640" cy="45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IN" sz="2600" spc="-1" strike="noStrike">
                <a:solidFill>
                  <a:srgbClr val="ffffff"/>
                </a:solidFill>
                <a:latin typeface="Arial"/>
                <a:ea typeface="DejaVu Sans"/>
              </a:rPr>
              <a:t>&lt;structure&gt; tag of GDML</a:t>
            </a:r>
            <a:endParaRPr b="0" lang="en-US" sz="26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90"/>
          <p:cNvSpPr/>
          <p:nvPr/>
        </p:nvSpPr>
        <p:spPr>
          <a:xfrm>
            <a:off x="0" y="0"/>
            <a:ext cx="10078920" cy="718200"/>
          </a:xfrm>
          <a:prstGeom prst="rect">
            <a:avLst/>
          </a:prstGeom>
          <a:solidFill>
            <a:srgbClr val="0000ff"/>
          </a:solidFill>
          <a:ln w="0"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5" name="CustomShape 91"/>
          <p:cNvSpPr/>
          <p:nvPr/>
        </p:nvSpPr>
        <p:spPr>
          <a:xfrm>
            <a:off x="0" y="5364360"/>
            <a:ext cx="10078920" cy="286200"/>
          </a:xfrm>
          <a:prstGeom prst="rect">
            <a:avLst/>
          </a:prstGeom>
          <a:solidFill>
            <a:srgbClr val="0000ff"/>
          </a:solidFill>
          <a:ln w="0"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6" name="CustomShape 92"/>
          <p:cNvSpPr/>
          <p:nvPr/>
        </p:nvSpPr>
        <p:spPr>
          <a:xfrm>
            <a:off x="216000" y="144000"/>
            <a:ext cx="8710920" cy="37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ffffff"/>
                </a:solidFill>
                <a:latin typeface="Arial"/>
                <a:ea typeface="DejaVu Sans"/>
              </a:rPr>
              <a:t>Quick Brush up of C++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CustomShape 93"/>
          <p:cNvSpPr/>
          <p:nvPr/>
        </p:nvSpPr>
        <p:spPr>
          <a:xfrm>
            <a:off x="216000" y="828000"/>
            <a:ext cx="9613800" cy="203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1) Class is basically a user-defined data type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2) The variables of class is known as objects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3) Class contains following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(a) Data members :  The variable that are defined inside the class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(b) Member functions : The functions that are defined inside the class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These member function can operate only on the variable defined inside the class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4) Constructor : A special function without any return type and is called automatically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upon creation of objects of class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5) Construct can be default (without any parameters), or parameterized constructor.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6) Its always a good practice to define constructor. These are used to set the data member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upon creation of object.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3" name="" descr=""/>
          <p:cNvPicPr/>
          <p:nvPr/>
        </p:nvPicPr>
        <p:blipFill>
          <a:blip r:embed="rId1"/>
          <a:stretch/>
        </p:blipFill>
        <p:spPr>
          <a:xfrm>
            <a:off x="194760" y="1288440"/>
            <a:ext cx="3208320" cy="3029400"/>
          </a:xfrm>
          <a:prstGeom prst="rect">
            <a:avLst/>
          </a:prstGeom>
          <a:ln w="0">
            <a:noFill/>
          </a:ln>
        </p:spPr>
      </p:pic>
      <p:sp>
        <p:nvSpPr>
          <p:cNvPr id="414" name="CustomShape 1"/>
          <p:cNvSpPr/>
          <p:nvPr/>
        </p:nvSpPr>
        <p:spPr>
          <a:xfrm>
            <a:off x="1080000" y="216000"/>
            <a:ext cx="8349840" cy="45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5" name="CustomShape 2"/>
          <p:cNvSpPr/>
          <p:nvPr/>
        </p:nvSpPr>
        <p:spPr>
          <a:xfrm>
            <a:off x="0" y="720"/>
            <a:ext cx="10078920" cy="718200"/>
          </a:xfrm>
          <a:prstGeom prst="rect">
            <a:avLst/>
          </a:prstGeom>
          <a:solidFill>
            <a:srgbClr val="0000ff"/>
          </a:solidFill>
          <a:ln w="0"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16" name="CustomShape 3"/>
          <p:cNvSpPr/>
          <p:nvPr/>
        </p:nvSpPr>
        <p:spPr>
          <a:xfrm>
            <a:off x="288000" y="116280"/>
            <a:ext cx="2900160" cy="458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IN" sz="2600" spc="-1" strike="noStrike">
                <a:solidFill>
                  <a:srgbClr val="ffffff"/>
                </a:solidFill>
                <a:latin typeface="Arial"/>
                <a:ea typeface="DejaVu Sans"/>
              </a:rPr>
              <a:t>Structures cont...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17" name="Group 4"/>
          <p:cNvGrpSpPr/>
          <p:nvPr/>
        </p:nvGrpSpPr>
        <p:grpSpPr>
          <a:xfrm>
            <a:off x="3723840" y="1404000"/>
            <a:ext cx="6105960" cy="3563640"/>
            <a:chOff x="3723840" y="1404000"/>
            <a:chExt cx="6105960" cy="3563640"/>
          </a:xfrm>
        </p:grpSpPr>
        <p:pic>
          <p:nvPicPr>
            <p:cNvPr id="418" name="" descr=""/>
            <p:cNvPicPr/>
            <p:nvPr/>
          </p:nvPicPr>
          <p:blipFill>
            <a:blip r:embed="rId2"/>
            <a:stretch/>
          </p:blipFill>
          <p:spPr>
            <a:xfrm>
              <a:off x="3723840" y="1404000"/>
              <a:ext cx="6105960" cy="3563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19" name="Line 5"/>
            <p:cNvSpPr/>
            <p:nvPr/>
          </p:nvSpPr>
          <p:spPr>
            <a:xfrm>
              <a:off x="4032000" y="3096000"/>
              <a:ext cx="1872000" cy="360"/>
            </a:xfrm>
            <a:prstGeom prst="line">
              <a:avLst/>
            </a:prstGeom>
            <a:ln w="36000">
              <a:solidFill>
                <a:srgbClr val="ed1c2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640" bIns="-44640" anchor="t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20" name="Line 6"/>
            <p:cNvSpPr/>
            <p:nvPr/>
          </p:nvSpPr>
          <p:spPr>
            <a:xfrm>
              <a:off x="4248000" y="3600000"/>
              <a:ext cx="2664000" cy="360"/>
            </a:xfrm>
            <a:prstGeom prst="line">
              <a:avLst/>
            </a:prstGeom>
            <a:ln w="36000">
              <a:solidFill>
                <a:srgbClr val="ed1c2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640" bIns="-44640" anchor="t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21" name="Line 7"/>
            <p:cNvSpPr/>
            <p:nvPr/>
          </p:nvSpPr>
          <p:spPr>
            <a:xfrm flipV="1">
              <a:off x="4248000" y="4104000"/>
              <a:ext cx="2664000" cy="36000"/>
            </a:xfrm>
            <a:prstGeom prst="line">
              <a:avLst/>
            </a:prstGeom>
            <a:ln w="36000">
              <a:solidFill>
                <a:srgbClr val="ed1c2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9000" bIns="-9000" anchor="t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CustomShape 1"/>
          <p:cNvSpPr/>
          <p:nvPr/>
        </p:nvSpPr>
        <p:spPr>
          <a:xfrm>
            <a:off x="504000" y="226080"/>
            <a:ext cx="9068760" cy="94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3" name="CustomShape 2"/>
          <p:cNvSpPr/>
          <p:nvPr/>
        </p:nvSpPr>
        <p:spPr>
          <a:xfrm>
            <a:off x="432000" y="955800"/>
            <a:ext cx="9358920" cy="315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Setup contains the pointer to you world volume.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While creating a detector setup using gdml as an input file, we need to return a pointer to world volume from the </a:t>
            </a: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“Construct”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function of DetectorConstruction file.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It is possible to define multiple geometry setup, and chosing different volumes as world volume.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Moreover, we can actually split this geometry description in multiple file, which allows more granularity, and ease of maintainance.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4" name="CustomShape 3"/>
          <p:cNvSpPr/>
          <p:nvPr/>
        </p:nvSpPr>
        <p:spPr>
          <a:xfrm>
            <a:off x="0" y="720"/>
            <a:ext cx="10078920" cy="718200"/>
          </a:xfrm>
          <a:prstGeom prst="rect">
            <a:avLst/>
          </a:prstGeom>
          <a:solidFill>
            <a:srgbClr val="0000ff"/>
          </a:solidFill>
          <a:ln w="0"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25" name="CustomShape 4"/>
          <p:cNvSpPr/>
          <p:nvPr/>
        </p:nvSpPr>
        <p:spPr>
          <a:xfrm>
            <a:off x="446760" y="62280"/>
            <a:ext cx="6097320" cy="71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ffffff"/>
                </a:solidFill>
                <a:latin typeface="Arial"/>
                <a:ea typeface="DejaVu Sans"/>
              </a:rPr>
              <a:t>Finally the &lt;setup&gt; tab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426" name="" descr=""/>
          <p:cNvPicPr/>
          <p:nvPr/>
        </p:nvPicPr>
        <p:blipFill>
          <a:blip r:embed="rId1"/>
          <a:stretch/>
        </p:blipFill>
        <p:spPr>
          <a:xfrm>
            <a:off x="1973160" y="4115880"/>
            <a:ext cx="5091840" cy="779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CustomShape 1"/>
          <p:cNvSpPr/>
          <p:nvPr/>
        </p:nvSpPr>
        <p:spPr>
          <a:xfrm>
            <a:off x="504000" y="-133920"/>
            <a:ext cx="9068760" cy="94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8" name="CustomShape 2"/>
          <p:cNvSpPr/>
          <p:nvPr/>
        </p:nvSpPr>
        <p:spPr>
          <a:xfrm>
            <a:off x="72000" y="684000"/>
            <a:ext cx="9933840" cy="520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289"/>
              </a:spcBef>
              <a:spcAft>
                <a:spcPts val="289"/>
              </a:spcAf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 GDML files can be imported directly into Geant4, in the detector construction class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spcAft>
                <a:spcPts val="289"/>
              </a:spcAf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Required class : </a:t>
            </a:r>
            <a:r>
              <a:rPr b="1" lang="en-IN" sz="1800" spc="-1" strike="noStrike">
                <a:solidFill>
                  <a:srgbClr val="611729"/>
                </a:solidFill>
                <a:latin typeface="Arial"/>
                <a:ea typeface="DejaVu Sans"/>
              </a:rPr>
              <a:t>G4GDMLParser : (#include &lt;G4GDMLParser.hh&gt;)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spcAft>
                <a:spcPts val="289"/>
              </a:spcAf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As usual this class contains various functions 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spcAft>
                <a:spcPts val="289"/>
              </a:spcAf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We will focus on Write and Read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spcAft>
                <a:spcPts val="289"/>
              </a:spcAf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An object of</a:t>
            </a:r>
            <a:r>
              <a:rPr b="1" lang="en-IN" sz="1800" spc="-1" strike="noStrike">
                <a:solidFill>
                  <a:srgbClr val="611729"/>
                </a:solidFill>
                <a:latin typeface="Arial"/>
                <a:ea typeface="DejaVu Sans"/>
              </a:rPr>
              <a:t> “G4GDMLParser”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class is required.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spcAft>
                <a:spcPts val="289"/>
              </a:spcAft>
            </a:pPr>
            <a:r>
              <a:rPr b="1" lang="en-IN" sz="1800" spc="-1" strike="noStrike">
                <a:solidFill>
                  <a:srgbClr val="0000ff"/>
                </a:solidFill>
                <a:latin typeface="Arial"/>
                <a:ea typeface="DejaVu Sans"/>
              </a:rPr>
              <a:t>G4GDMLParser myGDMLParser;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spcAft>
                <a:spcPts val="289"/>
              </a:spcAf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To export a full detector construction written in C++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spcAft>
                <a:spcPts val="289"/>
              </a:spcAft>
            </a:pPr>
            <a:r>
              <a:rPr b="1" lang="en-IN" sz="1800" spc="-1" strike="noStrike">
                <a:solidFill>
                  <a:srgbClr val="0000ff"/>
                </a:solidFill>
                <a:latin typeface="Arial"/>
                <a:ea typeface="DejaVu Sans"/>
              </a:rPr>
              <a:t>myGDMLParser.Write(“geom.gdml”,pointerToPhyWorld);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spcAft>
                <a:spcPts val="289"/>
              </a:spcAf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To import a full detector setup, just do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spcAft>
                <a:spcPts val="289"/>
              </a:spcAft>
            </a:pPr>
            <a:r>
              <a:rPr b="1" lang="en-IN" sz="1800" spc="-1" strike="noStrike">
                <a:solidFill>
                  <a:srgbClr val="0000ff"/>
                </a:solidFill>
                <a:latin typeface="Arial"/>
                <a:ea typeface="DejaVu Sans"/>
              </a:rPr>
              <a:t>myGDMLParser.Read(“geom.gdml);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spcAft>
                <a:spcPts val="289"/>
              </a:spcAf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Finally return the pointer to physical world volume to Geant.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spcAft>
                <a:spcPts val="289"/>
              </a:spcAft>
            </a:pPr>
            <a:r>
              <a:rPr b="1" lang="en-IN" sz="1800" spc="-1" strike="noStrike">
                <a:solidFill>
                  <a:srgbClr val="0000ff"/>
                </a:solidFill>
                <a:latin typeface="Arial"/>
                <a:ea typeface="DejaVu Sans"/>
              </a:rPr>
              <a:t>return MyGDMLParser.GetWorldVolume()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spcAft>
                <a:spcPts val="289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spcAft>
                <a:spcPts val="289"/>
              </a:spcAft>
            </a:pPr>
            <a:r>
              <a:rPr b="1" lang="en-IN" sz="2100" spc="-1" strike="noStrike">
                <a:solidFill>
                  <a:srgbClr val="c9211e"/>
                </a:solidFill>
                <a:latin typeface="Arial"/>
                <a:ea typeface="DejaVu Sans"/>
              </a:rPr>
              <a:t>NOTE : Geant4 needs to be compile with xercesC library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9" name="CustomShape 3"/>
          <p:cNvSpPr/>
          <p:nvPr/>
        </p:nvSpPr>
        <p:spPr>
          <a:xfrm>
            <a:off x="0" y="0"/>
            <a:ext cx="10078920" cy="718200"/>
          </a:xfrm>
          <a:prstGeom prst="rect">
            <a:avLst/>
          </a:prstGeom>
          <a:solidFill>
            <a:srgbClr val="0000ff"/>
          </a:solidFill>
          <a:ln w="0"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30" name="CustomShape 4"/>
          <p:cNvSpPr/>
          <p:nvPr/>
        </p:nvSpPr>
        <p:spPr>
          <a:xfrm>
            <a:off x="47160" y="82800"/>
            <a:ext cx="8192880" cy="60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IN" sz="2800" spc="-1" strike="noStrike">
                <a:solidFill>
                  <a:srgbClr val="ffffff"/>
                </a:solidFill>
                <a:latin typeface="Arial"/>
                <a:ea typeface="DejaVu Sans"/>
              </a:rPr>
              <a:t>Exporting/ Importing GDML into Geant4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CustomShape 34"/>
          <p:cNvSpPr/>
          <p:nvPr/>
        </p:nvSpPr>
        <p:spPr>
          <a:xfrm>
            <a:off x="0" y="0"/>
            <a:ext cx="10079640" cy="719640"/>
          </a:xfrm>
          <a:prstGeom prst="rect">
            <a:avLst/>
          </a:prstGeom>
          <a:solidFill>
            <a:srgbClr val="0000ff"/>
          </a:solidFill>
          <a:ln w="0"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32" name="CustomShape 35"/>
          <p:cNvSpPr/>
          <p:nvPr/>
        </p:nvSpPr>
        <p:spPr>
          <a:xfrm>
            <a:off x="0" y="5364000"/>
            <a:ext cx="10079640" cy="287640"/>
          </a:xfrm>
          <a:prstGeom prst="rect">
            <a:avLst/>
          </a:prstGeom>
          <a:solidFill>
            <a:srgbClr val="0000ff"/>
          </a:solidFill>
          <a:ln w="0"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33" name="TextShape 2"/>
          <p:cNvSpPr/>
          <p:nvPr/>
        </p:nvSpPr>
        <p:spPr>
          <a:xfrm>
            <a:off x="720000" y="1944000"/>
            <a:ext cx="8999640" cy="179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4000" spc="-1" strike="noStrike">
                <a:solidFill>
                  <a:srgbClr val="000000"/>
                </a:solidFill>
                <a:latin typeface="Arial"/>
              </a:rPr>
              <a:t>Building Complete GEANT application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4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IN" sz="4000" spc="-1" strike="noStrike">
                <a:solidFill>
                  <a:srgbClr val="610506"/>
                </a:solidFill>
                <a:latin typeface="Arial"/>
              </a:rPr>
              <a:t>-- </a:t>
            </a:r>
            <a:r>
              <a:rPr b="1" lang="en-IN" sz="3600" spc="-1" strike="noStrike">
                <a:solidFill>
                  <a:srgbClr val="610506"/>
                </a:solidFill>
                <a:latin typeface="Arial"/>
              </a:rPr>
              <a:t>Basic Structure of Geant4 Code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4000" spc="-1" strike="noStrike">
                <a:solidFill>
                  <a:srgbClr val="680059"/>
                </a:solidFill>
                <a:latin typeface="Arial"/>
              </a:rPr>
              <a:t>	</a:t>
            </a:r>
            <a:r>
              <a:rPr b="1" lang="en-IN" sz="4000" spc="-1" strike="noStrike">
                <a:solidFill>
                  <a:srgbClr val="680059"/>
                </a:solidFill>
                <a:latin typeface="Arial"/>
              </a:rPr>
              <a:t>-- </a:t>
            </a:r>
            <a:r>
              <a:rPr b="1" lang="en-IN" sz="3600" spc="-1" strike="noStrike">
                <a:solidFill>
                  <a:srgbClr val="680059"/>
                </a:solidFill>
                <a:latin typeface="Arial"/>
              </a:rPr>
              <a:t>Where to write what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CustomShape 36"/>
          <p:cNvSpPr/>
          <p:nvPr/>
        </p:nvSpPr>
        <p:spPr>
          <a:xfrm>
            <a:off x="0" y="0"/>
            <a:ext cx="10079640" cy="719640"/>
          </a:xfrm>
          <a:prstGeom prst="rect">
            <a:avLst/>
          </a:prstGeom>
          <a:solidFill>
            <a:srgbClr val="0000ff"/>
          </a:solidFill>
          <a:ln w="0"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35" name="CustomShape 37"/>
          <p:cNvSpPr/>
          <p:nvPr/>
        </p:nvSpPr>
        <p:spPr>
          <a:xfrm>
            <a:off x="0" y="5364000"/>
            <a:ext cx="10079640" cy="287640"/>
          </a:xfrm>
          <a:prstGeom prst="rect">
            <a:avLst/>
          </a:prstGeom>
          <a:solidFill>
            <a:srgbClr val="0000ff"/>
          </a:solidFill>
          <a:ln w="0"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36" name="TextShape 1"/>
          <p:cNvSpPr/>
          <p:nvPr/>
        </p:nvSpPr>
        <p:spPr>
          <a:xfrm>
            <a:off x="360000" y="1080000"/>
            <a:ext cx="8063640" cy="444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Geant4 Analogy of real experiment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Basic structure of the simulation code.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Writing a basic simulation code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Mandatory classes for your simulation code.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-- Implementation of these mandatory classes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Getting the required information out of you simulation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-- Optional classes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-- Implementation of these optional classes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7" name="TextShape 3"/>
          <p:cNvSpPr/>
          <p:nvPr/>
        </p:nvSpPr>
        <p:spPr>
          <a:xfrm>
            <a:off x="360000" y="180720"/>
            <a:ext cx="9431640" cy="40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IN" sz="2200" spc="-1" strike="noStrike">
                <a:solidFill>
                  <a:srgbClr val="ffffff"/>
                </a:solidFill>
                <a:latin typeface="Arial"/>
              </a:rPr>
              <a:t>Things to be discussed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CustomShape 38"/>
          <p:cNvSpPr/>
          <p:nvPr/>
        </p:nvSpPr>
        <p:spPr>
          <a:xfrm>
            <a:off x="0" y="0"/>
            <a:ext cx="10079640" cy="719640"/>
          </a:xfrm>
          <a:prstGeom prst="rect">
            <a:avLst/>
          </a:prstGeom>
          <a:solidFill>
            <a:srgbClr val="0000ff"/>
          </a:solidFill>
          <a:ln w="0"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39" name="CustomShape 39"/>
          <p:cNvSpPr/>
          <p:nvPr/>
        </p:nvSpPr>
        <p:spPr>
          <a:xfrm>
            <a:off x="0" y="5364000"/>
            <a:ext cx="10079640" cy="287640"/>
          </a:xfrm>
          <a:prstGeom prst="rect">
            <a:avLst/>
          </a:prstGeom>
          <a:solidFill>
            <a:srgbClr val="0000ff"/>
          </a:solidFill>
          <a:ln w="0"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40" name="TextShape 8"/>
          <p:cNvSpPr/>
          <p:nvPr/>
        </p:nvSpPr>
        <p:spPr>
          <a:xfrm>
            <a:off x="216000" y="180360"/>
            <a:ext cx="9431640" cy="40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IN" sz="2200" spc="-1" strike="noStrike">
                <a:solidFill>
                  <a:srgbClr val="ffffff"/>
                </a:solidFill>
                <a:latin typeface="Arial"/>
              </a:rPr>
              <a:t>Geant4 Analogy of the real experiment setup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1" name="TextShape 9"/>
          <p:cNvSpPr/>
          <p:nvPr/>
        </p:nvSpPr>
        <p:spPr>
          <a:xfrm>
            <a:off x="288000" y="1008000"/>
            <a:ext cx="9431640" cy="3929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Beam On : As in real experiment the Geant4 run starts with “Beam On”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A run is basically a collection of event.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As in experiment once the run start, user cannot change anything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--&gt; Geometry Setup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--&gt; Physics processes to study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Before starting the run, following things need to be initialized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--&gt; Detector setup (geometry is optimized)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--&gt; Physics List (cross-section tables are calculated, depending upon the materials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used in the geometry creation)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	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	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CustomShape 40"/>
          <p:cNvSpPr/>
          <p:nvPr/>
        </p:nvSpPr>
        <p:spPr>
          <a:xfrm>
            <a:off x="0" y="0"/>
            <a:ext cx="10079640" cy="719640"/>
          </a:xfrm>
          <a:prstGeom prst="rect">
            <a:avLst/>
          </a:prstGeom>
          <a:solidFill>
            <a:srgbClr val="0000ff"/>
          </a:solidFill>
          <a:ln w="0"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43" name="CustomShape 41"/>
          <p:cNvSpPr/>
          <p:nvPr/>
        </p:nvSpPr>
        <p:spPr>
          <a:xfrm>
            <a:off x="0" y="5364000"/>
            <a:ext cx="10079640" cy="287640"/>
          </a:xfrm>
          <a:prstGeom prst="rect">
            <a:avLst/>
          </a:prstGeom>
          <a:solidFill>
            <a:srgbClr val="0000ff"/>
          </a:solidFill>
          <a:ln w="0"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44" name="TextShape 7"/>
          <p:cNvSpPr/>
          <p:nvPr/>
        </p:nvSpPr>
        <p:spPr>
          <a:xfrm>
            <a:off x="216000" y="180000"/>
            <a:ext cx="9431640" cy="40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IN" sz="2200" spc="-1" strike="noStrike">
                <a:solidFill>
                  <a:srgbClr val="ffffff"/>
                </a:solidFill>
                <a:latin typeface="Arial"/>
              </a:rPr>
              <a:t>Important user classes : Geant4 Program structure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5" name="TextShape 11"/>
          <p:cNvSpPr/>
          <p:nvPr/>
        </p:nvSpPr>
        <p:spPr>
          <a:xfrm>
            <a:off x="36000" y="792000"/>
            <a:ext cx="10022400" cy="488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Arial"/>
              </a:rPr>
              <a:t>Define your entry point :</a:t>
            </a:r>
            <a:r>
              <a:rPr b="1" lang="en-IN" sz="1800" spc="-1" strike="noStrike">
                <a:solidFill>
                  <a:srgbClr val="611729"/>
                </a:solidFill>
                <a:latin typeface="Arial"/>
              </a:rPr>
              <a:t> </a:t>
            </a:r>
            <a:r>
              <a:rPr b="1" lang="en-IN" sz="1800" spc="-1" strike="noStrike">
                <a:solidFill>
                  <a:srgbClr val="ff0000"/>
                </a:solidFill>
                <a:latin typeface="Arial"/>
              </a:rPr>
              <a:t>main()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 : There is no starting point provided by Geant4.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It is the place where you actually registers different component of you application.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Arial"/>
              </a:rPr>
              <a:t>Initialization classes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: Classes whose </a:t>
            </a:r>
            <a:r>
              <a:rPr b="1" lang="en-IN" sz="1800" spc="-1" strike="noStrike">
                <a:solidFill>
                  <a:srgbClr val="158466"/>
                </a:solidFill>
                <a:latin typeface="Arial"/>
              </a:rPr>
              <a:t>objects needs to initiated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 before you simulation starts.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Detector       : </a:t>
            </a:r>
            <a:r>
              <a:rPr b="1" lang="en-IN" sz="1800" spc="-1" strike="noStrike">
                <a:solidFill>
                  <a:srgbClr val="ff0000"/>
                </a:solidFill>
                <a:latin typeface="Arial"/>
              </a:rPr>
              <a:t>G4</a:t>
            </a:r>
            <a:r>
              <a:rPr b="1" lang="en-IN" sz="1800" spc="-1" strike="noStrike">
                <a:solidFill>
                  <a:srgbClr val="780373"/>
                </a:solidFill>
                <a:latin typeface="Arial"/>
              </a:rPr>
              <a:t>V</a:t>
            </a:r>
            <a:r>
              <a:rPr b="1" lang="en-IN" sz="1800" spc="-1" strike="noStrike">
                <a:solidFill>
                  <a:srgbClr val="ff0000"/>
                </a:solidFill>
                <a:latin typeface="Arial"/>
              </a:rPr>
              <a:t>UserDetectorConstruction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Physics        : </a:t>
            </a:r>
            <a:r>
              <a:rPr b="1" lang="en-IN" sz="1800" spc="-1" strike="noStrike">
                <a:solidFill>
                  <a:srgbClr val="ff0000"/>
                </a:solidFill>
                <a:latin typeface="Arial"/>
              </a:rPr>
              <a:t>G4</a:t>
            </a:r>
            <a:r>
              <a:rPr b="1" lang="en-IN" sz="1800" spc="-1" strike="noStrike">
                <a:solidFill>
                  <a:srgbClr val="780373"/>
                </a:solidFill>
                <a:latin typeface="Arial"/>
              </a:rPr>
              <a:t>V</a:t>
            </a:r>
            <a:r>
              <a:rPr b="1" lang="en-IN" sz="1800" spc="-1" strike="noStrike">
                <a:solidFill>
                  <a:srgbClr val="ff0000"/>
                </a:solidFill>
                <a:latin typeface="Arial"/>
              </a:rPr>
              <a:t>UserPhysicsList / </a:t>
            </a:r>
            <a:r>
              <a:rPr b="1" lang="en-IN" sz="1800" spc="-1" strike="noStrike">
                <a:solidFill>
                  <a:srgbClr val="650953"/>
                </a:solidFill>
                <a:latin typeface="Arial"/>
              </a:rPr>
              <a:t>Existing or Implemented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UserActions : </a:t>
            </a:r>
            <a:r>
              <a:rPr b="1" lang="en-IN" sz="1800" spc="-1" strike="noStrike">
                <a:solidFill>
                  <a:srgbClr val="ff0000"/>
                </a:solidFill>
                <a:latin typeface="Arial"/>
              </a:rPr>
              <a:t>G4</a:t>
            </a:r>
            <a:r>
              <a:rPr b="1" lang="en-IN" sz="1800" spc="-1" strike="noStrike">
                <a:solidFill>
                  <a:srgbClr val="780373"/>
                </a:solidFill>
                <a:latin typeface="Arial"/>
              </a:rPr>
              <a:t>V</a:t>
            </a:r>
            <a:r>
              <a:rPr b="1" lang="en-IN" sz="1800" spc="-1" strike="noStrike">
                <a:solidFill>
                  <a:srgbClr val="ff0000"/>
                </a:solidFill>
                <a:latin typeface="Arial"/>
              </a:rPr>
              <a:t>UserActionInitialization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Action classes 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instantiated in the </a:t>
            </a:r>
            <a:r>
              <a:rPr b="1" lang="en-IN" sz="1800" spc="-1" strike="noStrike">
                <a:solidFill>
                  <a:srgbClr val="ff0000"/>
                </a:solidFill>
                <a:latin typeface="Arial"/>
                <a:ea typeface="Noto Sans CJK SC"/>
              </a:rPr>
              <a:t>G4</a:t>
            </a:r>
            <a:r>
              <a:rPr b="1" lang="en-IN" sz="1800" spc="-1" strike="noStrike">
                <a:solidFill>
                  <a:srgbClr val="780373"/>
                </a:solidFill>
                <a:latin typeface="Arial"/>
                <a:ea typeface="Noto Sans CJK SC"/>
              </a:rPr>
              <a:t>V</a:t>
            </a:r>
            <a:r>
              <a:rPr b="1" lang="en-IN" sz="1800" spc="-1" strike="noStrike">
                <a:solidFill>
                  <a:srgbClr val="ff0000"/>
                </a:solidFill>
                <a:latin typeface="Arial"/>
                <a:ea typeface="Noto Sans CJK SC"/>
              </a:rPr>
              <a:t>UserActionInitialization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The action classes are invoked during the event loop : ie. When you simulation is running.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	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	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6" name="TextShape 12"/>
          <p:cNvSpPr/>
          <p:nvPr/>
        </p:nvSpPr>
        <p:spPr>
          <a:xfrm>
            <a:off x="3672000" y="3897720"/>
            <a:ext cx="5975640" cy="136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ff"/>
                </a:solidFill>
                <a:latin typeface="Arial"/>
              </a:rPr>
              <a:t>The classes starting with </a:t>
            </a:r>
            <a:r>
              <a:rPr b="1" lang="en-IN" sz="1800" spc="-1" strike="noStrike">
                <a:solidFill>
                  <a:srgbClr val="0000ff"/>
                </a:solidFill>
                <a:latin typeface="Arial"/>
              </a:rPr>
              <a:t>G4</a:t>
            </a:r>
            <a:r>
              <a:rPr b="1" lang="en-IN" sz="1800" spc="-1" strike="noStrike">
                <a:solidFill>
                  <a:srgbClr val="800080"/>
                </a:solidFill>
                <a:latin typeface="Arial"/>
              </a:rPr>
              <a:t>V</a:t>
            </a:r>
            <a:r>
              <a:rPr b="1" lang="en-IN" sz="1800" spc="-1" strike="noStrike">
                <a:solidFill>
                  <a:srgbClr val="0000ff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0000ff"/>
                </a:solidFill>
                <a:latin typeface="Arial"/>
              </a:rPr>
              <a:t>are abstract classes.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ff"/>
                </a:solidFill>
                <a:latin typeface="Arial"/>
              </a:rPr>
              <a:t>Their objects </a:t>
            </a:r>
            <a:r>
              <a:rPr b="1" lang="en-IN" sz="1800" spc="-1" strike="noStrike">
                <a:solidFill>
                  <a:srgbClr val="0000ff"/>
                </a:solidFill>
                <a:latin typeface="Arial"/>
              </a:rPr>
              <a:t>can’t</a:t>
            </a:r>
            <a:r>
              <a:rPr b="0" lang="en-IN" sz="1800" spc="-1" strike="noStrike">
                <a:solidFill>
                  <a:srgbClr val="0000ff"/>
                </a:solidFill>
                <a:latin typeface="Arial"/>
              </a:rPr>
              <a:t> be created.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ff"/>
                </a:solidFill>
                <a:latin typeface="Arial"/>
              </a:rPr>
              <a:t>They are there to provide a skeleton required by Geant4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ff"/>
                </a:solidFill>
                <a:latin typeface="Arial"/>
              </a:rPr>
              <a:t>User needs to </a:t>
            </a:r>
            <a:r>
              <a:rPr b="1" lang="en-IN" sz="1800" spc="-1" strike="noStrike">
                <a:solidFill>
                  <a:srgbClr val="0000ff"/>
                </a:solidFill>
                <a:latin typeface="Arial"/>
              </a:rPr>
              <a:t>inherit these classes</a:t>
            </a:r>
            <a:r>
              <a:rPr b="0" lang="en-IN" sz="1800" spc="-1" strike="noStrike">
                <a:solidFill>
                  <a:srgbClr val="0000ff"/>
                </a:solidFill>
                <a:latin typeface="Arial"/>
              </a:rPr>
              <a:t>, and to implement few functions which are mandatory.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7" name=""/>
          <p:cNvSpPr txBox="1"/>
          <p:nvPr/>
        </p:nvSpPr>
        <p:spPr>
          <a:xfrm>
            <a:off x="986400" y="3643920"/>
            <a:ext cx="3795480" cy="162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IN" sz="1800" spc="-1" strike="noStrike">
                <a:solidFill>
                  <a:srgbClr val="ff0000"/>
                </a:solidFill>
                <a:latin typeface="Arial"/>
                <a:ea typeface="Noto Sans CJK SC"/>
              </a:rPr>
              <a:t>G4</a:t>
            </a:r>
            <a:r>
              <a:rPr b="1" lang="en-IN" sz="1800" spc="-1" strike="noStrike">
                <a:solidFill>
                  <a:srgbClr val="780373"/>
                </a:solidFill>
                <a:latin typeface="Arial"/>
                <a:ea typeface="Noto Sans CJK SC"/>
              </a:rPr>
              <a:t>V</a:t>
            </a:r>
            <a:r>
              <a:rPr b="1" lang="en-IN" sz="1800" spc="-1" strike="noStrike">
                <a:solidFill>
                  <a:srgbClr val="ff0000"/>
                </a:solidFill>
                <a:latin typeface="Arial"/>
                <a:ea typeface="Noto Sans CJK SC"/>
              </a:rPr>
              <a:t>UserPrimaryGeneratorAction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G4UserRunAction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G4UserEventAction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G4UserStackingAction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G4UserTrackingAction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G4UserSteppingAction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CustomShape 42"/>
          <p:cNvSpPr/>
          <p:nvPr/>
        </p:nvSpPr>
        <p:spPr>
          <a:xfrm>
            <a:off x="0" y="0"/>
            <a:ext cx="10079640" cy="719640"/>
          </a:xfrm>
          <a:prstGeom prst="rect">
            <a:avLst/>
          </a:prstGeom>
          <a:solidFill>
            <a:srgbClr val="0000ff"/>
          </a:solidFill>
          <a:ln w="0"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49" name="CustomShape 43"/>
          <p:cNvSpPr/>
          <p:nvPr/>
        </p:nvSpPr>
        <p:spPr>
          <a:xfrm>
            <a:off x="0" y="5364000"/>
            <a:ext cx="10079640" cy="287640"/>
          </a:xfrm>
          <a:prstGeom prst="rect">
            <a:avLst/>
          </a:prstGeom>
          <a:solidFill>
            <a:srgbClr val="0000ff"/>
          </a:solidFill>
          <a:ln w="0"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0" name="TextShape 10"/>
          <p:cNvSpPr/>
          <p:nvPr/>
        </p:nvSpPr>
        <p:spPr>
          <a:xfrm>
            <a:off x="216000" y="144000"/>
            <a:ext cx="90716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ffffff"/>
                </a:solidFill>
                <a:latin typeface="Arial"/>
              </a:rPr>
              <a:t>Creation of your DetectorConstruction : G4</a:t>
            </a:r>
            <a:r>
              <a:rPr b="1" lang="en-IN" sz="1800" spc="-1" strike="noStrike">
                <a:solidFill>
                  <a:srgbClr val="ff0000"/>
                </a:solidFill>
                <a:latin typeface="Arial"/>
              </a:rPr>
              <a:t>V</a:t>
            </a:r>
            <a:r>
              <a:rPr b="1" lang="en-IN" sz="1800" spc="-1" strike="noStrike">
                <a:solidFill>
                  <a:srgbClr val="ffffff"/>
                </a:solidFill>
                <a:latin typeface="Arial"/>
              </a:rPr>
              <a:t>UserDetectorConstruction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1" name="TextShape 16"/>
          <p:cNvSpPr/>
          <p:nvPr/>
        </p:nvSpPr>
        <p:spPr>
          <a:xfrm>
            <a:off x="300960" y="972720"/>
            <a:ext cx="4522680" cy="241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class </a:t>
            </a:r>
            <a:r>
              <a:rPr b="1" lang="en-IN" sz="1600" spc="-1" strike="noStrike">
                <a:solidFill>
                  <a:srgbClr val="ff0000"/>
                </a:solidFill>
                <a:latin typeface="Arial"/>
              </a:rPr>
              <a:t>G4VUserDetectorConstruction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{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public: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G4VUserDetectorConstruction();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virtual ~G4VUserDetectorConstruction();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virtual </a:t>
            </a:r>
            <a:r>
              <a:rPr b="1" lang="en-IN" sz="1600" spc="-1" strike="noStrike">
                <a:solidFill>
                  <a:srgbClr val="800080"/>
                </a:solidFill>
                <a:latin typeface="Arial"/>
              </a:rPr>
              <a:t>G4VPhysicalVolume* Construct() = 0;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}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2" name="TextShape 17"/>
          <p:cNvSpPr/>
          <p:nvPr/>
        </p:nvSpPr>
        <p:spPr>
          <a:xfrm>
            <a:off x="4968000" y="1029960"/>
            <a:ext cx="4626720" cy="3024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class Sim01_DetectorConstruction : public </a:t>
            </a:r>
            <a:r>
              <a:rPr b="0" lang="en-IN" sz="1600" spc="-1" strike="noStrike">
                <a:solidFill>
                  <a:srgbClr val="ff0000"/>
                </a:solidFill>
                <a:latin typeface="Arial"/>
              </a:rPr>
              <a:t>G4VUserDetectorConstruction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{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public: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        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Sim01_DetectorConstruction(){}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        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~Sim01_DetectorConstruction(){}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600" spc="-1" strike="noStrike">
                <a:solidFill>
                  <a:srgbClr val="000000"/>
                </a:solidFill>
                <a:latin typeface="Arial"/>
              </a:rPr>
              <a:t>        </a:t>
            </a:r>
            <a:r>
              <a:rPr b="1" lang="en-IN" sz="1600" spc="-1" strike="noStrike">
                <a:solidFill>
                  <a:srgbClr val="800080"/>
                </a:solidFill>
                <a:latin typeface="Arial"/>
              </a:rPr>
              <a:t>G4VPhysicalVolume* Construct(){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6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IN" sz="16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IN" sz="1600" spc="-1" strike="noStrike">
                <a:solidFill>
                  <a:srgbClr val="000000"/>
                </a:solidFill>
                <a:latin typeface="Arial"/>
              </a:rPr>
              <a:t>//Write your stuff here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6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IN" sz="16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IN" sz="1600" spc="-1" strike="noStrike">
                <a:solidFill>
                  <a:srgbClr val="000000"/>
                </a:solidFill>
                <a:latin typeface="Arial"/>
              </a:rPr>
              <a:t>//construct all your materials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6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IN" sz="16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IN" sz="1600" spc="-1" strike="noStrike">
                <a:solidFill>
                  <a:srgbClr val="000000"/>
                </a:solidFill>
                <a:latin typeface="Arial"/>
              </a:rPr>
              <a:t>//construct all your volumes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6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IN" sz="16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IN" sz="1600" spc="-1" strike="noStrike">
                <a:solidFill>
                  <a:srgbClr val="000000"/>
                </a:solidFill>
                <a:latin typeface="Arial"/>
              </a:rPr>
              <a:t>//declare you volume as sensitive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600" spc="-1" strike="noStrike">
                <a:solidFill>
                  <a:srgbClr val="800080"/>
                </a:solidFill>
                <a:latin typeface="Arial"/>
              </a:rPr>
              <a:t>	</a:t>
            </a:r>
            <a:r>
              <a:rPr b="1" lang="en-IN" sz="1600" spc="-1" strike="noStrike">
                <a:solidFill>
                  <a:srgbClr val="800080"/>
                </a:solidFill>
                <a:latin typeface="Arial"/>
              </a:rPr>
              <a:t>}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};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3" name="Line 2"/>
          <p:cNvSpPr/>
          <p:nvPr/>
        </p:nvSpPr>
        <p:spPr>
          <a:xfrm>
            <a:off x="4788000" y="864000"/>
            <a:ext cx="360" cy="2160000"/>
          </a:xfrm>
          <a:prstGeom prst="line">
            <a:avLst/>
          </a:prstGeom>
          <a:ln w="36000">
            <a:solidFill>
              <a:srgbClr val="0000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4" name="TextShape 18"/>
          <p:cNvSpPr/>
          <p:nvPr/>
        </p:nvSpPr>
        <p:spPr>
          <a:xfrm>
            <a:off x="1008000" y="2556000"/>
            <a:ext cx="35996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Arial"/>
              </a:rPr>
              <a:t>(Pure virtual function)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5" name="TextShape 19"/>
          <p:cNvSpPr/>
          <p:nvPr/>
        </p:nvSpPr>
        <p:spPr>
          <a:xfrm>
            <a:off x="504000" y="3456000"/>
            <a:ext cx="4175640" cy="111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1" lang="en-IN" sz="1800" spc="-1" strike="noStrike">
                <a:solidFill>
                  <a:srgbClr val="000000"/>
                </a:solidFill>
                <a:latin typeface="Arial"/>
              </a:rPr>
              <a:t>Construct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 method should return the pointer to the world physical volume, which represents your entire geometry setup.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CustomShape 44"/>
          <p:cNvSpPr/>
          <p:nvPr/>
        </p:nvSpPr>
        <p:spPr>
          <a:xfrm>
            <a:off x="0" y="0"/>
            <a:ext cx="10079640" cy="719640"/>
          </a:xfrm>
          <a:prstGeom prst="rect">
            <a:avLst/>
          </a:prstGeom>
          <a:solidFill>
            <a:srgbClr val="0000ff"/>
          </a:solidFill>
          <a:ln w="0"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7" name="CustomShape 45"/>
          <p:cNvSpPr/>
          <p:nvPr/>
        </p:nvSpPr>
        <p:spPr>
          <a:xfrm>
            <a:off x="0" y="5364000"/>
            <a:ext cx="10079640" cy="287640"/>
          </a:xfrm>
          <a:prstGeom prst="rect">
            <a:avLst/>
          </a:prstGeom>
          <a:solidFill>
            <a:srgbClr val="0000ff"/>
          </a:solidFill>
          <a:ln w="0"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8" name="TextShape 13"/>
          <p:cNvSpPr/>
          <p:nvPr/>
        </p:nvSpPr>
        <p:spPr>
          <a:xfrm>
            <a:off x="468000" y="870120"/>
            <a:ext cx="9143640" cy="380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There is no default particles and physics process that comes automatically in your simulation code.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Not even particle transport.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Derive your own concrete class from </a:t>
            </a:r>
            <a:r>
              <a:rPr b="1" lang="en-IN" sz="1800" spc="-1" strike="noStrike">
                <a:solidFill>
                  <a:srgbClr val="000000"/>
                </a:solidFill>
                <a:latin typeface="Arial"/>
              </a:rPr>
              <a:t>G4</a:t>
            </a:r>
            <a:r>
              <a:rPr b="1" lang="en-IN" sz="1800" spc="-1" strike="noStrike">
                <a:solidFill>
                  <a:srgbClr val="ed1c24"/>
                </a:solidFill>
                <a:latin typeface="Arial"/>
              </a:rPr>
              <a:t>V</a:t>
            </a:r>
            <a:r>
              <a:rPr b="1" lang="en-IN" sz="1800" spc="-1" strike="noStrike">
                <a:solidFill>
                  <a:srgbClr val="000000"/>
                </a:solidFill>
                <a:latin typeface="Arial"/>
              </a:rPr>
              <a:t>UserPhysicsList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 abstract base class.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–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Define all necessary particles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–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Define all necessary processes and assign them to proper particles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–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Define all the required cut-off ranges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OR use the various physics lists that are already available in GEANT4.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FPFP_BERT </a:t>
            </a:r>
            <a:r>
              <a:rPr b="1" lang="en-IN" sz="1800" spc="-1" strike="noStrike">
                <a:solidFill>
                  <a:srgbClr val="bc312e"/>
                </a:solidFill>
                <a:latin typeface="Arial"/>
              </a:rPr>
              <a:t>(add few more list)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9" name="TextShape 14"/>
          <p:cNvSpPr/>
          <p:nvPr/>
        </p:nvSpPr>
        <p:spPr>
          <a:xfrm>
            <a:off x="216000" y="144000"/>
            <a:ext cx="9071640" cy="42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ffffff"/>
                </a:solidFill>
                <a:latin typeface="Arial"/>
              </a:rPr>
              <a:t>Define your Physics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94"/>
          <p:cNvSpPr/>
          <p:nvPr/>
        </p:nvSpPr>
        <p:spPr>
          <a:xfrm>
            <a:off x="0" y="0"/>
            <a:ext cx="10078920" cy="718200"/>
          </a:xfrm>
          <a:prstGeom prst="rect">
            <a:avLst/>
          </a:prstGeom>
          <a:solidFill>
            <a:srgbClr val="0000ff"/>
          </a:solidFill>
          <a:ln w="0"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9" name="CustomShape 95"/>
          <p:cNvSpPr/>
          <p:nvPr/>
        </p:nvSpPr>
        <p:spPr>
          <a:xfrm>
            <a:off x="0" y="5364360"/>
            <a:ext cx="10078920" cy="286200"/>
          </a:xfrm>
          <a:prstGeom prst="rect">
            <a:avLst/>
          </a:prstGeom>
          <a:solidFill>
            <a:srgbClr val="0000ff"/>
          </a:solidFill>
          <a:ln w="0"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0" name="CustomShape 96"/>
          <p:cNvSpPr/>
          <p:nvPr/>
        </p:nvSpPr>
        <p:spPr>
          <a:xfrm>
            <a:off x="216000" y="144000"/>
            <a:ext cx="8710920" cy="37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CustomShape 97"/>
          <p:cNvSpPr/>
          <p:nvPr/>
        </p:nvSpPr>
        <p:spPr>
          <a:xfrm>
            <a:off x="108000" y="648000"/>
            <a:ext cx="9613800" cy="203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10) Two types of classes are there: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(a) </a:t>
            </a: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Abstract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classes : Objects </a:t>
            </a:r>
            <a:r>
              <a:rPr b="1" lang="en-IN" sz="1800" spc="-1" strike="noStrike">
                <a:solidFill>
                  <a:srgbClr val="c9211e"/>
                </a:solidFill>
                <a:latin typeface="Arial"/>
                <a:ea typeface="DejaVu Sans"/>
              </a:rPr>
              <a:t>CAN’T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be instantiated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(b) </a:t>
            </a: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Concrete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classes : Object </a:t>
            </a:r>
            <a:r>
              <a:rPr b="1" lang="en-IN" sz="1800" spc="-1" strike="noStrike">
                <a:solidFill>
                  <a:srgbClr val="00a933"/>
                </a:solidFill>
                <a:latin typeface="Arial"/>
                <a:ea typeface="DejaVu Sans"/>
              </a:rPr>
              <a:t>CAN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be instantiated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ff"/>
                </a:solidFill>
                <a:latin typeface="Arial"/>
                <a:ea typeface="DejaVu Sans"/>
              </a:rPr>
              <a:t>13) It is mandatory to implement all the pure virtual function in derived class,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ff"/>
                </a:solidFill>
                <a:latin typeface="Arial"/>
                <a:ea typeface="DejaVu Sans"/>
              </a:rPr>
              <a:t>   </a:t>
            </a:r>
            <a:r>
              <a:rPr b="1" lang="en-IN" sz="1800" spc="-1" strike="noStrike">
                <a:solidFill>
                  <a:srgbClr val="0000ff"/>
                </a:solidFill>
                <a:latin typeface="Arial"/>
                <a:ea typeface="DejaVu Sans"/>
              </a:rPr>
              <a:t>otherwise the derived class itself become an Abstract class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ff"/>
                </a:solidFill>
                <a:latin typeface="Arial"/>
                <a:ea typeface="DejaVu Sans"/>
              </a:rPr>
              <a:t>14) Pointers of base class can hold the reference to the object of base class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ff"/>
                </a:solidFill>
                <a:latin typeface="Arial"/>
                <a:ea typeface="DejaVu Sans"/>
              </a:rPr>
              <a:t>    </a:t>
            </a:r>
            <a:r>
              <a:rPr b="1" lang="en-IN" sz="1800" spc="-1" strike="noStrike">
                <a:solidFill>
                  <a:srgbClr val="0000ff"/>
                </a:solidFill>
                <a:latin typeface="Arial"/>
                <a:ea typeface="DejaVu Sans"/>
              </a:rPr>
              <a:t>(A very important concept, which is extremely used while write Geant4 simulation code)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ff"/>
                </a:solidFill>
                <a:latin typeface="Arial"/>
                <a:ea typeface="DejaVu Sans"/>
              </a:rPr>
              <a:t>Base *ptr = new Derived; </a:t>
            </a:r>
            <a:r>
              <a:rPr b="1" lang="en-IN" sz="1800" spc="-1" strike="noStrike">
                <a:solidFill>
                  <a:srgbClr val="c9211e"/>
                </a:solidFill>
                <a:latin typeface="Arial"/>
                <a:ea typeface="DejaVu Sans"/>
              </a:rPr>
              <a:t>// base class holding object of derived class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ff"/>
                </a:solidFill>
                <a:latin typeface="Arial"/>
                <a:ea typeface="DejaVu Sans"/>
              </a:rPr>
              <a:t>Derived  *derivedPtr = static_cast&lt;Derived*&gt;(basePtr) </a:t>
            </a:r>
            <a:r>
              <a:rPr b="1" lang="en-IN" sz="1800" spc="-1" strike="noStrike">
                <a:solidFill>
                  <a:srgbClr val="c9211e"/>
                </a:solidFill>
                <a:latin typeface="Arial"/>
                <a:ea typeface="DejaVu Sans"/>
              </a:rPr>
              <a:t>//casting the base class pointer to derived class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CustomShape 46"/>
          <p:cNvSpPr/>
          <p:nvPr/>
        </p:nvSpPr>
        <p:spPr>
          <a:xfrm>
            <a:off x="0" y="0"/>
            <a:ext cx="10079640" cy="719640"/>
          </a:xfrm>
          <a:prstGeom prst="rect">
            <a:avLst/>
          </a:prstGeom>
          <a:solidFill>
            <a:srgbClr val="0000ff"/>
          </a:solidFill>
          <a:ln w="0"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61" name="CustomShape 47"/>
          <p:cNvSpPr/>
          <p:nvPr/>
        </p:nvSpPr>
        <p:spPr>
          <a:xfrm>
            <a:off x="0" y="5364000"/>
            <a:ext cx="10079640" cy="287640"/>
          </a:xfrm>
          <a:prstGeom prst="rect">
            <a:avLst/>
          </a:prstGeom>
          <a:solidFill>
            <a:srgbClr val="0000ff"/>
          </a:solidFill>
          <a:ln w="0"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62" name="TextShape 15"/>
          <p:cNvSpPr/>
          <p:nvPr/>
        </p:nvSpPr>
        <p:spPr>
          <a:xfrm>
            <a:off x="216000" y="144000"/>
            <a:ext cx="94316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ffffff"/>
                </a:solidFill>
                <a:latin typeface="Arial"/>
              </a:rPr>
              <a:t>Primary Generator : G4</a:t>
            </a:r>
            <a:r>
              <a:rPr b="1" lang="en-IN" sz="1800" spc="-1" strike="noStrike">
                <a:solidFill>
                  <a:srgbClr val="ff0000"/>
                </a:solidFill>
                <a:latin typeface="Arial"/>
              </a:rPr>
              <a:t>V</a:t>
            </a:r>
            <a:r>
              <a:rPr b="1" lang="en-IN" sz="1800" spc="-1" strike="noStrike">
                <a:solidFill>
                  <a:srgbClr val="ffffff"/>
                </a:solidFill>
                <a:latin typeface="Arial"/>
              </a:rPr>
              <a:t>UserPrimaryGeneratorAction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3" name="TextShape 23"/>
          <p:cNvSpPr/>
          <p:nvPr/>
        </p:nvSpPr>
        <p:spPr>
          <a:xfrm>
            <a:off x="288000" y="936000"/>
            <a:ext cx="9359640" cy="136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The second mandatory user class : Controls the generation of primary particles.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  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--&gt; This is again a abstract class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  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--&gt; You cannot instantiate it : Will not do anything on its own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4" name="TextShape 24"/>
          <p:cNvSpPr/>
          <p:nvPr/>
        </p:nvSpPr>
        <p:spPr>
          <a:xfrm>
            <a:off x="288000" y="1850040"/>
            <a:ext cx="3959640" cy="250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class G4VUserPrimaryGeneratorAction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{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300" spc="-1" strike="noStrike">
                <a:solidFill>
                  <a:srgbClr val="000000"/>
                </a:solidFill>
                <a:latin typeface="Arial"/>
              </a:rPr>
              <a:t>G4VUserPrimaryGeneratorAction();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3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en-IN" sz="1300" spc="-1" strike="noStrike">
                <a:solidFill>
                  <a:srgbClr val="000000"/>
                </a:solidFill>
                <a:latin typeface="Arial"/>
              </a:rPr>
              <a:t>virtual ~G4VUserPrimaryGeneratorAction();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3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1" lang="en-IN" sz="1300" spc="-1" strike="noStrike">
                <a:solidFill>
                  <a:srgbClr val="000000"/>
                </a:solidFill>
                <a:latin typeface="Arial"/>
              </a:rPr>
              <a:t>virtual void GeneratePrimaries(G4Event* anEvent) = 0;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}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</a:rPr>
              <a:t>;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5" name="TextShape 25"/>
          <p:cNvSpPr/>
          <p:nvPr/>
        </p:nvSpPr>
        <p:spPr>
          <a:xfrm>
            <a:off x="4752000" y="1800000"/>
            <a:ext cx="4823640" cy="225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class Sim01_PrimaryGeneratorAction : public G4VUserPrimaryGeneratorAction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</a:rPr>
              <a:t>{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en-IN" sz="1200" spc="-1" strike="noStrike">
                <a:solidFill>
                  <a:srgbClr val="000000"/>
                </a:solidFill>
                <a:latin typeface="Arial"/>
              </a:rPr>
              <a:t>G4ParticleGun *fParticleGun;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3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en-IN" sz="1300" spc="-1" strike="noStrike">
                <a:solidFill>
                  <a:srgbClr val="000000"/>
                </a:solidFill>
                <a:latin typeface="Arial"/>
              </a:rPr>
              <a:t>Sim01_PrimaryGeneratorAction(){}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3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en-IN" sz="1300" spc="-1" strike="noStrike">
                <a:solidFill>
                  <a:srgbClr val="000000"/>
                </a:solidFill>
                <a:latin typeface="Arial"/>
              </a:rPr>
              <a:t>~Sim01_PrimaryGeneratorAction(){}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300" spc="-1" strike="noStrike">
                <a:solidFill>
                  <a:srgbClr val="000000"/>
                </a:solidFill>
                <a:latin typeface="Arial"/>
              </a:rPr>
              <a:t>  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300" spc="-1" strike="noStrike">
                <a:solidFill>
                  <a:srgbClr val="000000"/>
                </a:solidFill>
                <a:latin typeface="Arial"/>
              </a:rPr>
              <a:t>      </a:t>
            </a:r>
            <a:r>
              <a:rPr b="1" lang="en-IN" sz="1300" spc="-1" strike="noStrike">
                <a:solidFill>
                  <a:srgbClr val="000000"/>
                </a:solidFill>
                <a:latin typeface="Arial"/>
              </a:rPr>
              <a:t>void GeneratePrimaries(G4Event*){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3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IN" sz="1300" spc="-1" strike="noStrike">
                <a:solidFill>
                  <a:srgbClr val="000000"/>
                </a:solidFill>
                <a:latin typeface="Arial"/>
              </a:rPr>
              <a:t>fParticleGun-&gt;GeneratePrimaryVertex();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300" spc="-1" strike="noStrike">
                <a:solidFill>
                  <a:srgbClr val="000000"/>
                </a:solidFill>
                <a:latin typeface="Arial"/>
              </a:rPr>
              <a:t>      </a:t>
            </a:r>
            <a:r>
              <a:rPr b="1" lang="en-IN" sz="1300" spc="-1" strike="noStrike">
                <a:solidFill>
                  <a:srgbClr val="000000"/>
                </a:solidFill>
                <a:latin typeface="Arial"/>
              </a:rPr>
              <a:t>}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</a:rPr>
              <a:t>};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6" name="Line 1"/>
          <p:cNvSpPr/>
          <p:nvPr/>
        </p:nvSpPr>
        <p:spPr>
          <a:xfrm>
            <a:off x="4392000" y="1872000"/>
            <a:ext cx="360" cy="1728000"/>
          </a:xfrm>
          <a:prstGeom prst="line">
            <a:avLst/>
          </a:prstGeom>
          <a:ln w="36000">
            <a:solidFill>
              <a:srgbClr val="0000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7" name="TextShape 26"/>
          <p:cNvSpPr/>
          <p:nvPr/>
        </p:nvSpPr>
        <p:spPr>
          <a:xfrm>
            <a:off x="648000" y="4176000"/>
            <a:ext cx="8855640" cy="85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The generate primaries method is called at the beginning of every event.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Your primary generator will not generate any primary particle, until you call </a:t>
            </a:r>
            <a:r>
              <a:rPr b="1" lang="en-IN" sz="1800" spc="-1" strike="noStrike">
                <a:solidFill>
                  <a:srgbClr val="000000"/>
                </a:solidFill>
                <a:latin typeface="Arial"/>
              </a:rPr>
              <a:t>GeneratePrimaryVertex()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function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CustomShape 48"/>
          <p:cNvSpPr/>
          <p:nvPr/>
        </p:nvSpPr>
        <p:spPr>
          <a:xfrm>
            <a:off x="0" y="0"/>
            <a:ext cx="10079640" cy="719640"/>
          </a:xfrm>
          <a:prstGeom prst="rect">
            <a:avLst/>
          </a:prstGeom>
          <a:solidFill>
            <a:srgbClr val="0000ff"/>
          </a:solidFill>
          <a:ln w="0"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69" name="CustomShape 49"/>
          <p:cNvSpPr/>
          <p:nvPr/>
        </p:nvSpPr>
        <p:spPr>
          <a:xfrm>
            <a:off x="0" y="5364000"/>
            <a:ext cx="10079640" cy="287640"/>
          </a:xfrm>
          <a:prstGeom prst="rect">
            <a:avLst/>
          </a:prstGeom>
          <a:solidFill>
            <a:srgbClr val="0000ff"/>
          </a:solidFill>
          <a:ln w="0"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0" name="TextShape 20"/>
          <p:cNvSpPr/>
          <p:nvPr/>
        </p:nvSpPr>
        <p:spPr>
          <a:xfrm>
            <a:off x="3024000" y="1008000"/>
            <a:ext cx="6407640" cy="234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IN" sz="1400" spc="-1" strike="noStrike">
                <a:solidFill>
                  <a:srgbClr val="650953"/>
                </a:solidFill>
                <a:latin typeface="Arial"/>
              </a:rPr>
              <a:t>Sim01_PrimaryGeneratorAction::Sim01_PrimaryGeneratorAction() {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650953"/>
                </a:solidFill>
                <a:latin typeface="Arial"/>
              </a:rPr>
              <a:t>    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650953"/>
                </a:solidFill>
                <a:latin typeface="Arial"/>
              </a:rPr>
              <a:t>        </a:t>
            </a:r>
            <a:r>
              <a:rPr b="0" lang="en-IN" sz="1400" spc="-1" strike="noStrike">
                <a:solidFill>
                  <a:srgbClr val="650953"/>
                </a:solidFill>
                <a:latin typeface="Arial"/>
              </a:rPr>
              <a:t>int numOfParticle = 1;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650953"/>
                </a:solidFill>
                <a:latin typeface="Arial"/>
              </a:rPr>
              <a:t>        </a:t>
            </a:r>
            <a:r>
              <a:rPr b="0" lang="en-IN" sz="1400" spc="-1" strike="noStrike">
                <a:solidFill>
                  <a:srgbClr val="650953"/>
                </a:solidFill>
                <a:latin typeface="Arial"/>
              </a:rPr>
              <a:t>fParticleGun = new G4ParticleGun(numOfParticle);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650953"/>
                </a:solidFill>
                <a:latin typeface="Arial"/>
              </a:rPr>
              <a:t>        </a:t>
            </a:r>
            <a:r>
              <a:rPr b="0" lang="en-IN" sz="1400" spc="-1" strike="noStrike">
                <a:solidFill>
                  <a:srgbClr val="650953"/>
                </a:solidFill>
                <a:latin typeface="Arial"/>
              </a:rPr>
              <a:t>G4ParticleTable *particleTable = G4ParticleTable::GetParticleTable();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650953"/>
                </a:solidFill>
                <a:latin typeface="Arial"/>
              </a:rPr>
              <a:t>        </a:t>
            </a:r>
            <a:r>
              <a:rPr b="0" lang="en-IN" sz="1400" spc="-1" strike="noStrike">
                <a:solidFill>
                  <a:srgbClr val="650953"/>
                </a:solidFill>
                <a:latin typeface="Arial"/>
              </a:rPr>
              <a:t>G4ParticleDefinition *particle = particleTable-&gt;FindParticle("mu-");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650953"/>
                </a:solidFill>
                <a:latin typeface="Arial"/>
              </a:rPr>
              <a:t>        </a:t>
            </a:r>
            <a:r>
              <a:rPr b="0" lang="en-IN" sz="1400" spc="-1" strike="noStrike">
                <a:solidFill>
                  <a:srgbClr val="650953"/>
                </a:solidFill>
                <a:latin typeface="Arial"/>
              </a:rPr>
              <a:t>fParticleGun-&gt;SetParticleDefinition(particle);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650953"/>
                </a:solidFill>
                <a:latin typeface="Arial"/>
              </a:rPr>
              <a:t>        </a:t>
            </a:r>
            <a:r>
              <a:rPr b="0" lang="en-IN" sz="1400" spc="-1" strike="noStrike">
                <a:solidFill>
                  <a:srgbClr val="650953"/>
                </a:solidFill>
                <a:latin typeface="Arial"/>
              </a:rPr>
              <a:t>fParticleGun-&gt;SetParticleMomentumDirection(G4ThreeVector(0.,0.,-1.));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650953"/>
                </a:solidFill>
                <a:latin typeface="Arial"/>
              </a:rPr>
              <a:t>        </a:t>
            </a:r>
            <a:r>
              <a:rPr b="0" lang="en-IN" sz="1400" spc="-1" strike="noStrike">
                <a:solidFill>
                  <a:srgbClr val="650953"/>
                </a:solidFill>
                <a:latin typeface="Arial"/>
              </a:rPr>
              <a:t>fParticleGun-&gt;SetParticleEnergy(3.*GeV);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650953"/>
                </a:solidFill>
                <a:latin typeface="Arial"/>
              </a:rPr>
              <a:t>        </a:t>
            </a:r>
            <a:r>
              <a:rPr b="0" lang="en-IN" sz="1400" spc="-1" strike="noStrike">
                <a:solidFill>
                  <a:srgbClr val="650953"/>
                </a:solidFill>
                <a:latin typeface="Arial"/>
              </a:rPr>
              <a:t>fParticleGun-&gt;SetParticlePosition(G4ThreeVector(0.,0.,30.*cm));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650953"/>
                </a:solidFill>
                <a:latin typeface="Arial"/>
              </a:rPr>
              <a:t>}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1" name="CustomShape 50"/>
          <p:cNvSpPr/>
          <p:nvPr/>
        </p:nvSpPr>
        <p:spPr>
          <a:xfrm>
            <a:off x="2088000" y="2160000"/>
            <a:ext cx="1079640" cy="215640"/>
          </a:xfrm>
          <a:custGeom>
            <a:avLst/>
            <a:gdLst>
              <a:gd name="textAreaLeft" fmla="*/ 0 w 1079640"/>
              <a:gd name="textAreaRight" fmla="*/ 1080000 w 1079640"/>
              <a:gd name="textAreaTop" fmla="*/ 0 h 215640"/>
              <a:gd name="textAreaBottom" fmla="*/ 216000 h 215640"/>
            </a:gdLst>
            <a:ahLst/>
            <a:rect l="textAreaLeft" t="textAreaTop" r="textAreaRight" b="textAreaBottom"/>
            <a:pathLst>
              <a:path w="3002" h="602">
                <a:moveTo>
                  <a:pt x="0" y="150"/>
                </a:moveTo>
                <a:lnTo>
                  <a:pt x="2250" y="150"/>
                </a:lnTo>
                <a:lnTo>
                  <a:pt x="2250" y="0"/>
                </a:lnTo>
                <a:lnTo>
                  <a:pt x="3001" y="300"/>
                </a:lnTo>
                <a:lnTo>
                  <a:pt x="2250" y="601"/>
                </a:lnTo>
                <a:lnTo>
                  <a:pt x="2250" y="450"/>
                </a:lnTo>
                <a:lnTo>
                  <a:pt x="0" y="450"/>
                </a:lnTo>
                <a:lnTo>
                  <a:pt x="0" y="150"/>
                </a:lnTo>
              </a:path>
            </a:pathLst>
          </a:custGeom>
          <a:solidFill>
            <a:srgbClr val="0000ff"/>
          </a:solidFill>
          <a:ln w="0"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2" name="TextShape 21"/>
          <p:cNvSpPr/>
          <p:nvPr/>
        </p:nvSpPr>
        <p:spPr>
          <a:xfrm>
            <a:off x="3060000" y="3672000"/>
            <a:ext cx="6407640" cy="129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IN" sz="1400" spc="-1" strike="noStrike">
                <a:solidFill>
                  <a:srgbClr val="158466"/>
                </a:solidFill>
                <a:latin typeface="Arial"/>
              </a:rPr>
              <a:t>void Sim01_PrimaryGeneratorAction::GeneratePrimaries(G4Event *event) {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158466"/>
                </a:solidFill>
                <a:latin typeface="Arial"/>
              </a:rPr>
              <a:t>	</a:t>
            </a:r>
            <a:r>
              <a:rPr b="0" lang="en-IN" sz="1400" spc="-1" strike="noStrike">
                <a:solidFill>
                  <a:srgbClr val="158466"/>
                </a:solidFill>
                <a:latin typeface="Arial"/>
              </a:rPr>
              <a:t> </a:t>
            </a:r>
            <a:r>
              <a:rPr b="0" lang="en-IN" sz="1400" spc="-1" strike="noStrike">
                <a:solidFill>
                  <a:srgbClr val="158466"/>
                </a:solidFill>
                <a:latin typeface="Arial"/>
              </a:rPr>
              <a:t>fParticleGun-&gt;SetParticleMomentumDirection(</a:t>
            </a:r>
            <a:r>
              <a:rPr b="1" lang="en-IN" sz="1400" spc="-1" strike="noStrike">
                <a:solidFill>
                  <a:srgbClr val="158466"/>
                </a:solidFill>
                <a:latin typeface="Arial"/>
              </a:rPr>
              <a:t>G4RandomDirection()</a:t>
            </a:r>
            <a:r>
              <a:rPr b="0" lang="en-IN" sz="1400" spc="-1" strike="noStrike">
                <a:solidFill>
                  <a:srgbClr val="158466"/>
                </a:solidFill>
                <a:latin typeface="Arial"/>
              </a:rPr>
              <a:t>);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158466"/>
                </a:solidFill>
                <a:latin typeface="Arial"/>
              </a:rPr>
              <a:t>	</a:t>
            </a:r>
            <a:r>
              <a:rPr b="0" lang="en-IN" sz="1400" spc="-1" strike="noStrike">
                <a:solidFill>
                  <a:srgbClr val="158466"/>
                </a:solidFill>
                <a:latin typeface="Arial"/>
              </a:rPr>
              <a:t> </a:t>
            </a:r>
            <a:r>
              <a:rPr b="0" lang="en-IN" sz="1400" spc="-1" strike="noStrike">
                <a:solidFill>
                  <a:srgbClr val="158466"/>
                </a:solidFill>
                <a:latin typeface="Arial"/>
              </a:rPr>
              <a:t>fParticleGun-&gt;GeneratePrimaryVertex(event);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400" spc="-1" strike="noStrike">
                <a:solidFill>
                  <a:srgbClr val="158466"/>
                </a:solidFill>
                <a:latin typeface="Arial"/>
              </a:rPr>
              <a:t>}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3" name="CustomShape 51"/>
          <p:cNvSpPr/>
          <p:nvPr/>
        </p:nvSpPr>
        <p:spPr>
          <a:xfrm>
            <a:off x="2016360" y="3960360"/>
            <a:ext cx="1079640" cy="215640"/>
          </a:xfrm>
          <a:custGeom>
            <a:avLst/>
            <a:gdLst>
              <a:gd name="textAreaLeft" fmla="*/ 0 w 1079640"/>
              <a:gd name="textAreaRight" fmla="*/ 1080000 w 1079640"/>
              <a:gd name="textAreaTop" fmla="*/ 0 h 215640"/>
              <a:gd name="textAreaBottom" fmla="*/ 216000 h 215640"/>
            </a:gdLst>
            <a:ahLst/>
            <a:rect l="textAreaLeft" t="textAreaTop" r="textAreaRight" b="textAreaBottom"/>
            <a:pathLst>
              <a:path w="3002" h="602">
                <a:moveTo>
                  <a:pt x="0" y="150"/>
                </a:moveTo>
                <a:lnTo>
                  <a:pt x="2250" y="150"/>
                </a:lnTo>
                <a:lnTo>
                  <a:pt x="2250" y="0"/>
                </a:lnTo>
                <a:lnTo>
                  <a:pt x="3001" y="300"/>
                </a:lnTo>
                <a:lnTo>
                  <a:pt x="2250" y="601"/>
                </a:lnTo>
                <a:lnTo>
                  <a:pt x="2250" y="450"/>
                </a:lnTo>
                <a:lnTo>
                  <a:pt x="0" y="450"/>
                </a:lnTo>
                <a:lnTo>
                  <a:pt x="0" y="150"/>
                </a:lnTo>
              </a:path>
            </a:pathLst>
          </a:custGeom>
          <a:solidFill>
            <a:srgbClr val="0000ff"/>
          </a:solidFill>
          <a:ln w="0"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4" name="TextShape 22"/>
          <p:cNvSpPr/>
          <p:nvPr/>
        </p:nvSpPr>
        <p:spPr>
          <a:xfrm>
            <a:off x="216000" y="2088000"/>
            <a:ext cx="215964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Called only once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5" name="TextShape 27"/>
          <p:cNvSpPr/>
          <p:nvPr/>
        </p:nvSpPr>
        <p:spPr>
          <a:xfrm>
            <a:off x="216000" y="3816000"/>
            <a:ext cx="2159640" cy="85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Called in the beginning of every event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CustomShape 52"/>
          <p:cNvSpPr/>
          <p:nvPr/>
        </p:nvSpPr>
        <p:spPr>
          <a:xfrm>
            <a:off x="0" y="0"/>
            <a:ext cx="10079640" cy="719640"/>
          </a:xfrm>
          <a:prstGeom prst="rect">
            <a:avLst/>
          </a:prstGeom>
          <a:solidFill>
            <a:srgbClr val="0000ff"/>
          </a:solidFill>
          <a:ln w="0"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7" name="CustomShape 53"/>
          <p:cNvSpPr/>
          <p:nvPr/>
        </p:nvSpPr>
        <p:spPr>
          <a:xfrm>
            <a:off x="0" y="5364000"/>
            <a:ext cx="10079640" cy="287640"/>
          </a:xfrm>
          <a:prstGeom prst="rect">
            <a:avLst/>
          </a:prstGeom>
          <a:solidFill>
            <a:srgbClr val="0000ff"/>
          </a:solidFill>
          <a:ln w="0"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8" name="TextShape 29"/>
          <p:cNvSpPr/>
          <p:nvPr/>
        </p:nvSpPr>
        <p:spPr>
          <a:xfrm>
            <a:off x="216000" y="144000"/>
            <a:ext cx="9431640" cy="40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IN" sz="2200" spc="-1" strike="noStrike">
                <a:solidFill>
                  <a:srgbClr val="ffffff"/>
                </a:solidFill>
                <a:latin typeface="Arial"/>
              </a:rPr>
              <a:t>Run Manager : G4RunManager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9" name="TextShape 30"/>
          <p:cNvSpPr/>
          <p:nvPr/>
        </p:nvSpPr>
        <p:spPr>
          <a:xfrm>
            <a:off x="360000" y="1008000"/>
            <a:ext cx="4967640" cy="264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One of the manager class in Geant4 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Helps in linking various objects and modules required during the initialization and run.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The program cannot run without the Run Manager.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User can inherit in their derived class to customize the behaviour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80" name="" descr=""/>
          <p:cNvPicPr/>
          <p:nvPr/>
        </p:nvPicPr>
        <p:blipFill>
          <a:blip r:embed="rId1"/>
          <a:stretch/>
        </p:blipFill>
        <p:spPr>
          <a:xfrm>
            <a:off x="4949280" y="1116000"/>
            <a:ext cx="4931280" cy="2231640"/>
          </a:xfrm>
          <a:prstGeom prst="rect">
            <a:avLst/>
          </a:prstGeom>
          <a:ln w="0">
            <a:noFill/>
          </a:ln>
        </p:spPr>
      </p:pic>
      <p:sp>
        <p:nvSpPr>
          <p:cNvPr id="481" name="TextShape 31"/>
          <p:cNvSpPr/>
          <p:nvPr/>
        </p:nvSpPr>
        <p:spPr>
          <a:xfrm>
            <a:off x="288000" y="3708000"/>
            <a:ext cx="9359640" cy="136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94070a"/>
                </a:solidFill>
                <a:latin typeface="Arial"/>
              </a:rPr>
              <a:t>G4RunManager or its Derived class must be singleton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94070a"/>
                </a:solidFill>
                <a:latin typeface="Arial"/>
              </a:rPr>
              <a:t>      </a:t>
            </a:r>
            <a:r>
              <a:rPr b="0" lang="en-IN" sz="1800" spc="-1" strike="noStrike">
                <a:solidFill>
                  <a:srgbClr val="94070a"/>
                </a:solidFill>
                <a:latin typeface="Arial"/>
              </a:rPr>
              <a:t>--&gt; Only one object should exist in the program’s memory.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Singleton instance helps in accessing the same RunManager object in different locations in the code.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CustomShape 54"/>
          <p:cNvSpPr/>
          <p:nvPr/>
        </p:nvSpPr>
        <p:spPr>
          <a:xfrm>
            <a:off x="0" y="0"/>
            <a:ext cx="10079640" cy="719640"/>
          </a:xfrm>
          <a:prstGeom prst="rect">
            <a:avLst/>
          </a:prstGeom>
          <a:solidFill>
            <a:srgbClr val="0000ff"/>
          </a:solidFill>
          <a:ln w="0"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83" name="CustomShape 55"/>
          <p:cNvSpPr/>
          <p:nvPr/>
        </p:nvSpPr>
        <p:spPr>
          <a:xfrm>
            <a:off x="0" y="5364000"/>
            <a:ext cx="10079640" cy="287640"/>
          </a:xfrm>
          <a:prstGeom prst="rect">
            <a:avLst/>
          </a:prstGeom>
          <a:solidFill>
            <a:srgbClr val="0000ff"/>
          </a:solidFill>
          <a:ln w="0"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84" name="TextShape 28"/>
          <p:cNvSpPr/>
          <p:nvPr/>
        </p:nvSpPr>
        <p:spPr>
          <a:xfrm>
            <a:off x="216000" y="144000"/>
            <a:ext cx="9431640" cy="40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IN" sz="2200" spc="-1" strike="noStrike">
                <a:solidFill>
                  <a:srgbClr val="ffffff"/>
                </a:solidFill>
                <a:latin typeface="Arial"/>
                <a:ea typeface="Noto Sans CJK SC"/>
              </a:rPr>
              <a:t>Action Initialization : G4</a:t>
            </a:r>
            <a:r>
              <a:rPr b="1" lang="en-IN" sz="2200" spc="-1" strike="noStrike">
                <a:solidFill>
                  <a:srgbClr val="ed1c24"/>
                </a:solidFill>
                <a:latin typeface="Arial"/>
                <a:ea typeface="Noto Sans CJK SC"/>
              </a:rPr>
              <a:t>V</a:t>
            </a:r>
            <a:r>
              <a:rPr b="1" lang="en-IN" sz="2200" spc="-1" strike="noStrike">
                <a:solidFill>
                  <a:srgbClr val="ffffff"/>
                </a:solidFill>
                <a:latin typeface="Arial"/>
                <a:ea typeface="Noto Sans CJK SC"/>
              </a:rPr>
              <a:t>UserActionInitialization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5" name="TextShape 33"/>
          <p:cNvSpPr/>
          <p:nvPr/>
        </p:nvSpPr>
        <p:spPr>
          <a:xfrm>
            <a:off x="288000" y="936000"/>
            <a:ext cx="791964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Basically used to instantiate various classes required during event loop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6" name="TextShape 34"/>
          <p:cNvSpPr/>
          <p:nvPr/>
        </p:nvSpPr>
        <p:spPr>
          <a:xfrm>
            <a:off x="5184000" y="1296720"/>
            <a:ext cx="4718880" cy="331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class Sim01_ActionInitialization : public G4VUserActionInitialization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{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public: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Sim01_ActionInitialization(){}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virtual ~Sim01_ActionInitialization(){}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virtual void BuildForMaster() const{}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1" lang="en-IN" sz="1600" spc="-1" strike="noStrike">
                <a:solidFill>
                  <a:srgbClr val="000000"/>
                </a:solidFill>
                <a:latin typeface="Arial"/>
              </a:rPr>
              <a:t>virtual void Build() const{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Noto Sans CJK SC"/>
              </a:rPr>
              <a:t>	</a:t>
            </a:r>
            <a:r>
              <a:rPr b="1" lang="en-IN" sz="1600" spc="-1" strike="noStrike">
                <a:solidFill>
                  <a:srgbClr val="0000ff"/>
                </a:solidFill>
                <a:latin typeface="Arial"/>
                <a:ea typeface="Noto Sans CJK SC"/>
              </a:rPr>
              <a:t>// Link the objects of classes</a:t>
            </a:r>
            <a:r>
              <a:rPr b="1" lang="en-IN" sz="1800" spc="-1" strike="noStrike">
                <a:solidFill>
                  <a:srgbClr val="0000ff"/>
                </a:solidFill>
                <a:latin typeface="Arial"/>
                <a:ea typeface="Noto Sans CJK SC"/>
              </a:rPr>
              <a:t> </a:t>
            </a:r>
            <a:r>
              <a:rPr b="1" lang="en-IN" sz="1600" spc="-1" strike="noStrike">
                <a:solidFill>
                  <a:srgbClr val="0000ff"/>
                </a:solidFill>
                <a:latin typeface="Arial"/>
                <a:ea typeface="Noto Sans CJK SC"/>
              </a:rPr>
              <a:t>invoked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600" spc="-1" strike="noStrike">
                <a:solidFill>
                  <a:srgbClr val="0000ff"/>
                </a:solidFill>
                <a:latin typeface="Arial"/>
                <a:ea typeface="Noto Sans CJK SC"/>
              </a:rPr>
              <a:t>	</a:t>
            </a:r>
            <a:r>
              <a:rPr b="1" lang="en-IN" sz="1600" spc="-1" strike="noStrike">
                <a:solidFill>
                  <a:srgbClr val="0000ff"/>
                </a:solidFill>
                <a:latin typeface="Arial"/>
                <a:ea typeface="Noto Sans CJK SC"/>
              </a:rPr>
              <a:t>   </a:t>
            </a:r>
            <a:r>
              <a:rPr b="1" lang="en-IN" sz="1600" spc="-1" strike="noStrike">
                <a:solidFill>
                  <a:srgbClr val="0000ff"/>
                </a:solidFill>
                <a:latin typeface="Arial"/>
                <a:ea typeface="Noto Sans CJK SC"/>
              </a:rPr>
              <a:t>during the event loop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600" spc="-1" strike="noStrike">
                <a:solidFill>
                  <a:srgbClr val="0000ff"/>
                </a:solidFill>
                <a:latin typeface="Arial"/>
                <a:ea typeface="Noto Sans CJK SC"/>
              </a:rPr>
              <a:t>	</a:t>
            </a:r>
            <a:r>
              <a:rPr b="1" lang="en-IN" sz="1600" spc="-1" strike="noStrike">
                <a:solidFill>
                  <a:srgbClr val="0000ff"/>
                </a:solidFill>
                <a:latin typeface="Arial"/>
                <a:ea typeface="Noto Sans CJK SC"/>
              </a:rPr>
              <a:t>   </a:t>
            </a:r>
            <a:r>
              <a:rPr b="1" lang="en-IN" sz="1600" spc="-1" strike="noStrike">
                <a:solidFill>
                  <a:srgbClr val="0000ff"/>
                </a:solidFill>
                <a:latin typeface="Arial"/>
                <a:ea typeface="Noto Sans CJK SC"/>
              </a:rPr>
              <a:t>// EventAction, SteppingAction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Noto Sans CJK SC"/>
              </a:rPr>
              <a:t>    </a:t>
            </a:r>
            <a:r>
              <a:rPr b="1" lang="en-IN" sz="1600" spc="-1" strike="noStrike">
                <a:solidFill>
                  <a:srgbClr val="000000"/>
                </a:solidFill>
                <a:latin typeface="Arial"/>
                <a:ea typeface="Noto Sans CJK SC"/>
              </a:rPr>
              <a:t>}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Noto Sans CJK SC"/>
              </a:rPr>
              <a:t>};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7" name="TextShape 35"/>
          <p:cNvSpPr/>
          <p:nvPr/>
        </p:nvSpPr>
        <p:spPr>
          <a:xfrm>
            <a:off x="313560" y="1440000"/>
            <a:ext cx="4222080" cy="215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class G4VUserActionInitialization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{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G4VUserActionInitialization();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virtual ~G4VUserActionInitialization();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1" lang="en-IN" sz="1600" spc="-1" strike="noStrike">
                <a:solidFill>
                  <a:srgbClr val="000000"/>
                </a:solidFill>
                <a:latin typeface="Arial"/>
              </a:rPr>
              <a:t>virtual void Build() const = 0;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}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8" name="Line 4"/>
          <p:cNvSpPr/>
          <p:nvPr/>
        </p:nvSpPr>
        <p:spPr>
          <a:xfrm>
            <a:off x="4716000" y="1296000"/>
            <a:ext cx="360" cy="2304000"/>
          </a:xfrm>
          <a:prstGeom prst="line">
            <a:avLst/>
          </a:prstGeom>
          <a:ln w="36000">
            <a:solidFill>
              <a:srgbClr val="0000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CustomShape 58"/>
          <p:cNvSpPr/>
          <p:nvPr/>
        </p:nvSpPr>
        <p:spPr>
          <a:xfrm>
            <a:off x="0" y="0"/>
            <a:ext cx="10079640" cy="719640"/>
          </a:xfrm>
          <a:prstGeom prst="rect">
            <a:avLst/>
          </a:prstGeom>
          <a:solidFill>
            <a:srgbClr val="0000ff"/>
          </a:solidFill>
          <a:ln w="0"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90" name="CustomShape 59"/>
          <p:cNvSpPr/>
          <p:nvPr/>
        </p:nvSpPr>
        <p:spPr>
          <a:xfrm>
            <a:off x="0" y="5364000"/>
            <a:ext cx="10079640" cy="287640"/>
          </a:xfrm>
          <a:prstGeom prst="rect">
            <a:avLst/>
          </a:prstGeom>
          <a:solidFill>
            <a:srgbClr val="0000ff"/>
          </a:solidFill>
          <a:ln w="0"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91" name="TextShape 41"/>
          <p:cNvSpPr/>
          <p:nvPr/>
        </p:nvSpPr>
        <p:spPr>
          <a:xfrm>
            <a:off x="100800" y="911520"/>
            <a:ext cx="9474840" cy="290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Arial"/>
              </a:rPr>
              <a:t>Define your entry point :</a:t>
            </a:r>
            <a:r>
              <a:rPr b="1" lang="en-IN" sz="1800" spc="-1" strike="noStrike">
                <a:solidFill>
                  <a:srgbClr val="611729"/>
                </a:solidFill>
                <a:latin typeface="Arial"/>
              </a:rPr>
              <a:t> </a:t>
            </a:r>
            <a:r>
              <a:rPr b="1" lang="en-IN" sz="1800" spc="-1" strike="noStrike">
                <a:solidFill>
                  <a:srgbClr val="ff0000"/>
                </a:solidFill>
                <a:latin typeface="Arial"/>
              </a:rPr>
              <a:t>main()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 :The place where you actually registers different components of your application.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Things TODO: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1) Instantiate your RunManager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2) Instantiate your DetectorConstruction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3) Instantiate your PhysicsList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4) Instantiate your ActionInitialization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5) Run your code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Optional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6) Instantiate your Visualization Manager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2" name="TextShape 42"/>
          <p:cNvSpPr/>
          <p:nvPr/>
        </p:nvSpPr>
        <p:spPr>
          <a:xfrm>
            <a:off x="216000" y="180360"/>
            <a:ext cx="9431640" cy="40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IN" sz="2200" spc="-1" strike="noStrike">
                <a:solidFill>
                  <a:srgbClr val="ffffff"/>
                </a:solidFill>
                <a:latin typeface="Arial"/>
              </a:rPr>
              <a:t>Structure of main() function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3" name="TextShape 43"/>
          <p:cNvSpPr/>
          <p:nvPr/>
        </p:nvSpPr>
        <p:spPr>
          <a:xfrm>
            <a:off x="5508000" y="1440000"/>
            <a:ext cx="4499640" cy="418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Int main(){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G4RunManager *runManager = new G4RunManager;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DetectorConstruction *det = new DetectorConstruction();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G4VModularPhysicsList *physicsList = new FTFP_BERT;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ActionInitialization *actIni = new ActionInitialization();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runManager-&gt;SetUserInitialization(det);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runManager-&gt;SetUserInitialization(physicsList);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runManager-&gt;SetUserInitialization(actIni);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G4UImanager *UImanager = G4UImanager::GetUIpointer();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Uimanager-&gt;ApplyCommand(“/control/execute Run.mac”);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</a:rPr>
              <a:t>}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4" name="TextShape 44"/>
          <p:cNvSpPr/>
          <p:nvPr/>
        </p:nvSpPr>
        <p:spPr>
          <a:xfrm>
            <a:off x="2592000" y="4653720"/>
            <a:ext cx="201564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i="1" lang="en-IN" sz="1800" spc="-1" strike="noStrike">
                <a:solidFill>
                  <a:srgbClr val="000000"/>
                </a:solidFill>
                <a:latin typeface="Arial"/>
              </a:rPr>
              <a:t>/run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/initialize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IN" sz="1800" spc="-1" strike="noStrike">
                <a:solidFill>
                  <a:srgbClr val="000000"/>
                </a:solidFill>
                <a:latin typeface="Arial"/>
              </a:rPr>
              <a:t>/run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/beamOn 100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5" name="TextShape 45"/>
          <p:cNvSpPr/>
          <p:nvPr/>
        </p:nvSpPr>
        <p:spPr>
          <a:xfrm>
            <a:off x="2664000" y="4320000"/>
            <a:ext cx="20876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Arial"/>
              </a:rPr>
              <a:t>Run.mac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CustomShape 62"/>
          <p:cNvSpPr/>
          <p:nvPr/>
        </p:nvSpPr>
        <p:spPr>
          <a:xfrm>
            <a:off x="0" y="0"/>
            <a:ext cx="10079640" cy="719640"/>
          </a:xfrm>
          <a:prstGeom prst="rect">
            <a:avLst/>
          </a:prstGeom>
          <a:solidFill>
            <a:srgbClr val="0000ff"/>
          </a:solidFill>
          <a:ln w="0"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97" name="CustomShape 63"/>
          <p:cNvSpPr/>
          <p:nvPr/>
        </p:nvSpPr>
        <p:spPr>
          <a:xfrm>
            <a:off x="0" y="5364000"/>
            <a:ext cx="10079640" cy="287640"/>
          </a:xfrm>
          <a:prstGeom prst="rect">
            <a:avLst/>
          </a:prstGeom>
          <a:solidFill>
            <a:srgbClr val="0000ff"/>
          </a:solidFill>
          <a:ln w="0"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98" name="TextShape 48"/>
          <p:cNvSpPr/>
          <p:nvPr/>
        </p:nvSpPr>
        <p:spPr>
          <a:xfrm>
            <a:off x="216000" y="180720"/>
            <a:ext cx="9431640" cy="40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IN" sz="2200" spc="-1" strike="noStrike">
                <a:solidFill>
                  <a:srgbClr val="ffffff"/>
                </a:solidFill>
                <a:latin typeface="Arial"/>
              </a:rPr>
              <a:t>Our program is running : Where is the output ??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9" name="TextShape 49"/>
          <p:cNvSpPr/>
          <p:nvPr/>
        </p:nvSpPr>
        <p:spPr>
          <a:xfrm>
            <a:off x="360000" y="936000"/>
            <a:ext cx="5183640" cy="418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Geant4 runs the full simulation silently.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The required information needs to extracted.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Just to see what going on 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--&gt; </a:t>
            </a:r>
            <a:r>
              <a:rPr b="1" lang="en-IN" sz="1800" spc="-1" strike="noStrike">
                <a:solidFill>
                  <a:srgbClr val="000000"/>
                </a:solidFill>
                <a:latin typeface="Arial"/>
              </a:rPr>
              <a:t>use UI commands : /</a:t>
            </a:r>
            <a:r>
              <a:rPr b="1" i="1" lang="en-IN" sz="1800" spc="-1" strike="noStrike">
                <a:solidFill>
                  <a:srgbClr val="000000"/>
                </a:solidFill>
                <a:latin typeface="Arial"/>
              </a:rPr>
              <a:t>tracking/verbose 1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This will basically start printing all the tracking information.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--&gt; Particle information (location, direction etc.)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--&gt; Step information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--&gt; Energy loss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--&gt; Associated volume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--&gt; TrackId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CustomShape 64"/>
          <p:cNvSpPr/>
          <p:nvPr/>
        </p:nvSpPr>
        <p:spPr>
          <a:xfrm>
            <a:off x="0" y="0"/>
            <a:ext cx="10079640" cy="719640"/>
          </a:xfrm>
          <a:prstGeom prst="rect">
            <a:avLst/>
          </a:prstGeom>
          <a:solidFill>
            <a:srgbClr val="0000ff"/>
          </a:solidFill>
          <a:ln w="0"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01" name="CustomShape 65"/>
          <p:cNvSpPr/>
          <p:nvPr/>
        </p:nvSpPr>
        <p:spPr>
          <a:xfrm>
            <a:off x="0" y="5364000"/>
            <a:ext cx="10079640" cy="287640"/>
          </a:xfrm>
          <a:prstGeom prst="rect">
            <a:avLst/>
          </a:prstGeom>
          <a:solidFill>
            <a:srgbClr val="0000ff"/>
          </a:solidFill>
          <a:ln w="0"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502" name="" descr=""/>
          <p:cNvPicPr/>
          <p:nvPr/>
        </p:nvPicPr>
        <p:blipFill>
          <a:blip r:embed="rId1"/>
          <a:stretch/>
        </p:blipFill>
        <p:spPr>
          <a:xfrm>
            <a:off x="133200" y="1761120"/>
            <a:ext cx="9257760" cy="3018600"/>
          </a:xfrm>
          <a:prstGeom prst="rect">
            <a:avLst/>
          </a:prstGeom>
          <a:ln w="0">
            <a:noFill/>
          </a:ln>
        </p:spPr>
      </p:pic>
      <p:pic>
        <p:nvPicPr>
          <p:cNvPr id="503" name="" descr=""/>
          <p:cNvPicPr/>
          <p:nvPr/>
        </p:nvPicPr>
        <p:blipFill>
          <a:blip r:embed="rId2"/>
          <a:stretch/>
        </p:blipFill>
        <p:spPr>
          <a:xfrm>
            <a:off x="7532280" y="774720"/>
            <a:ext cx="2403360" cy="1816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CustomShape 66"/>
          <p:cNvSpPr/>
          <p:nvPr/>
        </p:nvSpPr>
        <p:spPr>
          <a:xfrm>
            <a:off x="0" y="0"/>
            <a:ext cx="10079640" cy="719640"/>
          </a:xfrm>
          <a:prstGeom prst="rect">
            <a:avLst/>
          </a:prstGeom>
          <a:solidFill>
            <a:srgbClr val="0000ff"/>
          </a:solidFill>
          <a:ln w="0"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05" name="CustomShape 67"/>
          <p:cNvSpPr/>
          <p:nvPr/>
        </p:nvSpPr>
        <p:spPr>
          <a:xfrm>
            <a:off x="0" y="5364000"/>
            <a:ext cx="10079640" cy="287640"/>
          </a:xfrm>
          <a:prstGeom prst="rect">
            <a:avLst/>
          </a:prstGeom>
          <a:solidFill>
            <a:srgbClr val="0000ff"/>
          </a:solidFill>
          <a:ln w="0"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06" name="TextShape 50"/>
          <p:cNvSpPr/>
          <p:nvPr/>
        </p:nvSpPr>
        <p:spPr>
          <a:xfrm>
            <a:off x="216000" y="181080"/>
            <a:ext cx="9431640" cy="40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IN" sz="2200" spc="-1" strike="noStrike">
                <a:solidFill>
                  <a:srgbClr val="ffffff"/>
                </a:solidFill>
                <a:latin typeface="Arial"/>
              </a:rPr>
              <a:t>Geant4 Classes to get the information from the simulations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7" name="TextShape 51"/>
          <p:cNvSpPr/>
          <p:nvPr/>
        </p:nvSpPr>
        <p:spPr>
          <a:xfrm>
            <a:off x="360000" y="1008000"/>
            <a:ext cx="8999640" cy="316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Information can be fetched at different levels, depending upon the requirements.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--&gt; Run level information (G4UserRunAction)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--&gt; Event level information (G4UserEventAction)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--&gt; Step level information (G4UserSteppingAction)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--&gt; Few more are also there.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These will be discussed in detail in the coming talks.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CustomShape 80"/>
          <p:cNvSpPr/>
          <p:nvPr/>
        </p:nvSpPr>
        <p:spPr>
          <a:xfrm>
            <a:off x="0" y="0"/>
            <a:ext cx="10079640" cy="719640"/>
          </a:xfrm>
          <a:prstGeom prst="rect">
            <a:avLst/>
          </a:prstGeom>
          <a:solidFill>
            <a:srgbClr val="0000ff"/>
          </a:solidFill>
          <a:ln w="0"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09" name="CustomShape 81"/>
          <p:cNvSpPr/>
          <p:nvPr/>
        </p:nvSpPr>
        <p:spPr>
          <a:xfrm>
            <a:off x="-72000" y="5364000"/>
            <a:ext cx="10079640" cy="287640"/>
          </a:xfrm>
          <a:prstGeom prst="rect">
            <a:avLst/>
          </a:prstGeom>
          <a:solidFill>
            <a:srgbClr val="0000ff"/>
          </a:solidFill>
          <a:ln w="0"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10" name="TextShape 74"/>
          <p:cNvSpPr/>
          <p:nvPr/>
        </p:nvSpPr>
        <p:spPr>
          <a:xfrm>
            <a:off x="2268000" y="2232000"/>
            <a:ext cx="6623640" cy="54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000000"/>
                </a:solidFill>
                <a:latin typeface="Arial"/>
              </a:rPr>
              <a:t>Thanks for your attention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86"/>
          <p:cNvSpPr/>
          <p:nvPr/>
        </p:nvSpPr>
        <p:spPr>
          <a:xfrm>
            <a:off x="0" y="0"/>
            <a:ext cx="10078920" cy="718200"/>
          </a:xfrm>
          <a:prstGeom prst="rect">
            <a:avLst/>
          </a:prstGeom>
          <a:solidFill>
            <a:srgbClr val="0000ff"/>
          </a:solidFill>
          <a:ln w="0"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3" name="CustomShape 87"/>
          <p:cNvSpPr/>
          <p:nvPr/>
        </p:nvSpPr>
        <p:spPr>
          <a:xfrm>
            <a:off x="0" y="5364360"/>
            <a:ext cx="10078920" cy="286200"/>
          </a:xfrm>
          <a:prstGeom prst="rect">
            <a:avLst/>
          </a:prstGeom>
          <a:solidFill>
            <a:srgbClr val="0000ff"/>
          </a:solidFill>
          <a:ln w="0"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4" name="CustomShape 88"/>
          <p:cNvSpPr/>
          <p:nvPr/>
        </p:nvSpPr>
        <p:spPr>
          <a:xfrm>
            <a:off x="216000" y="144000"/>
            <a:ext cx="8710920" cy="37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ffffff"/>
                </a:solidFill>
                <a:latin typeface="Arial"/>
                <a:ea typeface="DejaVu Sans"/>
              </a:rPr>
              <a:t>Geometry in Geant4 (Things to be discussed)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CustomShape 89"/>
          <p:cNvSpPr/>
          <p:nvPr/>
        </p:nvSpPr>
        <p:spPr>
          <a:xfrm>
            <a:off x="216000" y="936000"/>
            <a:ext cx="8422920" cy="386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1) Steps involved to create the detector geometries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2) Some of the complex geometries available in Geant4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3) Discussion of “Materials” in brief.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4) Geometry hierarchy in a detector setup.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5) How to import / export the geometry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6) Use of GDML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0" y="0"/>
            <a:ext cx="10078920" cy="718200"/>
          </a:xfrm>
          <a:prstGeom prst="rect">
            <a:avLst/>
          </a:prstGeom>
          <a:solidFill>
            <a:srgbClr val="0000ff"/>
          </a:solidFill>
          <a:ln w="0"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7" name="CustomShape 2"/>
          <p:cNvSpPr/>
          <p:nvPr/>
        </p:nvSpPr>
        <p:spPr>
          <a:xfrm>
            <a:off x="0" y="5364360"/>
            <a:ext cx="10078920" cy="286200"/>
          </a:xfrm>
          <a:prstGeom prst="rect">
            <a:avLst/>
          </a:prstGeom>
          <a:solidFill>
            <a:srgbClr val="0000ff"/>
          </a:solidFill>
          <a:ln w="0"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18" name="" descr=""/>
          <p:cNvPicPr/>
          <p:nvPr/>
        </p:nvPicPr>
        <p:blipFill>
          <a:blip r:embed="rId1"/>
          <a:stretch/>
        </p:blipFill>
        <p:spPr>
          <a:xfrm>
            <a:off x="1440000" y="3050280"/>
            <a:ext cx="6479280" cy="2317680"/>
          </a:xfrm>
          <a:prstGeom prst="rect">
            <a:avLst/>
          </a:prstGeom>
          <a:ln w="0">
            <a:noFill/>
          </a:ln>
        </p:spPr>
      </p:pic>
      <p:sp>
        <p:nvSpPr>
          <p:cNvPr id="219" name="CustomShape 3"/>
          <p:cNvSpPr/>
          <p:nvPr/>
        </p:nvSpPr>
        <p:spPr>
          <a:xfrm>
            <a:off x="216000" y="144000"/>
            <a:ext cx="8710920" cy="37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ffffff"/>
                </a:solidFill>
                <a:latin typeface="Arial"/>
                <a:ea typeface="DejaVu Sans"/>
              </a:rPr>
              <a:t>Software architecture of Detector geometry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CustomShape 4"/>
          <p:cNvSpPr/>
          <p:nvPr/>
        </p:nvSpPr>
        <p:spPr>
          <a:xfrm>
            <a:off x="144000" y="792000"/>
            <a:ext cx="8422920" cy="192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Basically consist of three layers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1) Solid (Shape) :   G4VSolid : Defines the shape and size of the geometry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2) Logical Volume : G4LogicalVolume : material, sensitivity, visualization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             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attributes, physical placement of daughter volumes etc.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3) Physically place volume : G4VPhysicalVolume : defines position, rotatation,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                          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and mother volume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0" y="0"/>
            <a:ext cx="10078920" cy="718200"/>
          </a:xfrm>
          <a:prstGeom prst="rect">
            <a:avLst/>
          </a:prstGeom>
          <a:solidFill>
            <a:srgbClr val="0000ff"/>
          </a:solidFill>
          <a:ln w="0"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2" name="CustomShape 2"/>
          <p:cNvSpPr/>
          <p:nvPr/>
        </p:nvSpPr>
        <p:spPr>
          <a:xfrm>
            <a:off x="0" y="5364360"/>
            <a:ext cx="10078920" cy="286200"/>
          </a:xfrm>
          <a:prstGeom prst="rect">
            <a:avLst/>
          </a:prstGeom>
          <a:solidFill>
            <a:srgbClr val="0000ff"/>
          </a:solidFill>
          <a:ln w="0"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3" name="CustomShape 3"/>
          <p:cNvSpPr/>
          <p:nvPr/>
        </p:nvSpPr>
        <p:spPr>
          <a:xfrm>
            <a:off x="216000" y="144000"/>
            <a:ext cx="9430200" cy="71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IN" sz="2200" spc="-1" strike="noStrike">
                <a:solidFill>
                  <a:srgbClr val="ffffff"/>
                </a:solidFill>
                <a:latin typeface="Arial"/>
                <a:ea typeface="DejaVu Sans"/>
              </a:rPr>
              <a:t>Various Shapes available in Geant4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CustomShape 4"/>
          <p:cNvSpPr/>
          <p:nvPr/>
        </p:nvSpPr>
        <p:spPr>
          <a:xfrm>
            <a:off x="1152000" y="5832000"/>
            <a:ext cx="7413480" cy="2671920"/>
          </a:xfrm>
          <a:prstGeom prst="rect">
            <a:avLst/>
          </a:prstGeom>
          <a:noFill/>
          <a:ln w="36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000000"/>
                </a:solidFill>
                <a:latin typeface="Arial"/>
                <a:ea typeface="DejaVu Sans"/>
              </a:rPr>
              <a:t>Computing volumes and weights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000000"/>
                </a:solidFill>
                <a:latin typeface="Arial"/>
                <a:ea typeface="DejaVu Sans"/>
              </a:rPr>
              <a:t>• </a:t>
            </a:r>
            <a:r>
              <a:rPr b="0" lang="en-IN" sz="1000" spc="-1" strike="noStrike">
                <a:solidFill>
                  <a:srgbClr val="000000"/>
                </a:solidFill>
                <a:latin typeface="Arial"/>
                <a:ea typeface="DejaVu Sans"/>
              </a:rPr>
              <a:t>Geometrical volume of a generic solid or boolean composition can be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000000"/>
                </a:solidFill>
                <a:latin typeface="Arial"/>
                <a:ea typeface="DejaVu Sans"/>
              </a:rPr>
              <a:t>computed from the solid volume: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000000"/>
                </a:solidFill>
                <a:latin typeface="Arial"/>
                <a:ea typeface="DejaVu Sans"/>
              </a:rPr>
              <a:t>G4double GetCubicVolume();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000000"/>
                </a:solidFill>
                <a:latin typeface="Arial"/>
                <a:ea typeface="DejaVu Sans"/>
              </a:rPr>
              <a:t>– </a:t>
            </a:r>
            <a:r>
              <a:rPr b="0" lang="en-IN" sz="1000" spc="-1" strike="noStrike">
                <a:solidFill>
                  <a:srgbClr val="000000"/>
                </a:solidFill>
                <a:latin typeface="Arial"/>
                <a:ea typeface="DejaVu Sans"/>
              </a:rPr>
              <a:t>Exact volume is determinatively calculated for most of CSG solids, while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000000"/>
                </a:solidFill>
                <a:latin typeface="Arial"/>
                <a:ea typeface="DejaVu Sans"/>
              </a:rPr>
              <a:t>estimation based on Monte Carlo integration is given for other solids.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000000"/>
                </a:solidFill>
                <a:latin typeface="Arial"/>
                <a:ea typeface="DejaVu Sans"/>
              </a:rPr>
              <a:t>• </a:t>
            </a:r>
            <a:r>
              <a:rPr b="0" lang="en-IN" sz="1000" spc="-1" strike="noStrike">
                <a:solidFill>
                  <a:srgbClr val="000000"/>
                </a:solidFill>
                <a:latin typeface="Arial"/>
                <a:ea typeface="DejaVu Sans"/>
              </a:rPr>
              <a:t>Overall weight of a geometry setup (sub-geometry) can be computed from the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000000"/>
                </a:solidFill>
                <a:latin typeface="Arial"/>
                <a:ea typeface="DejaVu Sans"/>
              </a:rPr>
              <a:t>logical volume: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000000"/>
                </a:solidFill>
                <a:latin typeface="Arial"/>
                <a:ea typeface="DejaVu Sans"/>
              </a:rPr>
              <a:t>G4double GetMass(G4bool forced=false,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000000"/>
                </a:solidFill>
                <a:latin typeface="Arial"/>
                <a:ea typeface="DejaVu Sans"/>
              </a:rPr>
              <a:t>G4bool propagate=true, G4Material* pMaterial=0);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000000"/>
                </a:solidFill>
                <a:latin typeface="Arial"/>
                <a:ea typeface="DejaVu Sans"/>
              </a:rPr>
              <a:t>– </a:t>
            </a:r>
            <a:r>
              <a:rPr b="0" lang="en-IN" sz="1000" spc="-1" strike="noStrike">
                <a:solidFill>
                  <a:srgbClr val="000000"/>
                </a:solidFill>
                <a:latin typeface="Arial"/>
                <a:ea typeface="DejaVu Sans"/>
              </a:rPr>
              <a:t>The computation may require a considerable amount of time, depending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000000"/>
                </a:solidFill>
                <a:latin typeface="Arial"/>
                <a:ea typeface="DejaVu Sans"/>
              </a:rPr>
              <a:t>on the complexity of the geometry.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000000"/>
                </a:solidFill>
                <a:latin typeface="Arial"/>
                <a:ea typeface="DejaVu Sans"/>
              </a:rPr>
              <a:t>– </a:t>
            </a:r>
            <a:r>
              <a:rPr b="0" lang="en-IN" sz="1000" spc="-1" strike="noStrike">
                <a:solidFill>
                  <a:srgbClr val="000000"/>
                </a:solidFill>
                <a:latin typeface="Arial"/>
                <a:ea typeface="DejaVu Sans"/>
              </a:rPr>
              <a:t>The return value is cached and reused until forced=true.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000000"/>
                </a:solidFill>
                <a:latin typeface="Arial"/>
                <a:ea typeface="DejaVu Sans"/>
              </a:rPr>
              <a:t>– </a:t>
            </a:r>
            <a:r>
              <a:rPr b="0" lang="en-IN" sz="1000" spc="-1" strike="noStrike">
                <a:solidFill>
                  <a:srgbClr val="000000"/>
                </a:solidFill>
                <a:latin typeface="Arial"/>
                <a:ea typeface="DejaVu Sans"/>
              </a:rPr>
              <a:t>Daughter volumes will be neglected if propagate=false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5" name="" descr=""/>
          <p:cNvPicPr/>
          <p:nvPr/>
        </p:nvPicPr>
        <p:blipFill>
          <a:blip r:embed="rId1"/>
          <a:stretch/>
        </p:blipFill>
        <p:spPr>
          <a:xfrm>
            <a:off x="298080" y="802800"/>
            <a:ext cx="7692120" cy="4559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0" y="0"/>
            <a:ext cx="10078920" cy="718200"/>
          </a:xfrm>
          <a:prstGeom prst="rect">
            <a:avLst/>
          </a:prstGeom>
          <a:solidFill>
            <a:srgbClr val="0000ff"/>
          </a:solidFill>
          <a:ln w="0"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7" name="CustomShape 2"/>
          <p:cNvSpPr/>
          <p:nvPr/>
        </p:nvSpPr>
        <p:spPr>
          <a:xfrm>
            <a:off x="0" y="5364360"/>
            <a:ext cx="10078920" cy="286200"/>
          </a:xfrm>
          <a:prstGeom prst="rect">
            <a:avLst/>
          </a:prstGeom>
          <a:solidFill>
            <a:srgbClr val="0000ff"/>
          </a:solidFill>
          <a:ln w="0"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8" name="CustomShape 3"/>
          <p:cNvSpPr/>
          <p:nvPr/>
        </p:nvSpPr>
        <p:spPr>
          <a:xfrm>
            <a:off x="216000" y="144000"/>
            <a:ext cx="8710920" cy="42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ffffff"/>
                </a:solidFill>
                <a:latin typeface="Arial"/>
                <a:ea typeface="DejaVu Sans"/>
              </a:rPr>
              <a:t>Concept of Half lengths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CustomShape 4"/>
          <p:cNvSpPr/>
          <p:nvPr/>
        </p:nvSpPr>
        <p:spPr>
          <a:xfrm>
            <a:off x="432000" y="1008000"/>
            <a:ext cx="8494200" cy="213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Geant4 geometry works on the concept of half lengths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Suppose we want to create the box of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ce181e"/>
                </a:solidFill>
                <a:latin typeface="Arial"/>
                <a:ea typeface="DejaVu Sans"/>
              </a:rPr>
              <a:t> </a:t>
            </a:r>
            <a:r>
              <a:rPr b="1" lang="en-IN" sz="1800" spc="-1" strike="noStrike">
                <a:solidFill>
                  <a:srgbClr val="ce181e"/>
                </a:solidFill>
                <a:latin typeface="Arial"/>
                <a:ea typeface="DejaVu Sans"/>
              </a:rPr>
              <a:t>[10 cm X 20 cm  X  30 cm  ] : Required dimension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ff"/>
                </a:solidFill>
                <a:latin typeface="Arial"/>
                <a:ea typeface="Noto Sans CJK SC"/>
              </a:rPr>
              <a:t> </a:t>
            </a:r>
            <a:r>
              <a:rPr b="1" lang="en-IN" sz="1800" spc="-1" strike="noStrike">
                <a:solidFill>
                  <a:srgbClr val="0000ff"/>
                </a:solidFill>
                <a:latin typeface="Arial"/>
                <a:ea typeface="Noto Sans CJK SC"/>
              </a:rPr>
              <a:t>[5 cm   X 10 cm  X  15 cm  ] : Specified Half length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Same concept is applicable to all the geometries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Cone, Tube, etc.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30" name="Group 5"/>
          <p:cNvGrpSpPr/>
          <p:nvPr/>
        </p:nvGrpSpPr>
        <p:grpSpPr>
          <a:xfrm>
            <a:off x="6623640" y="863640"/>
            <a:ext cx="2880000" cy="2592000"/>
            <a:chOff x="6623640" y="863640"/>
            <a:chExt cx="2880000" cy="2592000"/>
          </a:xfrm>
        </p:grpSpPr>
        <p:sp>
          <p:nvSpPr>
            <p:cNvPr id="231" name="CustomShape 6"/>
            <p:cNvSpPr/>
            <p:nvPr/>
          </p:nvSpPr>
          <p:spPr>
            <a:xfrm>
              <a:off x="7488000" y="1296000"/>
              <a:ext cx="1078200" cy="1654200"/>
            </a:xfrm>
            <a:prstGeom prst="rect">
              <a:avLst/>
            </a:prstGeom>
            <a:solidFill>
              <a:srgbClr val="fff200">
                <a:alpha val="30000"/>
              </a:srgbClr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32" name="Line 7"/>
            <p:cNvSpPr/>
            <p:nvPr/>
          </p:nvSpPr>
          <p:spPr>
            <a:xfrm>
              <a:off x="8028000" y="863640"/>
              <a:ext cx="360" cy="2592000"/>
            </a:xfrm>
            <a:prstGeom prst="line">
              <a:avLst/>
            </a:prstGeom>
            <a:ln w="36000">
              <a:solidFill>
                <a:srgbClr val="0000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33" name="Line 8"/>
            <p:cNvSpPr/>
            <p:nvPr/>
          </p:nvSpPr>
          <p:spPr>
            <a:xfrm>
              <a:off x="6623640" y="2122560"/>
              <a:ext cx="2880000" cy="360"/>
            </a:xfrm>
            <a:prstGeom prst="line">
              <a:avLst/>
            </a:prstGeom>
            <a:ln w="36000">
              <a:solidFill>
                <a:srgbClr val="0000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640" bIns="-44640" anchor="t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34" name="CustomShape 9"/>
            <p:cNvSpPr/>
            <p:nvPr/>
          </p:nvSpPr>
          <p:spPr>
            <a:xfrm>
              <a:off x="7776000" y="2088000"/>
              <a:ext cx="502200" cy="358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0,0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35" name="CustomShape 10"/>
            <p:cNvSpPr/>
            <p:nvPr/>
          </p:nvSpPr>
          <p:spPr>
            <a:xfrm>
              <a:off x="8568000" y="2160000"/>
              <a:ext cx="502200" cy="344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5,0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36" name="CustomShape 11"/>
            <p:cNvSpPr/>
            <p:nvPr/>
          </p:nvSpPr>
          <p:spPr>
            <a:xfrm>
              <a:off x="6948000" y="2088000"/>
              <a:ext cx="646200" cy="358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-5,0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37" name="CustomShape 12"/>
            <p:cNvSpPr/>
            <p:nvPr/>
          </p:nvSpPr>
          <p:spPr>
            <a:xfrm>
              <a:off x="7416000" y="2952000"/>
              <a:ext cx="790200" cy="358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-10,0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38" name="CustomShape 13"/>
            <p:cNvSpPr/>
            <p:nvPr/>
          </p:nvSpPr>
          <p:spPr>
            <a:xfrm>
              <a:off x="7956000" y="972000"/>
              <a:ext cx="790200" cy="358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10,0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0" y="0"/>
            <a:ext cx="10078920" cy="718200"/>
          </a:xfrm>
          <a:prstGeom prst="rect">
            <a:avLst/>
          </a:prstGeom>
          <a:solidFill>
            <a:srgbClr val="0000ff"/>
          </a:solidFill>
          <a:ln w="0"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0" name="CustomShape 2"/>
          <p:cNvSpPr/>
          <p:nvPr/>
        </p:nvSpPr>
        <p:spPr>
          <a:xfrm>
            <a:off x="0" y="5364360"/>
            <a:ext cx="10078920" cy="286200"/>
          </a:xfrm>
          <a:prstGeom prst="rect">
            <a:avLst/>
          </a:prstGeom>
          <a:solidFill>
            <a:srgbClr val="0000ff"/>
          </a:solidFill>
          <a:ln w="0"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1" name="CustomShape 3"/>
          <p:cNvSpPr/>
          <p:nvPr/>
        </p:nvSpPr>
        <p:spPr>
          <a:xfrm>
            <a:off x="216000" y="144000"/>
            <a:ext cx="8710920" cy="42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ffffff"/>
                </a:solidFill>
                <a:latin typeface="Arial"/>
                <a:ea typeface="DejaVu Sans"/>
              </a:rPr>
              <a:t>Cone and Polycone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CustomShape 4"/>
          <p:cNvSpPr/>
          <p:nvPr/>
        </p:nvSpPr>
        <p:spPr>
          <a:xfrm>
            <a:off x="180000" y="900000"/>
            <a:ext cx="8962920" cy="34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Worth discussing as they are used in frequently in  experiment setup.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Cone is same as tube but having different lower and upper radius.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Polycone is something like connecting various cones and tubes one after the another.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CustomShape 5"/>
          <p:cNvSpPr/>
          <p:nvPr/>
        </p:nvSpPr>
        <p:spPr>
          <a:xfrm>
            <a:off x="180000" y="3564000"/>
            <a:ext cx="6780600" cy="111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ba131a"/>
                </a:solidFill>
                <a:latin typeface="Arial"/>
                <a:ea typeface="DejaVu Sans"/>
              </a:rPr>
              <a:t>double z[8]       = {-10., 0., 5., 8., 12., 15., 19, 21};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ba131a"/>
                </a:solidFill>
                <a:latin typeface="Arial"/>
                <a:ea typeface="DejaVu Sans"/>
              </a:rPr>
              <a:t>double rmin[8]  = {5., 2., 2., 8., 9, 9, 12., 6};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ba131a"/>
                </a:solidFill>
                <a:latin typeface="Arial"/>
                <a:ea typeface="DejaVu Sans"/>
              </a:rPr>
              <a:t>double rmax[8] = {7., 5., 5., 10., 10, 12, 15, 8};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ba131a"/>
                </a:solidFill>
                <a:latin typeface="Arial"/>
                <a:ea typeface="DejaVu Sans"/>
              </a:rPr>
              <a:t>G4Polycone("LeadBlock",0.,  2*M_PI,  8,  z,  rmin,  rmax);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CustomShape 6"/>
          <p:cNvSpPr/>
          <p:nvPr/>
        </p:nvSpPr>
        <p:spPr>
          <a:xfrm>
            <a:off x="244800" y="2497320"/>
            <a:ext cx="7097760" cy="60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Different constructors exist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ff"/>
                </a:solidFill>
                <a:latin typeface="Arial"/>
                <a:ea typeface="DejaVu Sans"/>
              </a:rPr>
              <a:t>G4Polycone("MyPolycone", sPhi, dPhi, numZ, z,  rmin,  rmax);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7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1954</TotalTime>
  <Application>LibreOffice/7.6.7.2$Linux_X86_64 LibreOffice_project/60$Build-2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2022-11-19T19:15:09Z</dcterms:created>
  <dc:creator/>
  <dc:description/>
  <dc:language>en-IN</dc:language>
  <cp:lastModifiedBy/>
  <dcterms:modified xsi:type="dcterms:W3CDTF">2025-02-16T21:16:31Z</dcterms:modified>
  <cp:revision>130</cp:revision>
  <dc:subject/>
  <dc:title/>
</cp:coreProperties>
</file>