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apc.u-paris.fr/~franco/g4doxy4.11/html/classG4VModularPhysicsList.html" TargetMode="External"/><Relationship Id="rId2" Type="http://schemas.openxmlformats.org/officeDocument/2006/relationships/hyperlink" Target="https://geant4.web.cern.ch/documentation/dev/plg_html/PhysicsListGuide/reference_PL/index.html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List in Geant4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88000" y="720000"/>
            <a:ext cx="9359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What is a Physics List (Is it really required ??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Various Physics List Interface (usecase depends on the expertise)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UserPhysicsList (Level1 : Write from scratch)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ModularPhysicsList (Level 2 : More convenient to implement)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Prepacked Physics List (Level 3 : Provided by Geant4 Toolkit)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Reference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How to extend them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Defining a user defined physics list using G4VModularPhysicsList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000" y="612000"/>
            <a:ext cx="5579640" cy="30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ModularPhysicsList : Defines the higher level interface for Geant4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Recipe to implement you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Inherit the G4VModularPhysicsList in your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Register the desired physics in the constructor of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your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936720" y="3528000"/>
            <a:ext cx="2950920" cy="10501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5400000" y="475560"/>
            <a:ext cx="4607640" cy="519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Existing Physics constructor required use ModularPhysicsList interface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72000" y="501840"/>
            <a:ext cx="6839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What all Physics constructor are already defined.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https://apc.u-paris.fr/~franco/g4doxy/html/classG4VPhysicsConstructor.html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6480000" y="504000"/>
            <a:ext cx="3733560" cy="48938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72000" y="1656000"/>
            <a:ext cx="69710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Pre-Packaged PhysicsList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required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288000" y="720000"/>
            <a:ext cx="935964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Pre-packaged physics list provides several advantages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Ready to use physics list : Just create an object of the existing pre-packaged class and inform the RunManager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Extremely easy to use, even for beginners.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Created and maintained by experts, chances of error are extremely less.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Warning : Responsibility lies with the user. One has see carefully chose the physics list based on the his application.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Also the user is responsible to validate the chosen physics list for his application.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Pre-Packaged PhysicsList  cont..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180000" y="468000"/>
            <a:ext cx="453600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All the pre-packaged physics list are very well documented, and is used by large group of people.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hlinkClick r:id="rId1"/>
              </a:rPr>
              <a:t>https://apc.u-paris.fr/~franco/g4doxy4.11/html/classG4VModularPhysicsList.html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They need to be used in the same way as user defined ModularPhysicsList.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Details : </a:t>
            </a:r>
            <a:r>
              <a:rPr b="0" lang="en-IN" sz="1600" spc="-1" strike="noStrike">
                <a:latin typeface="Arial"/>
                <a:hlinkClick r:id="rId2"/>
              </a:rPr>
              <a:t>https://geant4.web.cern.ch/documentation/dev/plg_html/PhysicsListGuide/reference_PL/index.html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156240" y="3960000"/>
            <a:ext cx="5171760" cy="16560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4"/>
          <a:stretch/>
        </p:blipFill>
        <p:spPr>
          <a:xfrm>
            <a:off x="4784760" y="576000"/>
            <a:ext cx="4791240" cy="4749480"/>
          </a:xfrm>
          <a:prstGeom prst="rect">
            <a:avLst/>
          </a:prstGeom>
          <a:ln>
            <a:noFill/>
          </a:ln>
        </p:spPr>
      </p:pic>
      <p:sp>
        <p:nvSpPr>
          <p:cNvPr id="74" name="CustomShape 3"/>
          <p:cNvSpPr/>
          <p:nvPr/>
        </p:nvSpPr>
        <p:spPr>
          <a:xfrm>
            <a:off x="4824000" y="648000"/>
            <a:ext cx="5040000" cy="1512000"/>
          </a:xfrm>
          <a:prstGeom prst="rect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Naming conventions of various Pre-packaged Production Physics lists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288000" y="576000"/>
            <a:ext cx="935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Most of the physics lists follows name of Physics Constructor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738000" y="1224000"/>
            <a:ext cx="7829640" cy="398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88000" y="720000"/>
            <a:ext cx="935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Content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8000" y="612000"/>
            <a:ext cx="9359640" cy="52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Physics list is one of the mandatory class used in Geant4 Simulation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To do a logical simulation all the required particles and process needs to be registered within the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Various interface exists to define you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G4VUserPhysics : Provides the maximum level of flexibility but needs expertisze, hence \can safely be used for simple experiment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G4VModularPhysicsList : Provides a convenient way to define you physics list, and is generally used for more complex physics problem.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Reference (pre-packaged) physics lists makes the life easier and is a good starting point for beginners.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Physics lists must be selected with extreme care to get the meaningful results from the simulations.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000" y="720000"/>
            <a:ext cx="9359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You have to write the simulation code to simulate the interaction of 662 keV gammas with NaI crystal.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Specification of NaI Crystal : Cylinder of 2 inch diameter, 2 inch height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Energy resolution : 40 keV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Particle source :  gammas of 662 keV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Physics List creation : (a) Pre-packaged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(b) ModularPhysicsList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(c) User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Final outcome : Should get a gaussian peak at 662 keV.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spectras from all the three types of physics lists should match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720000"/>
            <a:ext cx="935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Content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8000" y="720000"/>
            <a:ext cx="935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Content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grpSp>
        <p:nvGrpSpPr>
          <p:cNvPr id="88" name="Group 3"/>
          <p:cNvGrpSpPr/>
          <p:nvPr/>
        </p:nvGrpSpPr>
        <p:grpSpPr>
          <a:xfrm>
            <a:off x="5561280" y="540000"/>
            <a:ext cx="4467240" cy="5075640"/>
            <a:chOff x="5561280" y="540000"/>
            <a:chExt cx="4467240" cy="5075640"/>
          </a:xfrm>
        </p:grpSpPr>
        <p:pic>
          <p:nvPicPr>
            <p:cNvPr id="89" name="" descr=""/>
            <p:cNvPicPr/>
            <p:nvPr/>
          </p:nvPicPr>
          <p:blipFill>
            <a:blip r:embed="rId1"/>
            <a:stretch/>
          </p:blipFill>
          <p:spPr>
            <a:xfrm>
              <a:off x="5561280" y="540000"/>
              <a:ext cx="4467240" cy="5075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0" name="CustomShape 4"/>
            <p:cNvSpPr/>
            <p:nvPr/>
          </p:nvSpPr>
          <p:spPr>
            <a:xfrm>
              <a:off x="5580000" y="2700000"/>
              <a:ext cx="3959640" cy="575640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5616360" y="3888360"/>
              <a:ext cx="3815280" cy="539280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Physics 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288000" y="720000"/>
            <a:ext cx="9359640" cy="44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Setting up the physics environment: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Particles and the associated physics processes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 object of a C++ class, which is responsible of defining following: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Particles used in simulation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Physics process associated with each particle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Is it really required ??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Yes, as it is one the 3 mandatory object that needs to be registered with RunManager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Eventually its just an interface to define physics of your application.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User is supposed to have a good idea of the physics behind the application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Removal of particles and process may lead to incomplete or unpredictable simulation results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8000" y="720000"/>
            <a:ext cx="935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Content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grpSp>
        <p:nvGrpSpPr>
          <p:cNvPr id="94" name="Group 3"/>
          <p:cNvGrpSpPr/>
          <p:nvPr/>
        </p:nvGrpSpPr>
        <p:grpSpPr>
          <a:xfrm>
            <a:off x="432000" y="612000"/>
            <a:ext cx="5903640" cy="3779640"/>
            <a:chOff x="432000" y="612000"/>
            <a:chExt cx="5903640" cy="3779640"/>
          </a:xfrm>
        </p:grpSpPr>
        <p:grpSp>
          <p:nvGrpSpPr>
            <p:cNvPr id="95" name="Group 4"/>
            <p:cNvGrpSpPr/>
            <p:nvPr/>
          </p:nvGrpSpPr>
          <p:grpSpPr>
            <a:xfrm>
              <a:off x="432000" y="612000"/>
              <a:ext cx="5903640" cy="3779640"/>
              <a:chOff x="432000" y="612000"/>
              <a:chExt cx="5903640" cy="3779640"/>
            </a:xfrm>
          </p:grpSpPr>
          <p:grpSp>
            <p:nvGrpSpPr>
              <p:cNvPr id="96" name="Group 5"/>
              <p:cNvGrpSpPr/>
              <p:nvPr/>
            </p:nvGrpSpPr>
            <p:grpSpPr>
              <a:xfrm>
                <a:off x="432000" y="612000"/>
                <a:ext cx="5903640" cy="3779640"/>
                <a:chOff x="432000" y="612000"/>
                <a:chExt cx="5903640" cy="3779640"/>
              </a:xfrm>
            </p:grpSpPr>
            <p:grpSp>
              <p:nvGrpSpPr>
                <p:cNvPr id="97" name="Group 6"/>
                <p:cNvGrpSpPr/>
                <p:nvPr/>
              </p:nvGrpSpPr>
              <p:grpSpPr>
                <a:xfrm>
                  <a:off x="3456000" y="612000"/>
                  <a:ext cx="2879640" cy="2951640"/>
                  <a:chOff x="3456000" y="612000"/>
                  <a:chExt cx="2879640" cy="2951640"/>
                </a:xfrm>
              </p:grpSpPr>
              <p:grpSp>
                <p:nvGrpSpPr>
                  <p:cNvPr id="98" name="Group 7"/>
                  <p:cNvGrpSpPr/>
                  <p:nvPr/>
                </p:nvGrpSpPr>
                <p:grpSpPr>
                  <a:xfrm>
                    <a:off x="3960000" y="612000"/>
                    <a:ext cx="2375640" cy="935640"/>
                    <a:chOff x="3960000" y="612000"/>
                    <a:chExt cx="2375640" cy="935640"/>
                  </a:xfrm>
                </p:grpSpPr>
                <p:sp>
                  <p:nvSpPr>
                    <p:cNvPr id="99" name="CustomShape 8"/>
                    <p:cNvSpPr/>
                    <p:nvPr/>
                  </p:nvSpPr>
                  <p:spPr>
                    <a:xfrm>
                      <a:off x="3960000" y="612000"/>
                      <a:ext cx="2375640" cy="28764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G4</a:t>
                      </a:r>
                      <a:r>
                        <a:rPr b="1" lang="en-IN" sz="1800" spc="-1" strike="noStrike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V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UserPhysicsList</a:t>
                      </a:r>
                      <a:endParaRPr b="0" lang="en-IN" sz="18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100" name="CustomShape 9"/>
                    <p:cNvSpPr/>
                    <p:nvPr/>
                  </p:nvSpPr>
                  <p:spPr>
                    <a:xfrm>
                      <a:off x="4248000" y="1260000"/>
                      <a:ext cx="1871640" cy="287640"/>
                    </a:xfrm>
                    <a:prstGeom prst="rect">
                      <a:avLst/>
                    </a:prstGeom>
                    <a:solidFill>
                      <a:srgbClr val="81d41a"/>
                    </a:solidFill>
                    <a:ln>
                      <a:solidFill>
                        <a:srgbClr val="3465a4"/>
                      </a:solidFill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YourPhysicsList</a:t>
                      </a:r>
                      <a:endParaRPr b="0" lang="en-IN" sz="18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101" name="Line 10"/>
                    <p:cNvSpPr/>
                    <p:nvPr/>
                  </p:nvSpPr>
                  <p:spPr>
                    <a:xfrm flipV="1">
                      <a:off x="5112000" y="900000"/>
                      <a:ext cx="0" cy="360000"/>
                    </a:xfrm>
                    <a:prstGeom prst="line">
                      <a:avLst/>
                    </a:prstGeom>
                    <a:ln>
                      <a:solidFill>
                        <a:srgbClr val="3465a4"/>
                      </a:solidFill>
                      <a:tailEnd len="med" type="triangle" w="med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02" name="CustomShape 11"/>
                  <p:cNvSpPr/>
                  <p:nvPr/>
                </p:nvSpPr>
                <p:spPr>
                  <a:xfrm>
                    <a:off x="4176000" y="1980000"/>
                    <a:ext cx="2159640" cy="1583640"/>
                  </a:xfrm>
                  <a:prstGeom prst="rect">
                    <a:avLst/>
                  </a:prstGeom>
                  <a:solidFill>
                    <a:srgbClr val="729fcf"/>
                  </a:solidFill>
                  <a:ln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1" lang="en-IN" sz="1800" spc="-1" strike="noStrike">
                        <a:solidFill>
                          <a:srgbClr val="ffffff"/>
                        </a:solidFill>
                        <a:latin typeface="Arial"/>
                        <a:ea typeface="DejaVu Sans"/>
                      </a:rPr>
                      <a:t>Define Particles</a:t>
                    </a:r>
                    <a:endParaRPr b="0" lang="en-IN" sz="18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IN" sz="18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1" lang="en-IN" sz="1800" spc="-1" strike="noStrike">
                        <a:solidFill>
                          <a:srgbClr val="ffffff"/>
                        </a:solidFill>
                        <a:latin typeface="Arial"/>
                        <a:ea typeface="DejaVu Sans"/>
                      </a:rPr>
                      <a:t>Define Processes</a:t>
                    </a:r>
                    <a:endParaRPr b="0" lang="en-IN" sz="18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IN" sz="18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1" lang="en-IN" sz="1800" spc="-1" strike="noStrike">
                        <a:solidFill>
                          <a:srgbClr val="ffffff"/>
                        </a:solidFill>
                        <a:latin typeface="Arial"/>
                        <a:ea typeface="DejaVu Sans"/>
                      </a:rPr>
                      <a:t>Helper functions</a:t>
                    </a:r>
                    <a:endParaRPr b="0" lang="en-IN" sz="1800" spc="-1" strike="noStrike">
                      <a:latin typeface="Arial"/>
                    </a:endParaRPr>
                  </a:p>
                </p:txBody>
              </p:sp>
              <p:sp>
                <p:nvSpPr>
                  <p:cNvPr id="103" name="Line 12"/>
                  <p:cNvSpPr/>
                  <p:nvPr/>
                </p:nvSpPr>
                <p:spPr>
                  <a:xfrm>
                    <a:off x="3456000" y="1800000"/>
                    <a:ext cx="0" cy="432000"/>
                  </a:xfrm>
                  <a:prstGeom prst="line">
                    <a:avLst/>
                  </a:prstGeom>
                  <a:ln>
                    <a:solidFill>
                      <a:srgbClr val="3465a4"/>
                    </a:solidFill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4" name="CustomShape 13"/>
                <p:cNvSpPr/>
                <p:nvPr/>
              </p:nvSpPr>
              <p:spPr>
                <a:xfrm>
                  <a:off x="432000" y="1800000"/>
                  <a:ext cx="2447640" cy="2591640"/>
                </a:xfrm>
                <a:prstGeom prst="rect">
                  <a:avLst/>
                </a:prstGeom>
                <a:solidFill>
                  <a:srgbClr val="ffd428">
                    <a:alpha val="1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05" name="Group 14"/>
          <p:cNvGrpSpPr/>
          <p:nvPr/>
        </p:nvGrpSpPr>
        <p:grpSpPr>
          <a:xfrm>
            <a:off x="3168000" y="3528000"/>
            <a:ext cx="3612600" cy="2611440"/>
            <a:chOff x="3168000" y="3528000"/>
            <a:chExt cx="3612600" cy="2611440"/>
          </a:xfrm>
        </p:grpSpPr>
        <p:pic>
          <p:nvPicPr>
            <p:cNvPr id="106" name="" descr=""/>
            <p:cNvPicPr/>
            <p:nvPr/>
          </p:nvPicPr>
          <p:blipFill>
            <a:blip r:embed="rId1"/>
            <a:stretch/>
          </p:blipFill>
          <p:spPr>
            <a:xfrm>
              <a:off x="3168000" y="3528000"/>
              <a:ext cx="3612600" cy="2611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CustomShape 15"/>
            <p:cNvSpPr/>
            <p:nvPr/>
          </p:nvSpPr>
          <p:spPr>
            <a:xfrm>
              <a:off x="3180960" y="4915440"/>
              <a:ext cx="2663640" cy="215640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6"/>
            <p:cNvSpPr/>
            <p:nvPr/>
          </p:nvSpPr>
          <p:spPr>
            <a:xfrm>
              <a:off x="3181320" y="5923800"/>
              <a:ext cx="2663640" cy="215640"/>
            </a:xfrm>
            <a:prstGeom prst="ellipse">
              <a:avLst/>
            </a:prstGeom>
            <a:noFill/>
            <a:ln w="18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17"/>
          <p:cNvGrpSpPr/>
          <p:nvPr/>
        </p:nvGrpSpPr>
        <p:grpSpPr>
          <a:xfrm>
            <a:off x="7128000" y="756000"/>
            <a:ext cx="2663640" cy="935640"/>
            <a:chOff x="7128000" y="756000"/>
            <a:chExt cx="2663640" cy="935640"/>
          </a:xfrm>
        </p:grpSpPr>
        <p:grpSp>
          <p:nvGrpSpPr>
            <p:cNvPr id="110" name="Group 18"/>
            <p:cNvGrpSpPr/>
            <p:nvPr/>
          </p:nvGrpSpPr>
          <p:grpSpPr>
            <a:xfrm>
              <a:off x="7128000" y="756000"/>
              <a:ext cx="2663640" cy="935640"/>
              <a:chOff x="7128000" y="756000"/>
              <a:chExt cx="2663640" cy="935640"/>
            </a:xfrm>
          </p:grpSpPr>
          <p:sp>
            <p:nvSpPr>
              <p:cNvPr id="111" name="CustomShape 19"/>
              <p:cNvSpPr/>
              <p:nvPr/>
            </p:nvSpPr>
            <p:spPr>
              <a:xfrm>
                <a:off x="7200000" y="756000"/>
                <a:ext cx="2375640" cy="28764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G4</a:t>
                </a:r>
                <a:r>
                  <a:rPr b="1" lang="en-IN" sz="1800" spc="-1" strike="noStrike">
                    <a:solidFill>
                      <a:srgbClr val="ff0000"/>
                    </a:solidFill>
                    <a:latin typeface="Arial"/>
                    <a:ea typeface="DejaVu Sans"/>
                  </a:rPr>
                  <a:t>V</a:t>
                </a:r>
                <a:r>
                  <a:rPr b="1" lang="en-I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UserPhysicsList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12" name="CustomShape 20"/>
              <p:cNvSpPr/>
              <p:nvPr/>
            </p:nvSpPr>
            <p:spPr>
              <a:xfrm>
                <a:off x="7128000" y="1404000"/>
                <a:ext cx="2663640" cy="287640"/>
              </a:xfrm>
              <a:prstGeom prst="rect">
                <a:avLst/>
              </a:prstGeom>
              <a:solidFill>
                <a:srgbClr val="81d41a"/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G4VModularPhysicsList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13" name="Line 21"/>
              <p:cNvSpPr/>
              <p:nvPr/>
            </p:nvSpPr>
            <p:spPr>
              <a:xfrm flipV="1">
                <a:off x="8351640" y="1044000"/>
                <a:ext cx="0" cy="360000"/>
              </a:xfrm>
              <a:prstGeom prst="line">
                <a:avLst/>
              </a:prstGeom>
              <a:ln>
                <a:solidFill>
                  <a:srgbClr val="3465a4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4" name="Group 22"/>
          <p:cNvGrpSpPr/>
          <p:nvPr/>
        </p:nvGrpSpPr>
        <p:grpSpPr>
          <a:xfrm>
            <a:off x="7128000" y="2232000"/>
            <a:ext cx="2807640" cy="935640"/>
            <a:chOff x="7128000" y="2232000"/>
            <a:chExt cx="2807640" cy="935640"/>
          </a:xfrm>
        </p:grpSpPr>
        <p:sp>
          <p:nvSpPr>
            <p:cNvPr id="115" name="CustomShape 23"/>
            <p:cNvSpPr/>
            <p:nvPr/>
          </p:nvSpPr>
          <p:spPr>
            <a:xfrm>
              <a:off x="7128000" y="2232000"/>
              <a:ext cx="2807640" cy="2876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G4</a:t>
              </a:r>
              <a:r>
                <a:rPr b="1" lang="en-IN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VModular</a:t>
              </a:r>
              <a:r>
                <a:rPr b="1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PhysicsList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6" name="CustomShape 24"/>
            <p:cNvSpPr/>
            <p:nvPr/>
          </p:nvSpPr>
          <p:spPr>
            <a:xfrm>
              <a:off x="7200000" y="2880000"/>
              <a:ext cx="2663640" cy="287640"/>
            </a:xfrm>
            <a:prstGeom prst="rect">
              <a:avLst/>
            </a:prstGeom>
            <a:solidFill>
              <a:srgbClr val="81d41a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YourPhysicsList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7" name="Line 25"/>
            <p:cNvSpPr/>
            <p:nvPr/>
          </p:nvSpPr>
          <p:spPr>
            <a:xfrm flipV="1">
              <a:off x="8424000" y="2520000"/>
              <a:ext cx="0" cy="36000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Why not all the physics is included by default by Geant4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88000" y="720000"/>
            <a:ext cx="9359640" cy="44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Will that be a good idea : Yes / No ? NO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There are different model that defines the same interaction.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Some are approximation and some are extremely precise.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Effect on computation time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You actually DON’T need all the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Eg. : Study of energy deposition by gamma radiation in NaI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One may not need optical photon and the associated process,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Unless you need to do its photon yield study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or PMT response study.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For these reasons Geant4 does not following integral physics approach rather it follows application based physics approach.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pplication based physics approach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88000" y="720000"/>
            <a:ext cx="935964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Provides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Independent Particles to be used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Independent physics components : Physics process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These components (processes) may be select in the custom physics list defined by user.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One important process that should always be there : Transportation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This must be assigned to all the </a:t>
            </a:r>
            <a:r>
              <a:rPr b="1" lang="en-IN" sz="1800" spc="-1" strike="noStrike">
                <a:latin typeface="Arial"/>
              </a:rPr>
              <a:t>stable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Depending upon the requirement one needs to chose different components.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Results in efficient simulation run.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Sometimes you may afford less accurate calculation, so you may get faster model for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a particular interaction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Physics 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88000" y="720000"/>
            <a:ext cx="935964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There are three ways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UserPhysicsList : Create from scratch using components (processes) and particles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available in Geant4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ModularPhysicsList : Again going to use existing components and particles but it provides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  an easy to use interface.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Prepacked Physics List : Use the PhysicsList already existing in Geant4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(A good start point)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UserPhysicsList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 mechanism of C++ : G4VUserPhysicsList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288000" y="720000"/>
            <a:ext cx="9359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Utilizes the Inheritance mechanism of C++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Base class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UserPhysicsList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The most basic interface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User needs to specify all the particles that may be used generated during the lifetime of a run.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For each of these particles specify all the associated process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Transportation needs to be attached to all the stable particles.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Not suitable for less experience users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But provides great flexibility.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Hence recommended for advance users.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UserPhysicsList : Interface to define Physics 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0" y="540000"/>
            <a:ext cx="4319640" cy="55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UserPhysicsList : Defines the interface for Geant4 Physics List.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Recipe to implement you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Inherit the G4VUserPhysicsList in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your 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Implement the 2 mandatory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functions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(Pure virtual functions in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G4VPhysicsList)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ConstructParticle()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responsible for creating all the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particles required during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simulation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ConstructProcess()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responsible for assigning the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required processes with each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particle type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6192000" y="4111560"/>
            <a:ext cx="3590280" cy="15040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023360" y="504000"/>
            <a:ext cx="1844280" cy="23778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5855760" y="490320"/>
            <a:ext cx="4225320" cy="361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UserPhysicsList cont..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88000" y="720000"/>
            <a:ext cx="935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Add some snapshots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0"/>
            <a:ext cx="10079640" cy="503640"/>
          </a:xfrm>
          <a:prstGeom prst="rect">
            <a:avLst/>
          </a:prstGeom>
          <a:solidFill>
            <a:srgbClr val="00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ModularPhysicsList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 mechanism of C++ : G4VModularPhysicsList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288000" y="720000"/>
            <a:ext cx="9719640" cy="54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Utilizes the Inheritance mechanism of C++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Base class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ModularPhysicsList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G4VModularPhysicsList Class is inherited from G4VUserPhysics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Different Processes related to particular physics are already attached to respective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Electromagnetic Physics: Attach all the particles which undergoes electromagnetic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interactions to the corresponding process.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User don’t have to worry for individual particles and the associated processes.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Provide more convenient way to create user define physics lists.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Automatically attached Transportation to all the constructed particles.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User may add more helper functions for debugging or to get additional information about the physics process and the associated particles.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7416000" y="683280"/>
            <a:ext cx="2539080" cy="97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2025-01-29T10:48:25Z</dcterms:created>
  <dc:creator/>
  <dc:description/>
  <dc:language>en-IN</dc:language>
  <cp:lastModifiedBy/>
  <dcterms:modified xsi:type="dcterms:W3CDTF">2025-01-30T10:22:46Z</dcterms:modified>
  <cp:revision>31</cp:revision>
  <dc:subject/>
  <dc:title/>
</cp:coreProperties>
</file>