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3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hyperlink" Target="https://github.com/christopherpoole/cadmesh" TargetMode="External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0"/>
            <a:ext cx="10079280" cy="7185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"/>
          <p:cNvSpPr/>
          <p:nvPr/>
        </p:nvSpPr>
        <p:spPr>
          <a:xfrm>
            <a:off x="0" y="5364360"/>
            <a:ext cx="10079280" cy="2865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3"/>
          <p:cNvSpPr/>
          <p:nvPr/>
        </p:nvSpPr>
        <p:spPr>
          <a:xfrm>
            <a:off x="216000" y="144000"/>
            <a:ext cx="8711280" cy="37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TextShape 4"/>
          <p:cNvSpPr txBox="1"/>
          <p:nvPr/>
        </p:nvSpPr>
        <p:spPr>
          <a:xfrm>
            <a:off x="1224000" y="1944000"/>
            <a:ext cx="7632000" cy="178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3200" spc="-1" strike="noStrike">
                <a:latin typeface="Arial"/>
              </a:rPr>
              <a:t>Geometries for Detector Construction </a:t>
            </a:r>
            <a:r>
              <a:rPr b="1" lang="en-IN" sz="3200" spc="-1" strike="noStrike">
                <a:latin typeface="Arial"/>
              </a:rPr>
              <a:t>	</a:t>
            </a:r>
            <a:r>
              <a:rPr b="1" lang="en-IN" sz="3200" spc="-1" strike="noStrike">
                <a:latin typeface="Arial"/>
              </a:rPr>
              <a:t>	</a:t>
            </a:r>
            <a:r>
              <a:rPr b="1" lang="en-IN" sz="3200" spc="-1" strike="noStrike">
                <a:latin typeface="Arial"/>
              </a:rPr>
              <a:t>	</a:t>
            </a:r>
            <a:r>
              <a:rPr b="1" lang="en-IN" sz="3200" spc="-1" strike="noStrike">
                <a:latin typeface="Arial"/>
              </a:rPr>
              <a:t>	</a:t>
            </a:r>
            <a:r>
              <a:rPr b="1" lang="en-IN" sz="3200" spc="-1" strike="noStrike">
                <a:latin typeface="Arial"/>
              </a:rPr>
              <a:t>	</a:t>
            </a:r>
            <a:r>
              <a:rPr b="1" lang="en-IN" sz="3200" spc="-1" strike="noStrike">
                <a:latin typeface="Arial"/>
              </a:rPr>
              <a:t>	</a:t>
            </a:r>
            <a:r>
              <a:rPr b="1" lang="en-IN" sz="3200" spc="-1" strike="noStrike">
                <a:latin typeface="Arial"/>
              </a:rPr>
              <a:t>in Geant4</a:t>
            </a:r>
            <a:endParaRPr b="1" lang="en-IN" sz="3200" spc="-1" strike="noStrike">
              <a:latin typeface="Arial"/>
            </a:endParaRPr>
          </a:p>
          <a:p>
            <a:r>
              <a:rPr b="1" lang="en-IN" sz="3200" spc="-1" strike="noStrike">
                <a:latin typeface="Arial"/>
              </a:rPr>
              <a:t>	</a:t>
            </a:r>
            <a:endParaRPr b="1" lang="en-IN" sz="3200" spc="-1" strike="noStrike">
              <a:latin typeface="Arial"/>
            </a:endParaRPr>
          </a:p>
          <a:p>
            <a:r>
              <a:rPr b="1" lang="en-IN" sz="2400" spc="-1" strike="noStrike">
                <a:latin typeface="Arial"/>
              </a:rPr>
              <a:t>	</a:t>
            </a:r>
            <a:r>
              <a:rPr b="1" lang="en-IN" sz="2400" spc="-1" strike="noStrike">
                <a:latin typeface="Arial"/>
              </a:rPr>
              <a:t>	</a:t>
            </a:r>
            <a:r>
              <a:rPr b="1" lang="en-IN" sz="2400" spc="-1" strike="noStrike">
                <a:latin typeface="Arial"/>
              </a:rPr>
              <a:t>	</a:t>
            </a:r>
            <a:r>
              <a:rPr b="1" lang="en-IN" sz="2400" spc="-1" strike="noStrike">
                <a:latin typeface="Arial"/>
              </a:rPr>
              <a:t>	</a:t>
            </a:r>
            <a:r>
              <a:rPr b="1" lang="en-IN" sz="2400" spc="-1" strike="noStrike">
                <a:latin typeface="Arial"/>
              </a:rPr>
              <a:t>  </a:t>
            </a:r>
            <a:r>
              <a:rPr b="1" lang="en-IN" sz="2400" spc="-1" strike="noStrike">
                <a:latin typeface="Arial"/>
              </a:rPr>
              <a:t>Raman Sehgal (BARC)</a:t>
            </a:r>
            <a:endParaRPr b="1" lang="en-IN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2"/>
          <p:cNvSpPr/>
          <p:nvPr/>
        </p:nvSpPr>
        <p:spPr>
          <a:xfrm>
            <a:off x="0" y="0"/>
            <a:ext cx="10079280" cy="7185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3"/>
          <p:cNvSpPr/>
          <p:nvPr/>
        </p:nvSpPr>
        <p:spPr>
          <a:xfrm>
            <a:off x="521640" y="67680"/>
            <a:ext cx="515448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Defining Materials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504000" y="864000"/>
            <a:ext cx="9143640" cy="49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Material can be define in two ways 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1) Using the exising NIST database provided by Geant4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-- Contains a lot of material as elements, isotopes and compound.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-- Need an object of NistManger class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-- G4NistManager *nist = G4NistManager::Instance();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-- G4Material *world_mat = nist-&gt;FindOrBuildMaterial("G4_AIR");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   </a:t>
            </a:r>
            <a:r>
              <a:rPr b="0" lang="en-IN" sz="1800" spc="-1" strike="noStrike">
                <a:latin typeface="Arial"/>
              </a:rPr>
              <a:t>(G4_Pb, G4_Al, G4_Mg, G4_Na .. etc.)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   </a:t>
            </a:r>
            <a:r>
              <a:rPr b="0" lang="en-IN" sz="1800" spc="-1" strike="noStrike">
                <a:latin typeface="Arial"/>
              </a:rPr>
              <a:t>(G4_BAKELLITE, G4_ANTHRACENE etc..)</a:t>
            </a:r>
            <a:r>
              <a:rPr b="0" lang="en-IN" sz="1800" spc="-1" strike="noStrike">
                <a:latin typeface="Arial"/>
              </a:rPr>
              <a:t>	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2) Making your own material that can be defined using the various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classes available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-- Isotope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: G4Isotope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-- Element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: G4Element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-- Molecules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: G4Material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-- Compound and Mixture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: G4Material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2"/>
          <p:cNvSpPr/>
          <p:nvPr/>
        </p:nvSpPr>
        <p:spPr>
          <a:xfrm>
            <a:off x="0" y="0"/>
            <a:ext cx="10079280" cy="7185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3"/>
          <p:cNvSpPr/>
          <p:nvPr/>
        </p:nvSpPr>
        <p:spPr>
          <a:xfrm>
            <a:off x="521640" y="67680"/>
            <a:ext cx="515448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Defining Materials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07" name="CustomShape 4"/>
          <p:cNvSpPr/>
          <p:nvPr/>
        </p:nvSpPr>
        <p:spPr>
          <a:xfrm>
            <a:off x="504000" y="1080000"/>
            <a:ext cx="9287640" cy="26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G4Isotope and G4Element class defines the properties of the atom.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-- Atomic Number, number of nucleons, cross-section per atom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G4Material on the other hand defines the macroscopic properties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-- temperature, pressure, density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-- absorption length, radiation length etc.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2"/>
          <p:cNvSpPr/>
          <p:nvPr/>
        </p:nvSpPr>
        <p:spPr>
          <a:xfrm>
            <a:off x="0" y="0"/>
            <a:ext cx="10079280" cy="7185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3"/>
          <p:cNvSpPr/>
          <p:nvPr/>
        </p:nvSpPr>
        <p:spPr>
          <a:xfrm>
            <a:off x="521640" y="67680"/>
            <a:ext cx="515448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Defining Materials 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462240" y="775800"/>
            <a:ext cx="5971680" cy="1171080"/>
          </a:xfrm>
          <a:prstGeom prst="rect">
            <a:avLst/>
          </a:prstGeom>
          <a:ln>
            <a:noFill/>
          </a:ln>
        </p:spPr>
      </p:pic>
      <p:pic>
        <p:nvPicPr>
          <p:cNvPr id="212" name="" descr=""/>
          <p:cNvPicPr/>
          <p:nvPr/>
        </p:nvPicPr>
        <p:blipFill>
          <a:blip r:embed="rId2"/>
          <a:stretch/>
        </p:blipFill>
        <p:spPr>
          <a:xfrm>
            <a:off x="504000" y="2340000"/>
            <a:ext cx="5152680" cy="1085400"/>
          </a:xfrm>
          <a:prstGeom prst="rect">
            <a:avLst/>
          </a:prstGeom>
          <a:ln>
            <a:noFill/>
          </a:ln>
        </p:spPr>
      </p:pic>
      <p:pic>
        <p:nvPicPr>
          <p:cNvPr id="213" name="" descr=""/>
          <p:cNvPicPr/>
          <p:nvPr/>
        </p:nvPicPr>
        <p:blipFill>
          <a:blip r:embed="rId3"/>
          <a:stretch/>
        </p:blipFill>
        <p:spPr>
          <a:xfrm>
            <a:off x="515880" y="3892680"/>
            <a:ext cx="5648040" cy="1561680"/>
          </a:xfrm>
          <a:prstGeom prst="rect">
            <a:avLst/>
          </a:prstGeom>
          <a:ln>
            <a:noFill/>
          </a:ln>
        </p:spPr>
      </p:pic>
      <p:sp>
        <p:nvSpPr>
          <p:cNvPr id="214" name="TextShape 4"/>
          <p:cNvSpPr txBox="1"/>
          <p:nvPr/>
        </p:nvSpPr>
        <p:spPr>
          <a:xfrm>
            <a:off x="468000" y="2016000"/>
            <a:ext cx="482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Creating Elements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5" name="TextShape 5"/>
          <p:cNvSpPr txBox="1"/>
          <p:nvPr/>
        </p:nvSpPr>
        <p:spPr>
          <a:xfrm>
            <a:off x="468000" y="3528000"/>
            <a:ext cx="482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Finally creating material from elements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6" name="TextShape 6"/>
          <p:cNvSpPr txBox="1"/>
          <p:nvPr/>
        </p:nvSpPr>
        <p:spPr>
          <a:xfrm>
            <a:off x="5544000" y="3276000"/>
            <a:ext cx="4464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94070a"/>
                </a:solidFill>
                <a:latin typeface="Arial"/>
              </a:rPr>
              <a:t>Getting Water from NISTManager object</a:t>
            </a:r>
            <a:endParaRPr b="0" lang="en-IN" sz="1800" spc="-1" strike="noStrike">
              <a:solidFill>
                <a:srgbClr val="94070a"/>
              </a:solidFill>
              <a:latin typeface="Arial"/>
            </a:endParaRPr>
          </a:p>
          <a:p>
            <a:endParaRPr b="0" lang="en-IN" sz="1800" spc="-1" strike="noStrike">
              <a:solidFill>
                <a:srgbClr val="94070a"/>
              </a:solidFill>
              <a:latin typeface="Arial"/>
            </a:endParaRPr>
          </a:p>
          <a:p>
            <a:r>
              <a:rPr b="0" lang="en-IN" sz="1800" spc="-1" strike="noStrike">
                <a:solidFill>
                  <a:srgbClr val="94070a"/>
                </a:solidFill>
                <a:latin typeface="Arial"/>
              </a:rPr>
              <a:t>G4Material *world_mat = </a:t>
            </a:r>
            <a:endParaRPr b="0" lang="en-IN" sz="1800" spc="-1" strike="noStrike">
              <a:solidFill>
                <a:srgbClr val="94070a"/>
              </a:solidFill>
              <a:latin typeface="Arial"/>
            </a:endParaRPr>
          </a:p>
          <a:p>
            <a:r>
              <a:rPr b="0" lang="en-IN" sz="1800" spc="-1" strike="noStrike">
                <a:solidFill>
                  <a:srgbClr val="94070a"/>
                </a:solidFill>
                <a:latin typeface="Arial"/>
              </a:rPr>
              <a:t>nist-&gt;FindOrBuildMaterial("G4_WATER");</a:t>
            </a:r>
            <a:endParaRPr b="0" lang="en-IN" sz="1800" spc="-1" strike="noStrike">
              <a:solidFill>
                <a:srgbClr val="94070a"/>
              </a:solid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2"/>
          <p:cNvSpPr/>
          <p:nvPr/>
        </p:nvSpPr>
        <p:spPr>
          <a:xfrm>
            <a:off x="0" y="0"/>
            <a:ext cx="10079280" cy="7185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3"/>
          <p:cNvSpPr/>
          <p:nvPr/>
        </p:nvSpPr>
        <p:spPr>
          <a:xfrm>
            <a:off x="521640" y="67680"/>
            <a:ext cx="840600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Arial"/>
                <a:ea typeface="DejaVu Sans"/>
              </a:rPr>
              <a:t>Defining Compund Materials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360000" y="892080"/>
            <a:ext cx="9431640" cy="461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Composition of compound materials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G4Element* elementH = ...;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G4Material* Air = ...;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G4Material* H2O = ...;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density = 1.200*g/cm3;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G4Material* myMaterial = new G4Material("MyNewMaterial",density,ncomponents=3);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MyMaterial-&gt;AddMaterial(H20,35*perCent);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myMaterial-&gt;AddMaterial(Air, 25*perCent);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myMaterial-&gt;AddElement(elementH, 40*perCent);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2"/>
          <p:cNvSpPr/>
          <p:nvPr/>
        </p:nvSpPr>
        <p:spPr>
          <a:xfrm>
            <a:off x="0" y="0"/>
            <a:ext cx="10079280" cy="7185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3"/>
          <p:cNvSpPr/>
          <p:nvPr/>
        </p:nvSpPr>
        <p:spPr>
          <a:xfrm>
            <a:off x="521640" y="67680"/>
            <a:ext cx="941400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Arial"/>
                <a:ea typeface="DejaVu Sans"/>
              </a:rPr>
              <a:t>Creating Logical Volume and it Physical placement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216000" y="936000"/>
            <a:ext cx="4607640" cy="23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G4LogicalVolume(G4VSolid* pSolid,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G4Material* pMaterial,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                             </a:t>
            </a:r>
            <a:r>
              <a:rPr b="0" lang="en-IN" sz="1800" spc="-1" strike="noStrike">
                <a:latin typeface="Arial"/>
              </a:rPr>
              <a:t>const G4String&amp; name);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225" name="CustomShape 5"/>
          <p:cNvSpPr/>
          <p:nvPr/>
        </p:nvSpPr>
        <p:spPr>
          <a:xfrm>
            <a:off x="5516280" y="936000"/>
            <a:ext cx="456336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G4Box box(“test”, 5*cm, 5*cm, 5*cm);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G4Material Al;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G4LogicalVolume *logicalBox = new G4LogicalVolume(box, Al, “LogicalBox”);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6" name="Line 6"/>
          <p:cNvSpPr/>
          <p:nvPr/>
        </p:nvSpPr>
        <p:spPr>
          <a:xfrm>
            <a:off x="5256000" y="936000"/>
            <a:ext cx="360" cy="4248000"/>
          </a:xfrm>
          <a:prstGeom prst="line">
            <a:avLst/>
          </a:prstGeom>
          <a:ln w="3600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7"/>
          <p:cNvSpPr/>
          <p:nvPr/>
        </p:nvSpPr>
        <p:spPr>
          <a:xfrm>
            <a:off x="168840" y="2685600"/>
            <a:ext cx="5230800" cy="21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G4PVPlacement(G4RotationMatrix *pRot,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	</a:t>
            </a:r>
            <a:r>
              <a:rPr b="0" lang="en-IN" sz="1600" spc="-1" strike="noStrike">
                <a:latin typeface="Arial"/>
              </a:rPr>
              <a:t>	</a:t>
            </a:r>
            <a:r>
              <a:rPr b="0" lang="en-IN" sz="1600" spc="-1" strike="noStrike">
                <a:latin typeface="Arial"/>
              </a:rPr>
              <a:t>	</a:t>
            </a:r>
            <a:r>
              <a:rPr b="0" lang="en-IN" sz="1600" spc="-1" strike="noStrike">
                <a:latin typeface="Arial"/>
              </a:rPr>
              <a:t>const G4ThreeVector &amp;tlate,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      </a:t>
            </a:r>
            <a:r>
              <a:rPr b="0" lang="en-IN" sz="1600" spc="-1" strike="noStrike">
                <a:latin typeface="Arial"/>
              </a:rPr>
              <a:t>	</a:t>
            </a:r>
            <a:r>
              <a:rPr b="0" lang="en-IN" sz="1600" spc="-1" strike="noStrike">
                <a:latin typeface="Arial"/>
              </a:rPr>
              <a:t>	</a:t>
            </a:r>
            <a:r>
              <a:rPr b="0" lang="en-IN" sz="1600" spc="-1" strike="noStrike">
                <a:latin typeface="Arial"/>
              </a:rPr>
              <a:t>G4LogicalVolume *pLogical,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	</a:t>
            </a:r>
            <a:r>
              <a:rPr b="0" lang="en-IN" sz="1600" spc="-1" strike="noStrike">
                <a:latin typeface="Arial"/>
              </a:rPr>
              <a:t>	</a:t>
            </a:r>
            <a:r>
              <a:rPr b="0" lang="en-IN" sz="1600" spc="-1" strike="noStrike">
                <a:latin typeface="Arial"/>
              </a:rPr>
              <a:t>	</a:t>
            </a:r>
            <a:r>
              <a:rPr b="0" lang="en-IN" sz="1600" spc="-1" strike="noStrike">
                <a:latin typeface="Arial"/>
              </a:rPr>
              <a:t>const G4String&amp; pName,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      </a:t>
            </a:r>
            <a:r>
              <a:rPr b="0" lang="en-IN" sz="1600" spc="-1" strike="noStrike">
                <a:latin typeface="Arial"/>
              </a:rPr>
              <a:t>	</a:t>
            </a:r>
            <a:r>
              <a:rPr b="0" lang="en-IN" sz="1600" spc="-1" strike="noStrike">
                <a:latin typeface="Arial"/>
              </a:rPr>
              <a:t>	</a:t>
            </a:r>
            <a:r>
              <a:rPr b="0" lang="en-IN" sz="1600" spc="-1" strike="noStrike">
                <a:latin typeface="Arial"/>
              </a:rPr>
              <a:t>G4LogicalVolume *pMotherLogical,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      </a:t>
            </a:r>
            <a:r>
              <a:rPr b="0" lang="en-IN" sz="1600" spc="-1" strike="noStrike">
                <a:latin typeface="Arial"/>
              </a:rPr>
              <a:t>	</a:t>
            </a:r>
            <a:r>
              <a:rPr b="0" lang="en-IN" sz="1600" spc="-1" strike="noStrike">
                <a:latin typeface="Arial"/>
              </a:rPr>
              <a:t>	</a:t>
            </a:r>
            <a:r>
              <a:rPr b="0" lang="en-IN" sz="1600" spc="-1" strike="noStrike">
                <a:latin typeface="Arial"/>
              </a:rPr>
              <a:t>G4bool pMany,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      </a:t>
            </a:r>
            <a:r>
              <a:rPr b="0" lang="en-IN" sz="1600" spc="-1" strike="noStrike">
                <a:latin typeface="Arial"/>
              </a:rPr>
              <a:t>	</a:t>
            </a:r>
            <a:r>
              <a:rPr b="0" lang="en-IN" sz="1600" spc="-1" strike="noStrike">
                <a:latin typeface="Arial"/>
              </a:rPr>
              <a:t>	</a:t>
            </a:r>
            <a:r>
              <a:rPr b="0" lang="en-IN" sz="1600" spc="-1" strike="noStrike">
                <a:latin typeface="Arial"/>
              </a:rPr>
              <a:t>G4int  pCopyNo,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      </a:t>
            </a:r>
            <a:r>
              <a:rPr b="0" lang="en-IN" sz="1600" spc="-1" strike="noStrike">
                <a:latin typeface="Arial"/>
              </a:rPr>
              <a:t>	</a:t>
            </a:r>
            <a:r>
              <a:rPr b="0" lang="en-IN" sz="1600" spc="-1" strike="noStrike">
                <a:latin typeface="Arial"/>
              </a:rPr>
              <a:t>	</a:t>
            </a:r>
            <a:r>
              <a:rPr b="0" lang="en-IN" sz="1600" spc="-1" strike="noStrike">
                <a:latin typeface="Arial"/>
              </a:rPr>
              <a:t>G4bool pSurfChk=false);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28" name="CustomShape 8"/>
          <p:cNvSpPr/>
          <p:nvPr/>
        </p:nvSpPr>
        <p:spPr>
          <a:xfrm>
            <a:off x="5465520" y="2592000"/>
            <a:ext cx="4470120" cy="21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new G4PVPlacement(0,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                       </a:t>
            </a:r>
            <a:r>
              <a:rPr b="0" lang="en-IN" sz="1600" spc="-1" strike="noStrike">
                <a:latin typeface="Arial"/>
              </a:rPr>
              <a:t>G4ThreeVector(),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                       </a:t>
            </a:r>
            <a:r>
              <a:rPr b="0" lang="en-IN" sz="1600" spc="-1" strike="noStrike">
                <a:latin typeface="Arial"/>
              </a:rPr>
              <a:t>logicalBox,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                       “</a:t>
            </a:r>
            <a:r>
              <a:rPr b="0" lang="en-IN" sz="1600" spc="-1" strike="noStrike">
                <a:latin typeface="Arial"/>
              </a:rPr>
              <a:t>PhysicalVolume”,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                        </a:t>
            </a:r>
            <a:r>
              <a:rPr b="0" lang="en-IN" sz="1600" spc="-1" strike="noStrike">
                <a:latin typeface="Arial"/>
              </a:rPr>
              <a:t>motherLogicalVol,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                        </a:t>
            </a:r>
            <a:r>
              <a:rPr b="0" lang="en-IN" sz="1600" spc="-1" strike="noStrike">
                <a:latin typeface="Arial"/>
              </a:rPr>
              <a:t>false,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                        </a:t>
            </a:r>
            <a:r>
              <a:rPr b="0" lang="en-IN" sz="1600" spc="-1" strike="noStrike">
                <a:latin typeface="Arial"/>
              </a:rPr>
              <a:t>0,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                        </a:t>
            </a:r>
            <a:r>
              <a:rPr b="0" lang="en-IN" sz="1600" spc="-1" strike="noStrike">
                <a:latin typeface="Arial"/>
              </a:rPr>
              <a:t>true);</a:t>
            </a: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0" y="0"/>
            <a:ext cx="10079280" cy="7185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2"/>
          <p:cNvSpPr/>
          <p:nvPr/>
        </p:nvSpPr>
        <p:spPr>
          <a:xfrm>
            <a:off x="0" y="5364360"/>
            <a:ext cx="10079280" cy="2865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3"/>
          <p:cNvSpPr/>
          <p:nvPr/>
        </p:nvSpPr>
        <p:spPr>
          <a:xfrm>
            <a:off x="216000" y="144000"/>
            <a:ext cx="8711280" cy="37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DejaVu Sans"/>
              </a:rPr>
              <a:t>Understanding the Geometry Hierarchy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288000" y="756000"/>
            <a:ext cx="6982560" cy="362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Raw shapes never forms the part of geometry hierarchy.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Physical placement is alway done for a logical volume.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geometry hierarchy consist of Mother-Daughter relationship.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 Logical volume contains other Physical Volume daughter volumes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mother logical volume forms the local coordinate system for all its daughter volumes.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a mother volume is placed more than once, all its daughter volumes will be there in all physical volumes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7198560" y="936000"/>
            <a:ext cx="2808000" cy="3022560"/>
          </a:xfrm>
          <a:prstGeom prst="rect">
            <a:avLst/>
          </a:prstGeom>
          <a:ln>
            <a:noFill/>
          </a:ln>
        </p:spPr>
      </p:pic>
      <p:sp>
        <p:nvSpPr>
          <p:cNvPr id="234" name="CustomShape 5"/>
          <p:cNvSpPr/>
          <p:nvPr/>
        </p:nvSpPr>
        <p:spPr>
          <a:xfrm>
            <a:off x="324000" y="4356000"/>
            <a:ext cx="9358560" cy="10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Only Exception : World Volume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Its a unique physical volume which contains all the other volume of your detector setup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World volume also forms the global coordinate system.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7128000" y="844920"/>
            <a:ext cx="2855160" cy="2826360"/>
          </a:xfrm>
          <a:prstGeom prst="rect">
            <a:avLst/>
          </a:prstGeom>
          <a:ln w="36000">
            <a:noFill/>
          </a:ln>
        </p:spPr>
      </p:pic>
      <p:sp>
        <p:nvSpPr>
          <p:cNvPr id="237" name="CustomShape 2"/>
          <p:cNvSpPr/>
          <p:nvPr/>
        </p:nvSpPr>
        <p:spPr>
          <a:xfrm>
            <a:off x="540000" y="1008000"/>
            <a:ext cx="5435640" cy="162396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Both Box and Orb are placed with respect to </a:t>
            </a:r>
            <a:r>
              <a:rPr b="1" lang="en-IN" sz="2200" spc="-1" strike="noStrike">
                <a:solidFill>
                  <a:srgbClr val="94070a"/>
                </a:solidFill>
                <a:latin typeface="Arial"/>
                <a:ea typeface="DejaVu Sans"/>
              </a:rPr>
              <a:t>world reference frame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0" y="0"/>
            <a:ext cx="10079280" cy="7185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4"/>
          <p:cNvSpPr/>
          <p:nvPr/>
        </p:nvSpPr>
        <p:spPr>
          <a:xfrm>
            <a:off x="216000" y="144000"/>
            <a:ext cx="8711280" cy="37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DejaVu Sans"/>
              </a:rPr>
              <a:t>Understanding Physical placement in the Geometry Hierarchy</a:t>
            </a:r>
            <a:endParaRPr b="0" lang="en-IN" sz="2200" spc="-1" strike="noStrike">
              <a:latin typeface="Arial"/>
            </a:endParaRPr>
          </a:p>
        </p:txBody>
      </p:sp>
      <p:pic>
        <p:nvPicPr>
          <p:cNvPr id="240" name="" descr=""/>
          <p:cNvPicPr/>
          <p:nvPr/>
        </p:nvPicPr>
        <p:blipFill>
          <a:blip r:embed="rId2"/>
          <a:stretch/>
        </p:blipFill>
        <p:spPr>
          <a:xfrm>
            <a:off x="396360" y="2340000"/>
            <a:ext cx="6409080" cy="266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6504120" y="916920"/>
            <a:ext cx="2855160" cy="2826360"/>
          </a:xfrm>
          <a:prstGeom prst="rect">
            <a:avLst/>
          </a:prstGeom>
          <a:ln w="36000">
            <a:noFill/>
          </a:ln>
        </p:spPr>
      </p:pic>
      <p:sp>
        <p:nvSpPr>
          <p:cNvPr id="243" name="CustomShape 2"/>
          <p:cNvSpPr/>
          <p:nvPr/>
        </p:nvSpPr>
        <p:spPr>
          <a:xfrm>
            <a:off x="468000" y="1116000"/>
            <a:ext cx="5579640" cy="162396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94070a"/>
                </a:solidFill>
                <a:latin typeface="Arial"/>
                <a:ea typeface="DejaVu Sans"/>
              </a:rPr>
              <a:t>Box is placed with respect to </a:t>
            </a:r>
            <a:r>
              <a:rPr b="1" lang="en-IN" sz="2000" spc="-1" strike="noStrike">
                <a:solidFill>
                  <a:srgbClr val="94070a"/>
                </a:solidFill>
                <a:latin typeface="Arial"/>
                <a:ea typeface="DejaVu Sans"/>
              </a:rPr>
              <a:t>world reference frame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ff"/>
                </a:solidFill>
                <a:latin typeface="Arial"/>
                <a:ea typeface="DejaVu Sans"/>
              </a:rPr>
              <a:t>Orb is place with respect to </a:t>
            </a:r>
            <a:r>
              <a:rPr b="1" lang="en-IN" sz="2000" spc="-1" strike="noStrike">
                <a:solidFill>
                  <a:srgbClr val="0000ff"/>
                </a:solidFill>
                <a:latin typeface="Arial"/>
                <a:ea typeface="DejaVu Sans"/>
              </a:rPr>
              <a:t>box reference frame</a:t>
            </a:r>
            <a:endParaRPr b="0" lang="en-IN" sz="2000" spc="-1" strike="noStrike">
              <a:latin typeface="Arial"/>
            </a:endParaRPr>
          </a:p>
        </p:txBody>
      </p:sp>
      <p:grpSp>
        <p:nvGrpSpPr>
          <p:cNvPr id="244" name="Group 3"/>
          <p:cNvGrpSpPr/>
          <p:nvPr/>
        </p:nvGrpSpPr>
        <p:grpSpPr>
          <a:xfrm>
            <a:off x="504000" y="2924280"/>
            <a:ext cx="5615280" cy="2691000"/>
            <a:chOff x="504000" y="2924280"/>
            <a:chExt cx="5615280" cy="2691000"/>
          </a:xfrm>
        </p:grpSpPr>
        <p:pic>
          <p:nvPicPr>
            <p:cNvPr id="245" name="" descr=""/>
            <p:cNvPicPr/>
            <p:nvPr/>
          </p:nvPicPr>
          <p:blipFill>
            <a:blip r:embed="rId2"/>
            <a:stretch/>
          </p:blipFill>
          <p:spPr>
            <a:xfrm>
              <a:off x="504000" y="2924280"/>
              <a:ext cx="5615280" cy="2691000"/>
            </a:xfrm>
            <a:prstGeom prst="rect">
              <a:avLst/>
            </a:prstGeom>
            <a:ln w="36000">
              <a:noFill/>
            </a:ln>
          </p:spPr>
        </p:pic>
        <p:sp>
          <p:nvSpPr>
            <p:cNvPr id="246" name="CustomShape 4"/>
            <p:cNvSpPr/>
            <p:nvPr/>
          </p:nvSpPr>
          <p:spPr>
            <a:xfrm>
              <a:off x="504000" y="3538080"/>
              <a:ext cx="4853160" cy="421200"/>
            </a:xfrm>
            <a:prstGeom prst="rect">
              <a:avLst/>
            </a:prstGeom>
            <a:noFill/>
            <a:ln w="36000">
              <a:solidFill>
                <a:srgbClr val="ed1c2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7" name="CustomShape 5"/>
          <p:cNvSpPr/>
          <p:nvPr/>
        </p:nvSpPr>
        <p:spPr>
          <a:xfrm>
            <a:off x="0" y="0"/>
            <a:ext cx="10079280" cy="7185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0" y="0"/>
            <a:ext cx="10079280" cy="7185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2"/>
          <p:cNvSpPr/>
          <p:nvPr/>
        </p:nvSpPr>
        <p:spPr>
          <a:xfrm>
            <a:off x="0" y="5364360"/>
            <a:ext cx="10079280" cy="2865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50" name="" descr=""/>
          <p:cNvPicPr/>
          <p:nvPr/>
        </p:nvPicPr>
        <p:blipFill>
          <a:blip r:embed="rId1"/>
          <a:stretch/>
        </p:blipFill>
        <p:spPr>
          <a:xfrm>
            <a:off x="7466040" y="936000"/>
            <a:ext cx="2540520" cy="2734560"/>
          </a:xfrm>
          <a:prstGeom prst="rect">
            <a:avLst/>
          </a:prstGeom>
          <a:ln>
            <a:noFill/>
          </a:ln>
        </p:spPr>
      </p:pic>
      <p:sp>
        <p:nvSpPr>
          <p:cNvPr id="251" name="CustomShape 3"/>
          <p:cNvSpPr/>
          <p:nvPr/>
        </p:nvSpPr>
        <p:spPr>
          <a:xfrm>
            <a:off x="216000" y="144000"/>
            <a:ext cx="8711280" cy="4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Geometry Hierarchy Tree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252" name="Group 4"/>
          <p:cNvGrpSpPr/>
          <p:nvPr/>
        </p:nvGrpSpPr>
        <p:grpSpPr>
          <a:xfrm>
            <a:off x="144000" y="1152000"/>
            <a:ext cx="4210560" cy="3598560"/>
            <a:chOff x="144000" y="1152000"/>
            <a:chExt cx="4210560" cy="3598560"/>
          </a:xfrm>
        </p:grpSpPr>
        <p:grpSp>
          <p:nvGrpSpPr>
            <p:cNvPr id="253" name="Group 5"/>
            <p:cNvGrpSpPr/>
            <p:nvPr/>
          </p:nvGrpSpPr>
          <p:grpSpPr>
            <a:xfrm>
              <a:off x="396000" y="1152000"/>
              <a:ext cx="3742560" cy="3094560"/>
              <a:chOff x="396000" y="1152000"/>
              <a:chExt cx="3742560" cy="3094560"/>
            </a:xfrm>
          </p:grpSpPr>
          <p:sp>
            <p:nvSpPr>
              <p:cNvPr id="254" name="CustomShape 6"/>
              <p:cNvSpPr/>
              <p:nvPr/>
            </p:nvSpPr>
            <p:spPr>
              <a:xfrm>
                <a:off x="1404000" y="1152000"/>
                <a:ext cx="1510560" cy="646560"/>
              </a:xfrm>
              <a:prstGeom prst="rect">
                <a:avLst/>
              </a:prstGeom>
              <a:solidFill>
                <a:srgbClr val="fff200">
                  <a:alpha val="3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1" lang="en-IN" sz="2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World</a:t>
                </a:r>
                <a:endParaRPr b="0" lang="en-IN" sz="2600" spc="-1" strike="noStrike">
                  <a:latin typeface="Arial"/>
                </a:endParaRPr>
              </a:p>
            </p:txBody>
          </p:sp>
          <p:sp>
            <p:nvSpPr>
              <p:cNvPr id="255" name="CustomShape 7"/>
              <p:cNvSpPr/>
              <p:nvPr/>
            </p:nvSpPr>
            <p:spPr>
              <a:xfrm>
                <a:off x="396000" y="2376000"/>
                <a:ext cx="1510560" cy="646560"/>
              </a:xfrm>
              <a:prstGeom prst="rect">
                <a:avLst/>
              </a:prstGeom>
              <a:solidFill>
                <a:srgbClr val="fff200">
                  <a:alpha val="3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1" lang="en-IN" sz="2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Box_1</a:t>
                </a:r>
                <a:endParaRPr b="0" lang="en-IN" sz="2600" spc="-1" strike="noStrike">
                  <a:latin typeface="Arial"/>
                </a:endParaRPr>
              </a:p>
            </p:txBody>
          </p:sp>
          <p:sp>
            <p:nvSpPr>
              <p:cNvPr id="256" name="CustomShape 8"/>
              <p:cNvSpPr/>
              <p:nvPr/>
            </p:nvSpPr>
            <p:spPr>
              <a:xfrm>
                <a:off x="2556000" y="2376000"/>
                <a:ext cx="1510560" cy="646560"/>
              </a:xfrm>
              <a:prstGeom prst="rect">
                <a:avLst/>
              </a:prstGeom>
              <a:solidFill>
                <a:srgbClr val="fff200">
                  <a:alpha val="3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1" lang="en-IN" sz="2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Box_2</a:t>
                </a:r>
                <a:endParaRPr b="0" lang="en-IN" sz="2600" spc="-1" strike="noStrike">
                  <a:latin typeface="Arial"/>
                </a:endParaRPr>
              </a:p>
            </p:txBody>
          </p:sp>
          <p:sp>
            <p:nvSpPr>
              <p:cNvPr id="257" name="CustomShape 9"/>
              <p:cNvSpPr/>
              <p:nvPr/>
            </p:nvSpPr>
            <p:spPr>
              <a:xfrm>
                <a:off x="396000" y="3600000"/>
                <a:ext cx="1510560" cy="646560"/>
              </a:xfrm>
              <a:prstGeom prst="rect">
                <a:avLst/>
              </a:prstGeom>
              <a:solidFill>
                <a:srgbClr val="fff200">
                  <a:alpha val="3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1" lang="en-IN" sz="2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Orb</a:t>
                </a:r>
                <a:endParaRPr b="0" lang="en-IN" sz="2600" spc="-1" strike="noStrike">
                  <a:latin typeface="Arial"/>
                </a:endParaRPr>
              </a:p>
            </p:txBody>
          </p:sp>
          <p:sp>
            <p:nvSpPr>
              <p:cNvPr id="258" name="CustomShape 10"/>
              <p:cNvSpPr/>
              <p:nvPr/>
            </p:nvSpPr>
            <p:spPr>
              <a:xfrm>
                <a:off x="2628000" y="3600000"/>
                <a:ext cx="1510560" cy="646560"/>
              </a:xfrm>
              <a:prstGeom prst="rect">
                <a:avLst/>
              </a:prstGeom>
              <a:solidFill>
                <a:srgbClr val="fff200">
                  <a:alpha val="3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1" lang="en-IN" sz="2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Orb</a:t>
                </a:r>
                <a:endParaRPr b="0" lang="en-IN" sz="2600" spc="-1" strike="noStrike">
                  <a:latin typeface="Arial"/>
                </a:endParaRPr>
              </a:p>
            </p:txBody>
          </p:sp>
          <p:sp>
            <p:nvSpPr>
              <p:cNvPr id="259" name="Line 11"/>
              <p:cNvSpPr/>
              <p:nvPr/>
            </p:nvSpPr>
            <p:spPr>
              <a:xfrm flipH="1">
                <a:off x="1116000" y="1799280"/>
                <a:ext cx="792000" cy="57600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0" name="Line 12"/>
              <p:cNvSpPr/>
              <p:nvPr/>
            </p:nvSpPr>
            <p:spPr>
              <a:xfrm>
                <a:off x="2339640" y="1799280"/>
                <a:ext cx="792000" cy="57600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1" name="Line 13"/>
              <p:cNvSpPr/>
              <p:nvPr/>
            </p:nvSpPr>
            <p:spPr>
              <a:xfrm>
                <a:off x="1115640" y="3023280"/>
                <a:ext cx="360" cy="57600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" name="Line 14"/>
              <p:cNvSpPr/>
              <p:nvPr/>
            </p:nvSpPr>
            <p:spPr>
              <a:xfrm>
                <a:off x="3203640" y="3023280"/>
                <a:ext cx="360" cy="57600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3" name="CustomShape 15"/>
            <p:cNvSpPr/>
            <p:nvPr/>
          </p:nvSpPr>
          <p:spPr>
            <a:xfrm>
              <a:off x="144000" y="2088000"/>
              <a:ext cx="2014560" cy="2662560"/>
            </a:xfrm>
            <a:prstGeom prst="rect">
              <a:avLst/>
            </a:prstGeom>
            <a:solidFill>
              <a:srgbClr val="fff200">
                <a:alpha val="30000"/>
              </a:srgbClr>
            </a:solidFill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CustomShape 16"/>
            <p:cNvSpPr/>
            <p:nvPr/>
          </p:nvSpPr>
          <p:spPr>
            <a:xfrm>
              <a:off x="2340000" y="2052000"/>
              <a:ext cx="2014560" cy="2662560"/>
            </a:xfrm>
            <a:prstGeom prst="rect">
              <a:avLst/>
            </a:prstGeom>
            <a:solidFill>
              <a:srgbClr val="fff200">
                <a:alpha val="30000"/>
              </a:srgbClr>
            </a:solidFill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5" name="CustomShape 17"/>
          <p:cNvSpPr/>
          <p:nvPr/>
        </p:nvSpPr>
        <p:spPr>
          <a:xfrm>
            <a:off x="4680000" y="936000"/>
            <a:ext cx="2446560" cy="392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Complete hierarchy contains 5 shapes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But you had created only 3 shapes.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World, Box and Orb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Mother box contains Orb daughter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Multiple placement of mother box contains all the daugter volumes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If the same geometry setup needs to be used in multiple simulations or needs to be used by different people</a:t>
            </a:r>
            <a:endParaRPr b="0" lang="en-IN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Geant supported geometry export format</a:t>
            </a:r>
            <a:endParaRPr b="0" lang="en-IN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GDML (Graphics Description Markup language)</a:t>
            </a:r>
            <a:endParaRPr b="0" lang="en-IN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 portable format, similar to XML.</a:t>
            </a:r>
            <a:endParaRPr b="0" lang="en-IN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Can be read by standalone application</a:t>
            </a:r>
            <a:endParaRPr b="0" lang="en-IN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Various XML reading libraries are present.</a:t>
            </a:r>
            <a:endParaRPr b="0" lang="en-IN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Xerces-C is used by Geant4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0" y="0"/>
            <a:ext cx="10079280" cy="7185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4"/>
          <p:cNvSpPr/>
          <p:nvPr/>
        </p:nvSpPr>
        <p:spPr>
          <a:xfrm>
            <a:off x="521640" y="67680"/>
            <a:ext cx="515448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Exporting Geometry</a:t>
            </a:r>
            <a:endParaRPr b="0" lang="en-IN" sz="36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0" y="0"/>
            <a:ext cx="10079280" cy="7185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"/>
          <p:cNvSpPr/>
          <p:nvPr/>
        </p:nvSpPr>
        <p:spPr>
          <a:xfrm>
            <a:off x="0" y="5364360"/>
            <a:ext cx="10079280" cy="2865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"/>
          <p:cNvSpPr/>
          <p:nvPr/>
        </p:nvSpPr>
        <p:spPr>
          <a:xfrm>
            <a:off x="216000" y="144000"/>
            <a:ext cx="8711280" cy="37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Things to be discussed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216000" y="936000"/>
            <a:ext cx="8423280" cy="19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Steps involved to create the detector geometries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Some of the complex geometries available in Geant4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Discussion of “Materials” in brief.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4) Geometry hierarchy in a detector setup.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5) How to import / export the geometry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6) Use of GDML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5) How to read CAD geometries.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504000" y="1038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Till now, whatever we  understood</a:t>
            </a:r>
            <a:endParaRPr b="0" lang="en-IN" sz="3200" spc="-1" strike="noStrike">
              <a:latin typeface="Arial"/>
            </a:endParaRPr>
          </a:p>
          <a:p>
            <a:pPr lvl="2" marL="1296000" indent="-2858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Defining shapes, logical volume and their physical placement</a:t>
            </a:r>
            <a:endParaRPr b="0" lang="en-IN" sz="2400" spc="-1" strike="noStrike">
              <a:latin typeface="Arial"/>
            </a:endParaRPr>
          </a:p>
          <a:p>
            <a:pPr lvl="2" marL="1296000" indent="-2858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Define material and attaching them to the shapes to convert them to logical volumes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828000" y="1152000"/>
            <a:ext cx="537840" cy="176184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056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IN" sz="10560" spc="-1" strike="noStrike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144000" y="1908000"/>
            <a:ext cx="861840" cy="45720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C++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273" name="CustomShape 4"/>
          <p:cNvSpPr/>
          <p:nvPr/>
        </p:nvSpPr>
        <p:spPr>
          <a:xfrm>
            <a:off x="864000" y="3564000"/>
            <a:ext cx="8493840" cy="207648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Alternative way to achieve the same thing.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Instead of doing a the detector construction at compile that (as done above),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Idea is to generate it at run time.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Reading a text file (XML)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Benefits : Allows to quickly recreate the full detector construction with very few lines of code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274" name="CustomShape 5"/>
          <p:cNvSpPr/>
          <p:nvPr/>
        </p:nvSpPr>
        <p:spPr>
          <a:xfrm>
            <a:off x="0" y="0"/>
            <a:ext cx="10079280" cy="7185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6"/>
          <p:cNvSpPr/>
          <p:nvPr/>
        </p:nvSpPr>
        <p:spPr>
          <a:xfrm>
            <a:off x="216000" y="-133920"/>
            <a:ext cx="4391280" cy="9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Moving ahead</a:t>
            </a: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en-IN" sz="36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XML formatted text file.</a:t>
            </a:r>
            <a:endParaRPr b="0" lang="en-IN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It implements hierarcy of volumes in a detector setup as the tree of geometries.</a:t>
            </a:r>
            <a:endParaRPr b="0" lang="en-IN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Allows to define the material, and place the volumes.</a:t>
            </a:r>
            <a:endParaRPr b="0" lang="en-IN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Makes the detector construction portable, and independent of the remaining simulation code.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0" y="0"/>
            <a:ext cx="10079280" cy="7185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3"/>
          <p:cNvSpPr/>
          <p:nvPr/>
        </p:nvSpPr>
        <p:spPr>
          <a:xfrm>
            <a:off x="432000" y="-134280"/>
            <a:ext cx="9069120" cy="9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Arial"/>
                <a:ea typeface="DejaVu Sans"/>
              </a:rPr>
              <a:t>GDML : Graphics Description Markup Language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Language independent</a:t>
            </a:r>
            <a:endParaRPr b="0" lang="en-IN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Containing user defined tags.</a:t>
            </a:r>
            <a:endParaRPr b="0" lang="en-IN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Can be processed by any library that can process XML.</a:t>
            </a:r>
            <a:endParaRPr b="0" lang="en-IN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Provides hierarchal structure, and mother daughter relationship can be easily maintained.</a:t>
            </a:r>
            <a:endParaRPr b="0" lang="en-IN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Hierarchical structure make its suitable for object oriented programming.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0" y="0"/>
            <a:ext cx="10079280" cy="7185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4"/>
          <p:cNvSpPr/>
          <p:nvPr/>
        </p:nvSpPr>
        <p:spPr>
          <a:xfrm>
            <a:off x="639720" y="21960"/>
            <a:ext cx="648000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Benefits of using GDML</a:t>
            </a: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en-IN" sz="36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504000" y="225720"/>
            <a:ext cx="9069120" cy="9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2"/>
          <p:cNvSpPr/>
          <p:nvPr/>
        </p:nvSpPr>
        <p:spPr>
          <a:xfrm>
            <a:off x="612000" y="936000"/>
            <a:ext cx="8422200" cy="290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flow of a default GDML file follows: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Definitions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Materials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Solids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4) Structures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5) Setup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85" name="" descr=""/>
          <p:cNvPicPr/>
          <p:nvPr/>
        </p:nvPicPr>
        <p:blipFill>
          <a:blip r:embed="rId1"/>
          <a:stretch/>
        </p:blipFill>
        <p:spPr>
          <a:xfrm>
            <a:off x="3007080" y="1548000"/>
            <a:ext cx="7147800" cy="2771280"/>
          </a:xfrm>
          <a:prstGeom prst="rect">
            <a:avLst/>
          </a:prstGeom>
          <a:ln>
            <a:noFill/>
          </a:ln>
        </p:spPr>
      </p:pic>
      <p:sp>
        <p:nvSpPr>
          <p:cNvPr id="286" name="CustomShape 3"/>
          <p:cNvSpPr/>
          <p:nvPr/>
        </p:nvSpPr>
        <p:spPr>
          <a:xfrm>
            <a:off x="576000" y="4752000"/>
            <a:ext cx="8926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NOTE : Your internet browser is a very useful tool to have a look at the XML file.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0" y="0"/>
            <a:ext cx="10079280" cy="7185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5"/>
          <p:cNvSpPr/>
          <p:nvPr/>
        </p:nvSpPr>
        <p:spPr>
          <a:xfrm>
            <a:off x="311040" y="78480"/>
            <a:ext cx="87213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Arial"/>
                <a:ea typeface="DejaVu Sans"/>
              </a:rPr>
              <a:t>Overview of GDML</a:t>
            </a:r>
            <a:r>
              <a:rPr b="1" lang="en-IN" sz="2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IN" sz="2800" spc="-1" strike="noStrike">
                <a:solidFill>
                  <a:srgbClr val="ffffff"/>
                </a:solidFill>
                <a:latin typeface="Arial"/>
                <a:ea typeface="DejaVu Sans"/>
              </a:rPr>
              <a:t>: Various Components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2"/>
          <p:cNvSpPr/>
          <p:nvPr/>
        </p:nvSpPr>
        <p:spPr>
          <a:xfrm>
            <a:off x="1620000" y="841680"/>
            <a:ext cx="629928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GDML supports all the solids provided by Geant4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1656000" y="1368000"/>
            <a:ext cx="2878200" cy="302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Sphere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Tube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Parboloid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Ellipsoid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Polyhedro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Polycone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Torus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6192000" y="1368000"/>
            <a:ext cx="2519280" cy="30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Trapezoid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Cut Tube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Segment of a Tube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Twisted tube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Extruded Solids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Tesellated Solids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Tetrahedrons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Twisted Generic Trapezoid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Twisted Box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0" y="0"/>
            <a:ext cx="10079280" cy="7185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6"/>
          <p:cNvSpPr/>
          <p:nvPr/>
        </p:nvSpPr>
        <p:spPr>
          <a:xfrm>
            <a:off x="1002600" y="93960"/>
            <a:ext cx="546660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Various GDML Solids</a:t>
            </a:r>
            <a:endParaRPr b="0" lang="en-IN" sz="36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2"/>
          <p:cNvSpPr/>
          <p:nvPr/>
        </p:nvSpPr>
        <p:spPr>
          <a:xfrm>
            <a:off x="0" y="0"/>
            <a:ext cx="10079280" cy="7185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3"/>
          <p:cNvSpPr/>
          <p:nvPr/>
        </p:nvSpPr>
        <p:spPr>
          <a:xfrm>
            <a:off x="462600" y="21960"/>
            <a:ext cx="546660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All the pieces of GDML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298" name="" descr=""/>
          <p:cNvPicPr/>
          <p:nvPr/>
        </p:nvPicPr>
        <p:blipFill>
          <a:blip r:embed="rId1"/>
          <a:stretch/>
        </p:blipFill>
        <p:spPr>
          <a:xfrm>
            <a:off x="226080" y="1512000"/>
            <a:ext cx="3589920" cy="338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2"/>
          <p:cNvSpPr/>
          <p:nvPr/>
        </p:nvSpPr>
        <p:spPr>
          <a:xfrm>
            <a:off x="0" y="0"/>
            <a:ext cx="10079280" cy="7185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3"/>
          <p:cNvSpPr/>
          <p:nvPr/>
        </p:nvSpPr>
        <p:spPr>
          <a:xfrm>
            <a:off x="462600" y="21960"/>
            <a:ext cx="546660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All the pieces of GDML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302" name="" descr=""/>
          <p:cNvPicPr/>
          <p:nvPr/>
        </p:nvPicPr>
        <p:blipFill>
          <a:blip r:embed="rId1"/>
          <a:stretch/>
        </p:blipFill>
        <p:spPr>
          <a:xfrm>
            <a:off x="226080" y="1512000"/>
            <a:ext cx="3589920" cy="3389760"/>
          </a:xfrm>
          <a:prstGeom prst="rect">
            <a:avLst/>
          </a:prstGeom>
          <a:ln>
            <a:noFill/>
          </a:ln>
        </p:spPr>
      </p:pic>
      <p:pic>
        <p:nvPicPr>
          <p:cNvPr id="303" name="" descr=""/>
          <p:cNvPicPr/>
          <p:nvPr/>
        </p:nvPicPr>
        <p:blipFill>
          <a:blip r:embed="rId2"/>
          <a:stretch/>
        </p:blipFill>
        <p:spPr>
          <a:xfrm>
            <a:off x="4034160" y="2594880"/>
            <a:ext cx="6009840" cy="933120"/>
          </a:xfrm>
          <a:prstGeom prst="rect">
            <a:avLst/>
          </a:prstGeom>
          <a:ln>
            <a:noFill/>
          </a:ln>
        </p:spPr>
      </p:pic>
      <p:sp>
        <p:nvSpPr>
          <p:cNvPr id="304" name="TextShape 4"/>
          <p:cNvSpPr txBox="1"/>
          <p:nvPr/>
        </p:nvSpPr>
        <p:spPr>
          <a:xfrm>
            <a:off x="3024000" y="864000"/>
            <a:ext cx="3168000" cy="65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2000" spc="-1" strike="noStrike">
                <a:solidFill>
                  <a:srgbClr val="94070a"/>
                </a:solidFill>
                <a:latin typeface="Arial"/>
              </a:rPr>
              <a:t>&lt;solids&gt;</a:t>
            </a:r>
            <a:r>
              <a:rPr b="1" lang="en-IN" sz="2000" spc="-1" strike="noStrike">
                <a:latin typeface="Arial"/>
              </a:rPr>
              <a:t> tag of GDML</a:t>
            </a:r>
            <a:endParaRPr b="1" lang="en-IN" sz="20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2"/>
          <p:cNvSpPr/>
          <p:nvPr/>
        </p:nvSpPr>
        <p:spPr>
          <a:xfrm>
            <a:off x="0" y="0"/>
            <a:ext cx="10079280" cy="7185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3"/>
          <p:cNvSpPr/>
          <p:nvPr/>
        </p:nvSpPr>
        <p:spPr>
          <a:xfrm>
            <a:off x="462600" y="93960"/>
            <a:ext cx="546660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&lt;materials&gt;</a:t>
            </a:r>
            <a:r>
              <a:rPr b="1" lang="en-IN" sz="2800" spc="-1" strike="noStrike">
                <a:solidFill>
                  <a:srgbClr val="ffffff"/>
                </a:solidFill>
                <a:latin typeface="Arial"/>
                <a:ea typeface="DejaVu Sans"/>
              </a:rPr>
              <a:t> tag of GDML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308" name="" descr=""/>
          <p:cNvPicPr/>
          <p:nvPr/>
        </p:nvPicPr>
        <p:blipFill>
          <a:blip r:embed="rId1"/>
          <a:stretch/>
        </p:blipFill>
        <p:spPr>
          <a:xfrm>
            <a:off x="226080" y="1512000"/>
            <a:ext cx="3589920" cy="3389760"/>
          </a:xfrm>
          <a:prstGeom prst="rect">
            <a:avLst/>
          </a:prstGeom>
          <a:ln>
            <a:noFill/>
          </a:ln>
        </p:spPr>
      </p:pic>
      <p:grpSp>
        <p:nvGrpSpPr>
          <p:cNvPr id="309" name="Group 4"/>
          <p:cNvGrpSpPr/>
          <p:nvPr/>
        </p:nvGrpSpPr>
        <p:grpSpPr>
          <a:xfrm>
            <a:off x="3996000" y="762840"/>
            <a:ext cx="4362120" cy="4781160"/>
            <a:chOff x="3996000" y="762840"/>
            <a:chExt cx="4362120" cy="4781160"/>
          </a:xfrm>
        </p:grpSpPr>
        <p:pic>
          <p:nvPicPr>
            <p:cNvPr id="310" name="" descr=""/>
            <p:cNvPicPr/>
            <p:nvPr/>
          </p:nvPicPr>
          <p:blipFill>
            <a:blip r:embed="rId2"/>
            <a:stretch/>
          </p:blipFill>
          <p:spPr>
            <a:xfrm>
              <a:off x="3996000" y="762840"/>
              <a:ext cx="4362120" cy="478116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11" name="Group 5"/>
            <p:cNvGrpSpPr/>
            <p:nvPr/>
          </p:nvGrpSpPr>
          <p:grpSpPr>
            <a:xfrm>
              <a:off x="4428000" y="1170000"/>
              <a:ext cx="3312000" cy="4194000"/>
              <a:chOff x="4428000" y="1170000"/>
              <a:chExt cx="3312000" cy="4194000"/>
            </a:xfrm>
          </p:grpSpPr>
          <p:sp>
            <p:nvSpPr>
              <p:cNvPr id="312" name="Line 6"/>
              <p:cNvSpPr/>
              <p:nvPr/>
            </p:nvSpPr>
            <p:spPr>
              <a:xfrm>
                <a:off x="4428000" y="4608000"/>
                <a:ext cx="3312000" cy="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3" name="Line 7"/>
              <p:cNvSpPr/>
              <p:nvPr/>
            </p:nvSpPr>
            <p:spPr>
              <a:xfrm>
                <a:off x="4428000" y="3456000"/>
                <a:ext cx="1872000" cy="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4" name="Line 8"/>
              <p:cNvSpPr/>
              <p:nvPr/>
            </p:nvSpPr>
            <p:spPr>
              <a:xfrm>
                <a:off x="4680000" y="5364000"/>
                <a:ext cx="1872000" cy="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5" name="Line 9"/>
              <p:cNvSpPr/>
              <p:nvPr/>
            </p:nvSpPr>
            <p:spPr>
              <a:xfrm>
                <a:off x="6228000" y="3636000"/>
                <a:ext cx="1080000" cy="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6" name="Line 10"/>
              <p:cNvSpPr/>
              <p:nvPr/>
            </p:nvSpPr>
            <p:spPr>
              <a:xfrm>
                <a:off x="6228000" y="3852000"/>
                <a:ext cx="1080000" cy="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7" name="Line 11"/>
              <p:cNvSpPr/>
              <p:nvPr/>
            </p:nvSpPr>
            <p:spPr>
              <a:xfrm>
                <a:off x="6228000" y="4032000"/>
                <a:ext cx="1080000" cy="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8" name="Line 12"/>
              <p:cNvSpPr/>
              <p:nvPr/>
            </p:nvSpPr>
            <p:spPr>
              <a:xfrm>
                <a:off x="6228000" y="4248000"/>
                <a:ext cx="1080000" cy="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9" name="Line 13"/>
              <p:cNvSpPr/>
              <p:nvPr/>
            </p:nvSpPr>
            <p:spPr>
              <a:xfrm flipV="1">
                <a:off x="6516000" y="1170000"/>
                <a:ext cx="1224000" cy="1800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0" name="Line 14"/>
              <p:cNvSpPr/>
              <p:nvPr/>
            </p:nvSpPr>
            <p:spPr>
              <a:xfrm flipV="1">
                <a:off x="6516000" y="1746000"/>
                <a:ext cx="1224000" cy="1800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1" name="Line 15"/>
              <p:cNvSpPr/>
              <p:nvPr/>
            </p:nvSpPr>
            <p:spPr>
              <a:xfrm flipV="1">
                <a:off x="6516000" y="2322000"/>
                <a:ext cx="1224000" cy="1800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2" name="Line 16"/>
              <p:cNvSpPr/>
              <p:nvPr/>
            </p:nvSpPr>
            <p:spPr>
              <a:xfrm flipV="1">
                <a:off x="6516000" y="2862000"/>
                <a:ext cx="1224000" cy="1800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252000" y="-180000"/>
            <a:ext cx="9069120" cy="9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2"/>
          <p:cNvSpPr/>
          <p:nvPr/>
        </p:nvSpPr>
        <p:spPr>
          <a:xfrm>
            <a:off x="288000" y="792000"/>
            <a:ext cx="5759640" cy="49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Structure tag actually defines how different components of detector setup are arranged.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94070a"/>
                </a:solidFill>
                <a:latin typeface="Arial"/>
                <a:ea typeface="DejaVu Sans"/>
              </a:rPr>
              <a:t>(Actually shows the mother-daughter relatioship)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Both logical and physical volumes are defined in one structure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 show the hierarchy of detector components.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 consist of sequence of volumes tags, that define your logical volumes.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Each volume tag, keeps a pointer to the associated solid and the material.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Structure actually correponds to the your physical detector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325" name="" descr=""/>
          <p:cNvPicPr/>
          <p:nvPr/>
        </p:nvPicPr>
        <p:blipFill>
          <a:blip r:embed="rId1"/>
          <a:stretch/>
        </p:blipFill>
        <p:spPr>
          <a:xfrm>
            <a:off x="6372000" y="1144440"/>
            <a:ext cx="3589920" cy="3389760"/>
          </a:xfrm>
          <a:prstGeom prst="rect">
            <a:avLst/>
          </a:prstGeom>
          <a:ln>
            <a:noFill/>
          </a:ln>
        </p:spPr>
      </p:pic>
      <p:sp>
        <p:nvSpPr>
          <p:cNvPr id="326" name="CustomShape 3"/>
          <p:cNvSpPr/>
          <p:nvPr/>
        </p:nvSpPr>
        <p:spPr>
          <a:xfrm>
            <a:off x="0" y="0"/>
            <a:ext cx="10079280" cy="7185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TextShape 4"/>
          <p:cNvSpPr txBox="1"/>
          <p:nvPr/>
        </p:nvSpPr>
        <p:spPr>
          <a:xfrm>
            <a:off x="396000" y="144000"/>
            <a:ext cx="4896000" cy="45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&lt;structure&gt;</a:t>
            </a:r>
            <a:r>
              <a:rPr b="1" lang="en-IN" sz="2600" spc="-1" strike="noStrike">
                <a:solidFill>
                  <a:srgbClr val="ffffff"/>
                </a:solidFill>
                <a:latin typeface="Arial"/>
                <a:ea typeface="DejaVu Sans"/>
              </a:rPr>
              <a:t> tag of GDML</a:t>
            </a:r>
            <a:endParaRPr b="1" lang="en-IN" sz="26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" descr=""/>
          <p:cNvPicPr/>
          <p:nvPr/>
        </p:nvPicPr>
        <p:blipFill>
          <a:blip r:embed="rId1"/>
          <a:stretch/>
        </p:blipFill>
        <p:spPr>
          <a:xfrm>
            <a:off x="194760" y="1288440"/>
            <a:ext cx="3208680" cy="3029760"/>
          </a:xfrm>
          <a:prstGeom prst="rect">
            <a:avLst/>
          </a:prstGeom>
          <a:ln>
            <a:noFill/>
          </a:ln>
        </p:spPr>
      </p:pic>
      <p:sp>
        <p:nvSpPr>
          <p:cNvPr id="329" name="CustomShape 1"/>
          <p:cNvSpPr/>
          <p:nvPr/>
        </p:nvSpPr>
        <p:spPr>
          <a:xfrm>
            <a:off x="1080000" y="216000"/>
            <a:ext cx="835020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2"/>
          <p:cNvSpPr/>
          <p:nvPr/>
        </p:nvSpPr>
        <p:spPr>
          <a:xfrm>
            <a:off x="0" y="720"/>
            <a:ext cx="10079280" cy="7185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3"/>
          <p:cNvSpPr/>
          <p:nvPr/>
        </p:nvSpPr>
        <p:spPr>
          <a:xfrm>
            <a:off x="288000" y="116280"/>
            <a:ext cx="2900520" cy="45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ffffff"/>
                </a:solidFill>
                <a:latin typeface="Arial"/>
                <a:ea typeface="DejaVu Sans"/>
              </a:rPr>
              <a:t>Structures cont...</a:t>
            </a:r>
            <a:endParaRPr b="0" lang="en-IN" sz="2600" spc="-1" strike="noStrike">
              <a:latin typeface="Arial"/>
            </a:endParaRPr>
          </a:p>
        </p:txBody>
      </p:sp>
      <p:grpSp>
        <p:nvGrpSpPr>
          <p:cNvPr id="332" name="Group 4"/>
          <p:cNvGrpSpPr/>
          <p:nvPr/>
        </p:nvGrpSpPr>
        <p:grpSpPr>
          <a:xfrm>
            <a:off x="3723840" y="1404000"/>
            <a:ext cx="6106320" cy="3564000"/>
            <a:chOff x="3723840" y="1404000"/>
            <a:chExt cx="6106320" cy="3564000"/>
          </a:xfrm>
        </p:grpSpPr>
        <p:pic>
          <p:nvPicPr>
            <p:cNvPr id="333" name="" descr=""/>
            <p:cNvPicPr/>
            <p:nvPr/>
          </p:nvPicPr>
          <p:blipFill>
            <a:blip r:embed="rId2"/>
            <a:stretch/>
          </p:blipFill>
          <p:spPr>
            <a:xfrm>
              <a:off x="3723840" y="1404000"/>
              <a:ext cx="6106320" cy="3564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34" name="Line 5"/>
            <p:cNvSpPr/>
            <p:nvPr/>
          </p:nvSpPr>
          <p:spPr>
            <a:xfrm>
              <a:off x="4032000" y="3096000"/>
              <a:ext cx="1872000" cy="0"/>
            </a:xfrm>
            <a:prstGeom prst="line">
              <a:avLst/>
            </a:prstGeom>
            <a:ln w="36000">
              <a:solidFill>
                <a:srgbClr val="ed1c2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Line 6"/>
            <p:cNvSpPr/>
            <p:nvPr/>
          </p:nvSpPr>
          <p:spPr>
            <a:xfrm>
              <a:off x="4248000" y="3600000"/>
              <a:ext cx="2664000" cy="0"/>
            </a:xfrm>
            <a:prstGeom prst="line">
              <a:avLst/>
            </a:prstGeom>
            <a:ln w="36000">
              <a:solidFill>
                <a:srgbClr val="ed1c2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Line 7"/>
            <p:cNvSpPr/>
            <p:nvPr/>
          </p:nvSpPr>
          <p:spPr>
            <a:xfrm flipV="1">
              <a:off x="4248000" y="4104000"/>
              <a:ext cx="2664000" cy="36000"/>
            </a:xfrm>
            <a:prstGeom prst="line">
              <a:avLst/>
            </a:prstGeom>
            <a:ln w="36000">
              <a:solidFill>
                <a:srgbClr val="ed1c2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0"/>
            <a:ext cx="10079280" cy="7185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"/>
          <p:cNvSpPr/>
          <p:nvPr/>
        </p:nvSpPr>
        <p:spPr>
          <a:xfrm>
            <a:off x="0" y="5364360"/>
            <a:ext cx="10079280" cy="2865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1440000" y="3050280"/>
            <a:ext cx="6479640" cy="2318040"/>
          </a:xfrm>
          <a:prstGeom prst="rect">
            <a:avLst/>
          </a:prstGeom>
          <a:ln>
            <a:noFill/>
          </a:ln>
        </p:spPr>
      </p:pic>
      <p:sp>
        <p:nvSpPr>
          <p:cNvPr id="125" name="CustomShape 3"/>
          <p:cNvSpPr/>
          <p:nvPr/>
        </p:nvSpPr>
        <p:spPr>
          <a:xfrm>
            <a:off x="216000" y="144000"/>
            <a:ext cx="8711280" cy="37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DejaVu Sans"/>
              </a:rPr>
              <a:t>Software architecture of Detector geometry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144000" y="792000"/>
            <a:ext cx="8423280" cy="19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Basically consist of three layers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Solid (Shape) :   G4VSolid : Defines the shape and size of the geometry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Logical Volume : G4LogicalVolume : material, sensitivity, visualization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attributes, physical placement of daughter volumes etc.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Physically place volume : G4VPhysicalVolume : defines position, rotatation,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 mother volume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2"/>
          <p:cNvSpPr/>
          <p:nvPr/>
        </p:nvSpPr>
        <p:spPr>
          <a:xfrm>
            <a:off x="432000" y="955800"/>
            <a:ext cx="9359280" cy="316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Setup contains the pointer to you world volume.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While creating a detector setup using gdml as an input file, we need to return a pointer to world volume from the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“Construct”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function of DetectorConstruction file.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 is possible to define multiple geometry setup, and chosing different volumes as world volume.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Moreover, we can actually split this geometry description in multiple file, which allows more granularity, and ease of maintainance.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0" y="720"/>
            <a:ext cx="10079280" cy="7185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4"/>
          <p:cNvSpPr/>
          <p:nvPr/>
        </p:nvSpPr>
        <p:spPr>
          <a:xfrm>
            <a:off x="446760" y="62280"/>
            <a:ext cx="609768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Arial"/>
                <a:ea typeface="DejaVu Sans"/>
              </a:rPr>
              <a:t>Finally the </a:t>
            </a: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&lt;setup&gt;</a:t>
            </a:r>
            <a:r>
              <a:rPr b="1" lang="en-IN" sz="3200" spc="-1" strike="noStrike">
                <a:solidFill>
                  <a:srgbClr val="ffffff"/>
                </a:solidFill>
                <a:latin typeface="Arial"/>
                <a:ea typeface="DejaVu Sans"/>
              </a:rPr>
              <a:t> tab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341" name="" descr=""/>
          <p:cNvPicPr/>
          <p:nvPr/>
        </p:nvPicPr>
        <p:blipFill>
          <a:blip r:embed="rId1"/>
          <a:stretch/>
        </p:blipFill>
        <p:spPr>
          <a:xfrm>
            <a:off x="1973160" y="4115880"/>
            <a:ext cx="5092200" cy="78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504000" y="-133920"/>
            <a:ext cx="9069120" cy="9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2"/>
          <p:cNvSpPr/>
          <p:nvPr/>
        </p:nvSpPr>
        <p:spPr>
          <a:xfrm>
            <a:off x="108000" y="792000"/>
            <a:ext cx="9934200" cy="520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GDML files can be imported directly into Geant4, in the detector construction class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Required class : </a:t>
            </a:r>
            <a:r>
              <a:rPr b="1" lang="en-IN" sz="1800" spc="-1" strike="noStrike">
                <a:solidFill>
                  <a:srgbClr val="611729"/>
                </a:solidFill>
                <a:latin typeface="Arial"/>
                <a:ea typeface="DejaVu Sans"/>
              </a:rPr>
              <a:t>G4GDMLParser : (#include &lt;G4GDMLParser.hh&gt;)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 usual this class contains various functions 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will focus on Write and Read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 object of</a:t>
            </a:r>
            <a:r>
              <a:rPr b="1" lang="en-IN" sz="1800" spc="-1" strike="noStrike">
                <a:solidFill>
                  <a:srgbClr val="611729"/>
                </a:solidFill>
                <a:latin typeface="Arial"/>
                <a:ea typeface="DejaVu Sans"/>
              </a:rPr>
              <a:t> “G4GDMLParseR”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class is required.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G4GDMLParser myGDMLParser;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 export a full detector construction written in C++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myGDMLParser.Write(“geom.gdml”,pointerToPhyWorld);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 import a full detector setup, just do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myGDMLParser.Read(“geom.gdml);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Finally return the pointer to physical world volume to Geant.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return MyGDMLParser.GetWorldVolume()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0" y="0"/>
            <a:ext cx="10079280" cy="7185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4"/>
          <p:cNvSpPr/>
          <p:nvPr/>
        </p:nvSpPr>
        <p:spPr>
          <a:xfrm>
            <a:off x="47160" y="82800"/>
            <a:ext cx="81932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Arial"/>
                <a:ea typeface="DejaVu Sans"/>
              </a:rPr>
              <a:t>Exporting/ Importing GDML into Geant4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504000" y="-133920"/>
            <a:ext cx="9069120" cy="9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2"/>
          <p:cNvSpPr/>
          <p:nvPr/>
        </p:nvSpPr>
        <p:spPr>
          <a:xfrm>
            <a:off x="432000" y="792000"/>
            <a:ext cx="8674200" cy="50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What if I want to include the CAD drawing of my detector setup available me, and I would like to use that directly in Geant instead of writing C++ code for the same.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Practically possible, but there are few problems.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need three things : 1) Solid 2) Material 3) Placement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Difference in the tolerances required for machining and tolerance required to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 particle transport.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Need a common format understandable by both (CAD and GEANT)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Some output format provided by various CAD programs are STEP and STL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Problem with these is that some of these does not contain material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information.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 not export the individual primitive geometries and there parameter, rather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export the CAD drawing as a sequence of triangles and their normal, know as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tesellations of the geometries.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8" name="CustomShape 3"/>
          <p:cNvSpPr/>
          <p:nvPr/>
        </p:nvSpPr>
        <p:spPr>
          <a:xfrm>
            <a:off x="7560000" y="1404000"/>
            <a:ext cx="2302200" cy="898200"/>
          </a:xfrm>
          <a:prstGeom prst="ellipse">
            <a:avLst/>
          </a:prstGeom>
          <a:solidFill>
            <a:srgbClr val="ffff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How do we go </a:t>
            </a:r>
            <a:endParaRPr b="0" lang="en-IN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about ??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349" name="CustomShape 4"/>
          <p:cNvSpPr/>
          <p:nvPr/>
        </p:nvSpPr>
        <p:spPr>
          <a:xfrm>
            <a:off x="360" y="0"/>
            <a:ext cx="10079280" cy="7185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5"/>
          <p:cNvSpPr/>
          <p:nvPr/>
        </p:nvSpPr>
        <p:spPr>
          <a:xfrm>
            <a:off x="675000" y="82800"/>
            <a:ext cx="6000480" cy="6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Arial"/>
                <a:ea typeface="DejaVu Sans"/>
              </a:rPr>
              <a:t>What about CAD geometries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504000" y="-25920"/>
            <a:ext cx="9069120" cy="9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2"/>
          <p:cNvSpPr/>
          <p:nvPr/>
        </p:nvSpPr>
        <p:spPr>
          <a:xfrm>
            <a:off x="72000" y="811800"/>
            <a:ext cx="5831640" cy="473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As we have discussed, Geant4 can import GDML files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Converting STEP/STL file to GDML is a potential solution.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Needs some third party tools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Various converters are available like: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FastRad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FreeCAD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CADMesh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None of them is perfect.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But still they can be used to import CAD geometries, along with some manual intervention.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Acceptable from visualization point of view, but may contain some mismatches, which may results in some stuck tracks in Geant4 navigation.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353" name="CustomShape 3"/>
          <p:cNvSpPr/>
          <p:nvPr/>
        </p:nvSpPr>
        <p:spPr>
          <a:xfrm>
            <a:off x="360" y="0"/>
            <a:ext cx="10079280" cy="7185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4"/>
          <p:cNvSpPr/>
          <p:nvPr/>
        </p:nvSpPr>
        <p:spPr>
          <a:xfrm>
            <a:off x="126360" y="85680"/>
            <a:ext cx="7393320" cy="7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Arial"/>
                <a:ea typeface="DejaVu Sans"/>
              </a:rPr>
              <a:t>Solution for CAD Geometries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355" name="" descr=""/>
          <p:cNvPicPr/>
          <p:nvPr/>
        </p:nvPicPr>
        <p:blipFill>
          <a:blip r:embed="rId1"/>
          <a:stretch/>
        </p:blipFill>
        <p:spPr>
          <a:xfrm>
            <a:off x="5868000" y="961920"/>
            <a:ext cx="4218840" cy="386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504000" y="46080"/>
            <a:ext cx="9069120" cy="9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2"/>
          <p:cNvSpPr/>
          <p:nvPr/>
        </p:nvSpPr>
        <p:spPr>
          <a:xfrm>
            <a:off x="180000" y="864000"/>
            <a:ext cx="6659640" cy="46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CADMesh is a Header only package.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Can be downloaded from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https://github.com/christopherpoole/cadmesh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Copy the CADMesh.hh file in the include directory of you simulation code.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Whole mesh can be imported using following lines of code.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auto mesh = CADMesh::TessellatedMesh::FromSTL("eiffel.stl");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std::vector&lt;G4VSolid*&gt; solids = mesh-&gt;GetSolids();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Since the .stl does not contain the material information, Hence, one has to create the logical volume on his own.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358" name="CustomShape 3"/>
          <p:cNvSpPr/>
          <p:nvPr/>
        </p:nvSpPr>
        <p:spPr>
          <a:xfrm>
            <a:off x="360" y="0"/>
            <a:ext cx="10079280" cy="7185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4"/>
          <p:cNvSpPr/>
          <p:nvPr/>
        </p:nvSpPr>
        <p:spPr>
          <a:xfrm>
            <a:off x="61920" y="95040"/>
            <a:ext cx="8679600" cy="7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Arial"/>
                <a:ea typeface="DejaVu Sans"/>
              </a:rPr>
              <a:t>Using CADMesh to import STL file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360" name="" descr=""/>
          <p:cNvPicPr/>
          <p:nvPr/>
        </p:nvPicPr>
        <p:blipFill>
          <a:blip r:embed="rId2"/>
          <a:stretch/>
        </p:blipFill>
        <p:spPr>
          <a:xfrm>
            <a:off x="6985440" y="864000"/>
            <a:ext cx="2662200" cy="446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1836000" y="1764000"/>
            <a:ext cx="7343280" cy="162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3600" spc="-1" strike="noStrike">
                <a:solidFill>
                  <a:srgbClr val="000000"/>
                </a:solidFill>
                <a:latin typeface="Arial"/>
                <a:ea typeface="DejaVu Sans"/>
              </a:rPr>
              <a:t>Thank You for your attention</a:t>
            </a:r>
            <a:endParaRPr b="0" lang="en-IN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ce181e"/>
                </a:solidFill>
                <a:latin typeface="Arial"/>
                <a:ea typeface="DejaVu Sans"/>
              </a:rPr>
              <a:t>	</a:t>
            </a:r>
            <a:r>
              <a:rPr b="1" lang="en-IN" sz="3600" spc="-1" strike="noStrike">
                <a:solidFill>
                  <a:srgbClr val="ce181e"/>
                </a:solidFill>
                <a:latin typeface="Arial"/>
                <a:ea typeface="DejaVu Sans"/>
              </a:rPr>
              <a:t>	</a:t>
            </a:r>
            <a:r>
              <a:rPr b="1" lang="en-IN" sz="3600" spc="-1" strike="noStrike">
                <a:solidFill>
                  <a:srgbClr val="ce181e"/>
                </a:solidFill>
                <a:latin typeface="Arial"/>
                <a:ea typeface="DejaVu Sans"/>
              </a:rPr>
              <a:t>	</a:t>
            </a:r>
            <a:r>
              <a:rPr b="1" lang="en-IN" sz="3600" spc="-1" strike="noStrike">
                <a:solidFill>
                  <a:srgbClr val="ce181e"/>
                </a:solidFill>
                <a:latin typeface="Arial"/>
                <a:ea typeface="DejaVu Sans"/>
              </a:rPr>
              <a:t>	</a:t>
            </a:r>
            <a:r>
              <a:rPr b="1" lang="en-IN" sz="3600" spc="-1" strike="noStrike">
                <a:solidFill>
                  <a:srgbClr val="ce181e"/>
                </a:solidFill>
                <a:latin typeface="Arial"/>
                <a:ea typeface="DejaVu Sans"/>
              </a:rPr>
              <a:t>Any doubts ???</a:t>
            </a:r>
            <a:endParaRPr b="0" lang="en-IN" sz="36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0"/>
            <a:ext cx="10079280" cy="7185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0" y="5364360"/>
            <a:ext cx="10079280" cy="2865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"/>
          <p:cNvSpPr/>
          <p:nvPr/>
        </p:nvSpPr>
        <p:spPr>
          <a:xfrm>
            <a:off x="216000" y="144000"/>
            <a:ext cx="9430560" cy="7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DejaVu Sans"/>
              </a:rPr>
              <a:t>Various Shapes available in Geant4 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1152000" y="5832000"/>
            <a:ext cx="7413840" cy="267228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Computing volumes and weights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Geometrical volume of a generic solid or boolean composition can be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computed from the solid volume: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G4double GetCubicVolume();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Exact volume is determinatively calculated for most of CSG solids, while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estimation based on Monte Carlo integration is given for other solids.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Overall weight of a geometry setup (sub-geometry) can be computed from the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logical volume: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G4double GetMass(G4bool forced=false,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G4bool propagate=true, G4Material* pMaterial=0);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The computation may require a considerable amount of time, depending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on the complexity of the geometry.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The return value is cached and reused until forced=true.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Daughter volumes will be neglected if propagate=false</a:t>
            </a:r>
            <a:endParaRPr b="0" lang="en-IN" sz="10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298080" y="802800"/>
            <a:ext cx="7692480" cy="456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0"/>
            <a:ext cx="10079280" cy="7185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"/>
          <p:cNvSpPr/>
          <p:nvPr/>
        </p:nvSpPr>
        <p:spPr>
          <a:xfrm>
            <a:off x="0" y="5364360"/>
            <a:ext cx="10079280" cy="2865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3"/>
          <p:cNvSpPr/>
          <p:nvPr/>
        </p:nvSpPr>
        <p:spPr>
          <a:xfrm>
            <a:off x="216000" y="144000"/>
            <a:ext cx="8711280" cy="4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Concept of Half lengths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432000" y="1008000"/>
            <a:ext cx="8494560" cy="21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Geant4 geometry works on the concept of half lengths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Suppose we want to create the box of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ce181e"/>
                </a:solidFill>
                <a:latin typeface="Arial"/>
                <a:ea typeface="DejaVu Sans"/>
              </a:rPr>
              <a:t>[10 cm X 20 cm  X  30 cm  ] : Required dimension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Noto Sans CJK SC"/>
              </a:rPr>
              <a:t> 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Noto Sans CJK SC"/>
              </a:rPr>
              <a:t>[5 cm   X 10 cm  X  15 cm  ] : Specified Half length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Same concept is applicable to all the geometries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Cone, Tube, etc.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136" name="Group 5"/>
          <p:cNvGrpSpPr/>
          <p:nvPr/>
        </p:nvGrpSpPr>
        <p:grpSpPr>
          <a:xfrm>
            <a:off x="6623640" y="863640"/>
            <a:ext cx="2880000" cy="2592000"/>
            <a:chOff x="6623640" y="863640"/>
            <a:chExt cx="2880000" cy="2592000"/>
          </a:xfrm>
        </p:grpSpPr>
        <p:sp>
          <p:nvSpPr>
            <p:cNvPr id="137" name="CustomShape 6"/>
            <p:cNvSpPr/>
            <p:nvPr/>
          </p:nvSpPr>
          <p:spPr>
            <a:xfrm>
              <a:off x="7488000" y="1296000"/>
              <a:ext cx="1078560" cy="1654560"/>
            </a:xfrm>
            <a:prstGeom prst="rect">
              <a:avLst/>
            </a:prstGeom>
            <a:solidFill>
              <a:srgbClr val="fff200">
                <a:alpha val="30000"/>
              </a:srgbClr>
            </a:solidFill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Line 7"/>
            <p:cNvSpPr/>
            <p:nvPr/>
          </p:nvSpPr>
          <p:spPr>
            <a:xfrm>
              <a:off x="8028000" y="863640"/>
              <a:ext cx="360" cy="2592000"/>
            </a:xfrm>
            <a:prstGeom prst="line">
              <a:avLst/>
            </a:prstGeom>
            <a:ln w="3600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Line 8"/>
            <p:cNvSpPr/>
            <p:nvPr/>
          </p:nvSpPr>
          <p:spPr>
            <a:xfrm>
              <a:off x="6623640" y="2122560"/>
              <a:ext cx="2880000" cy="360"/>
            </a:xfrm>
            <a:prstGeom prst="line">
              <a:avLst/>
            </a:prstGeom>
            <a:ln w="3600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9"/>
            <p:cNvSpPr/>
            <p:nvPr/>
          </p:nvSpPr>
          <p:spPr>
            <a:xfrm>
              <a:off x="7776000" y="2088000"/>
              <a:ext cx="502560" cy="358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0,0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41" name="CustomShape 10"/>
            <p:cNvSpPr/>
            <p:nvPr/>
          </p:nvSpPr>
          <p:spPr>
            <a:xfrm>
              <a:off x="8568000" y="2160000"/>
              <a:ext cx="502560" cy="344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5,0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42" name="CustomShape 11"/>
            <p:cNvSpPr/>
            <p:nvPr/>
          </p:nvSpPr>
          <p:spPr>
            <a:xfrm>
              <a:off x="6948000" y="2088000"/>
              <a:ext cx="646560" cy="358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-5,0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43" name="CustomShape 12"/>
            <p:cNvSpPr/>
            <p:nvPr/>
          </p:nvSpPr>
          <p:spPr>
            <a:xfrm>
              <a:off x="7416000" y="2952000"/>
              <a:ext cx="790560" cy="358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-10,0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44" name="CustomShape 13"/>
            <p:cNvSpPr/>
            <p:nvPr/>
          </p:nvSpPr>
          <p:spPr>
            <a:xfrm>
              <a:off x="7956000" y="972000"/>
              <a:ext cx="790560" cy="358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10,0</a:t>
              </a:r>
              <a:endParaRPr b="0" lang="en-IN" sz="1800" spc="-1" strike="noStrike">
                <a:latin typeface="Arial"/>
              </a:endParaRPr>
            </a:p>
          </p:txBody>
        </p:sp>
      </p:grp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0"/>
            <a:ext cx="10079280" cy="7185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"/>
          <p:cNvSpPr/>
          <p:nvPr/>
        </p:nvSpPr>
        <p:spPr>
          <a:xfrm>
            <a:off x="0" y="5364360"/>
            <a:ext cx="10079280" cy="2865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3"/>
          <p:cNvSpPr/>
          <p:nvPr/>
        </p:nvSpPr>
        <p:spPr>
          <a:xfrm>
            <a:off x="216000" y="144000"/>
            <a:ext cx="8711280" cy="4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Twisted Box and Twisted Tube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5643360" y="1095480"/>
            <a:ext cx="3503880" cy="246708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936000" y="1116000"/>
            <a:ext cx="3238560" cy="2387520"/>
          </a:xfrm>
          <a:prstGeom prst="rect">
            <a:avLst/>
          </a:prstGeom>
          <a:ln>
            <a:noFill/>
          </a:ln>
        </p:spPr>
      </p:pic>
      <p:sp>
        <p:nvSpPr>
          <p:cNvPr id="150" name="CustomShape 4"/>
          <p:cNvSpPr/>
          <p:nvPr/>
        </p:nvSpPr>
        <p:spPr>
          <a:xfrm>
            <a:off x="72000" y="3821760"/>
            <a:ext cx="5254560" cy="64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G4Box(“Box”,halfX,halfY,halfZ)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G4TwistedBox(“TwistedBox”,twist,halfX,halfY,halfZ)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4932000" y="3965760"/>
            <a:ext cx="5254560" cy="64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G4Tubs(“Tube”,rmin,rmax,dz,sphi, dphi)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 PL SungtiL GB"/>
              </a:rPr>
              <a:t>G4TwistedTubs(“TwistedTube”,twist,rmin,rmax,dz,dphi)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52" name="Line 6"/>
          <p:cNvSpPr/>
          <p:nvPr/>
        </p:nvSpPr>
        <p:spPr>
          <a:xfrm>
            <a:off x="4896000" y="1008000"/>
            <a:ext cx="360" cy="3744000"/>
          </a:xfrm>
          <a:prstGeom prst="line">
            <a:avLst/>
          </a:prstGeom>
          <a:ln w="3600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0" y="0"/>
            <a:ext cx="10079280" cy="7185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"/>
          <p:cNvSpPr/>
          <p:nvPr/>
        </p:nvSpPr>
        <p:spPr>
          <a:xfrm>
            <a:off x="0" y="5364360"/>
            <a:ext cx="10079280" cy="2865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3"/>
          <p:cNvSpPr/>
          <p:nvPr/>
        </p:nvSpPr>
        <p:spPr>
          <a:xfrm>
            <a:off x="216000" y="144000"/>
            <a:ext cx="8711280" cy="4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Cone and Polycone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180000" y="900000"/>
            <a:ext cx="896328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Worth discussing as they are used in frequently in  experiment setup.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Cone is same as tube but having different lower and upper radius.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Polycone is something like connecting various cones and tubes one after the another.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180000" y="3564000"/>
            <a:ext cx="678096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ba131a"/>
                </a:solidFill>
                <a:latin typeface="Arial"/>
                <a:ea typeface="DejaVu Sans"/>
              </a:rPr>
              <a:t>double z[8]       = {-10., 0., 5., 8., 12., 15., 19, 21};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ba131a"/>
                </a:solidFill>
                <a:latin typeface="Arial"/>
                <a:ea typeface="DejaVu Sans"/>
              </a:rPr>
              <a:t>double rmin[8]  = {5., 2., 2., 8., 9, 9, 12., 6};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ba131a"/>
                </a:solidFill>
                <a:latin typeface="Arial"/>
                <a:ea typeface="DejaVu Sans"/>
              </a:rPr>
              <a:t>double rmax[8] = {7., 5., 5., 10., 10, 12, 15, 8};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ba131a"/>
                </a:solidFill>
                <a:latin typeface="Arial"/>
                <a:ea typeface="DejaVu Sans"/>
              </a:rPr>
              <a:t>G4Polycone("LeadBlock",0.,  2*M_PI,  8,  z,  rmin,  rmax);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244800" y="2497320"/>
            <a:ext cx="70981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Different constructors exist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G4Polycone("MyPolycone", sPhi, dPhi, numZ, z,  rmin,  rmax);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0"/>
            <a:ext cx="10079280" cy="7185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"/>
          <p:cNvSpPr/>
          <p:nvPr/>
        </p:nvSpPr>
        <p:spPr>
          <a:xfrm>
            <a:off x="0" y="5364360"/>
            <a:ext cx="10079280" cy="2865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3"/>
          <p:cNvSpPr/>
          <p:nvPr/>
        </p:nvSpPr>
        <p:spPr>
          <a:xfrm>
            <a:off x="216000" y="144000"/>
            <a:ext cx="8711280" cy="4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Polycone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7776000" y="3312000"/>
            <a:ext cx="2116800" cy="1943280"/>
          </a:xfrm>
          <a:prstGeom prst="rect">
            <a:avLst/>
          </a:prstGeom>
          <a:ln>
            <a:noFill/>
          </a:ln>
        </p:spPr>
      </p:pic>
      <p:sp>
        <p:nvSpPr>
          <p:cNvPr id="163" name="CustomShape 4"/>
          <p:cNvSpPr/>
          <p:nvPr/>
        </p:nvSpPr>
        <p:spPr>
          <a:xfrm>
            <a:off x="144000" y="915120"/>
            <a:ext cx="678096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ba131a"/>
                </a:solidFill>
                <a:latin typeface="Arial"/>
                <a:ea typeface="DejaVu Sans"/>
              </a:rPr>
              <a:t>double z[8]       = {-10., 0., 5., 8., 12., 15., 19, 21};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ba131a"/>
                </a:solidFill>
                <a:latin typeface="Arial"/>
                <a:ea typeface="DejaVu Sans"/>
              </a:rPr>
              <a:t>double rmin[8]  = {5., 2., 2., 8.,    9,   9, 12., 6};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ba131a"/>
                </a:solidFill>
                <a:latin typeface="Arial"/>
                <a:ea typeface="DejaVu Sans"/>
              </a:rPr>
              <a:t>double rmax[8] = {7., 5., 5., 10., 10, 12, 15, 8};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ba131a"/>
                </a:solidFill>
                <a:latin typeface="Arial"/>
                <a:ea typeface="DejaVu Sans"/>
              </a:rPr>
              <a:t>G4Polycone("LeadBlock",0.,  2*M_PI,  8,  z,  rmin,  rmax);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2"/>
          <a:stretch/>
        </p:blipFill>
        <p:spPr>
          <a:xfrm>
            <a:off x="5292000" y="3312000"/>
            <a:ext cx="2135880" cy="1943280"/>
          </a:xfrm>
          <a:prstGeom prst="rect">
            <a:avLst/>
          </a:prstGeom>
          <a:ln>
            <a:noFill/>
          </a:ln>
        </p:spPr>
      </p:pic>
      <p:grpSp>
        <p:nvGrpSpPr>
          <p:cNvPr id="165" name="Group 5"/>
          <p:cNvGrpSpPr/>
          <p:nvPr/>
        </p:nvGrpSpPr>
        <p:grpSpPr>
          <a:xfrm>
            <a:off x="360000" y="2028960"/>
            <a:ext cx="3528000" cy="3227040"/>
            <a:chOff x="360000" y="2028960"/>
            <a:chExt cx="3528000" cy="3227040"/>
          </a:xfrm>
        </p:grpSpPr>
        <p:sp>
          <p:nvSpPr>
            <p:cNvPr id="166" name="Line 6"/>
            <p:cNvSpPr/>
            <p:nvPr/>
          </p:nvSpPr>
          <p:spPr>
            <a:xfrm>
              <a:off x="1944000" y="2028960"/>
              <a:ext cx="360" cy="32270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67" name="Group 7"/>
            <p:cNvGrpSpPr/>
            <p:nvPr/>
          </p:nvGrpSpPr>
          <p:grpSpPr>
            <a:xfrm>
              <a:off x="360000" y="2268000"/>
              <a:ext cx="3528000" cy="2520360"/>
              <a:chOff x="360000" y="2268000"/>
              <a:chExt cx="3528000" cy="2520360"/>
            </a:xfrm>
          </p:grpSpPr>
          <p:sp>
            <p:nvSpPr>
              <p:cNvPr id="168" name="Line 8"/>
              <p:cNvSpPr/>
              <p:nvPr/>
            </p:nvSpPr>
            <p:spPr>
              <a:xfrm>
                <a:off x="360000" y="4032000"/>
                <a:ext cx="3528000" cy="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" name="Line 9"/>
              <p:cNvSpPr/>
              <p:nvPr/>
            </p:nvSpPr>
            <p:spPr>
              <a:xfrm>
                <a:off x="360000" y="3528000"/>
                <a:ext cx="3456000" cy="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" name="Line 10"/>
              <p:cNvSpPr/>
              <p:nvPr/>
            </p:nvSpPr>
            <p:spPr>
              <a:xfrm>
                <a:off x="360000" y="3240000"/>
                <a:ext cx="3456000" cy="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" name="Line 11"/>
              <p:cNvSpPr/>
              <p:nvPr/>
            </p:nvSpPr>
            <p:spPr>
              <a:xfrm>
                <a:off x="360000" y="2916000"/>
                <a:ext cx="3456000" cy="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" name="Line 12"/>
              <p:cNvSpPr/>
              <p:nvPr/>
            </p:nvSpPr>
            <p:spPr>
              <a:xfrm>
                <a:off x="360000" y="2592000"/>
                <a:ext cx="3456000" cy="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" name="Line 13"/>
              <p:cNvSpPr/>
              <p:nvPr/>
            </p:nvSpPr>
            <p:spPr>
              <a:xfrm>
                <a:off x="360000" y="2376000"/>
                <a:ext cx="3456000" cy="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" name="Line 14"/>
              <p:cNvSpPr/>
              <p:nvPr/>
            </p:nvSpPr>
            <p:spPr>
              <a:xfrm>
                <a:off x="360000" y="4788000"/>
                <a:ext cx="3456000" cy="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" name="Line 15"/>
              <p:cNvSpPr/>
              <p:nvPr/>
            </p:nvSpPr>
            <p:spPr>
              <a:xfrm>
                <a:off x="360000" y="2268000"/>
                <a:ext cx="3456000" cy="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76" name="Group 16"/>
              <p:cNvGrpSpPr/>
              <p:nvPr/>
            </p:nvGrpSpPr>
            <p:grpSpPr>
              <a:xfrm>
                <a:off x="2160000" y="2268000"/>
                <a:ext cx="1224000" cy="2520000"/>
                <a:chOff x="2160000" y="2268000"/>
                <a:chExt cx="1224000" cy="2520000"/>
              </a:xfrm>
            </p:grpSpPr>
            <p:sp>
              <p:nvSpPr>
                <p:cNvPr id="177" name="Line 17"/>
                <p:cNvSpPr/>
                <p:nvPr/>
              </p:nvSpPr>
              <p:spPr>
                <a:xfrm flipH="1" flipV="1">
                  <a:off x="2160000" y="4032000"/>
                  <a:ext cx="144000" cy="756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8" name="Line 18"/>
                <p:cNvSpPr/>
                <p:nvPr/>
              </p:nvSpPr>
              <p:spPr>
                <a:xfrm>
                  <a:off x="2160000" y="3528000"/>
                  <a:ext cx="360" cy="504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9" name="Line 19"/>
                <p:cNvSpPr/>
                <p:nvPr/>
              </p:nvSpPr>
              <p:spPr>
                <a:xfrm flipH="1">
                  <a:off x="2160000" y="3240000"/>
                  <a:ext cx="576000" cy="288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0" name="Line 20"/>
                <p:cNvSpPr/>
                <p:nvPr/>
              </p:nvSpPr>
              <p:spPr>
                <a:xfrm flipH="1">
                  <a:off x="2736000" y="2916000"/>
                  <a:ext cx="144000" cy="324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1" name="Line 21"/>
                <p:cNvSpPr/>
                <p:nvPr/>
              </p:nvSpPr>
              <p:spPr>
                <a:xfrm>
                  <a:off x="2880000" y="2592000"/>
                  <a:ext cx="360" cy="324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2" name="Line 22"/>
                <p:cNvSpPr/>
                <p:nvPr/>
              </p:nvSpPr>
              <p:spPr>
                <a:xfrm flipH="1">
                  <a:off x="2880000" y="2376000"/>
                  <a:ext cx="216000" cy="216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3" name="Line 23"/>
                <p:cNvSpPr/>
                <p:nvPr/>
              </p:nvSpPr>
              <p:spPr>
                <a:xfrm>
                  <a:off x="2520000" y="2268000"/>
                  <a:ext cx="576000" cy="108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4" name="Line 24"/>
                <p:cNvSpPr/>
                <p:nvPr/>
              </p:nvSpPr>
              <p:spPr>
                <a:xfrm flipH="1" flipV="1">
                  <a:off x="2304000" y="4032000"/>
                  <a:ext cx="288000" cy="756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5" name="Line 25"/>
                <p:cNvSpPr/>
                <p:nvPr/>
              </p:nvSpPr>
              <p:spPr>
                <a:xfrm>
                  <a:off x="2304000" y="3528000"/>
                  <a:ext cx="360" cy="504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6" name="Line 26"/>
                <p:cNvSpPr/>
                <p:nvPr/>
              </p:nvSpPr>
              <p:spPr>
                <a:xfrm flipH="1">
                  <a:off x="2304000" y="3240000"/>
                  <a:ext cx="648000" cy="288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7" name="Line 27"/>
                <p:cNvSpPr/>
                <p:nvPr/>
              </p:nvSpPr>
              <p:spPr>
                <a:xfrm>
                  <a:off x="2988000" y="2916000"/>
                  <a:ext cx="360" cy="324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8" name="Line 28"/>
                <p:cNvSpPr/>
                <p:nvPr/>
              </p:nvSpPr>
              <p:spPr>
                <a:xfrm flipH="1">
                  <a:off x="2988000" y="2592000"/>
                  <a:ext cx="108000" cy="324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9" name="Line 29"/>
                <p:cNvSpPr/>
                <p:nvPr/>
              </p:nvSpPr>
              <p:spPr>
                <a:xfrm flipH="1">
                  <a:off x="3096000" y="2376000"/>
                  <a:ext cx="288000" cy="216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0" name="Line 30"/>
                <p:cNvSpPr/>
                <p:nvPr/>
              </p:nvSpPr>
              <p:spPr>
                <a:xfrm>
                  <a:off x="2880000" y="2268000"/>
                  <a:ext cx="504000" cy="108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pic>
        <p:nvPicPr>
          <p:cNvPr id="191" name="" descr=""/>
          <p:cNvPicPr/>
          <p:nvPr/>
        </p:nvPicPr>
        <p:blipFill>
          <a:blip r:embed="rId3"/>
          <a:stretch/>
        </p:blipFill>
        <p:spPr>
          <a:xfrm>
            <a:off x="6229800" y="755280"/>
            <a:ext cx="2625480" cy="249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"/>
          <p:cNvGrpSpPr/>
          <p:nvPr/>
        </p:nvGrpSpPr>
        <p:grpSpPr>
          <a:xfrm>
            <a:off x="5364000" y="756000"/>
            <a:ext cx="4687200" cy="4565520"/>
            <a:chOff x="5364000" y="756000"/>
            <a:chExt cx="4687200" cy="4565520"/>
          </a:xfrm>
        </p:grpSpPr>
        <p:pic>
          <p:nvPicPr>
            <p:cNvPr id="193" name="" descr=""/>
            <p:cNvPicPr/>
            <p:nvPr/>
          </p:nvPicPr>
          <p:blipFill>
            <a:blip r:embed="rId1"/>
            <a:stretch/>
          </p:blipFill>
          <p:spPr>
            <a:xfrm>
              <a:off x="7848000" y="762840"/>
              <a:ext cx="2159280" cy="2223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4" name="" descr=""/>
            <p:cNvPicPr/>
            <p:nvPr/>
          </p:nvPicPr>
          <p:blipFill>
            <a:blip r:embed="rId2"/>
            <a:stretch/>
          </p:blipFill>
          <p:spPr>
            <a:xfrm>
              <a:off x="5364000" y="756000"/>
              <a:ext cx="2306160" cy="2231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5" name="" descr=""/>
            <p:cNvPicPr/>
            <p:nvPr/>
          </p:nvPicPr>
          <p:blipFill>
            <a:blip r:embed="rId3"/>
            <a:stretch/>
          </p:blipFill>
          <p:spPr>
            <a:xfrm>
              <a:off x="7884000" y="3240000"/>
              <a:ext cx="2167200" cy="2081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6" name="" descr=""/>
            <p:cNvPicPr/>
            <p:nvPr/>
          </p:nvPicPr>
          <p:blipFill>
            <a:blip r:embed="rId4"/>
            <a:stretch/>
          </p:blipFill>
          <p:spPr>
            <a:xfrm>
              <a:off x="5373000" y="3240000"/>
              <a:ext cx="2280960" cy="20152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97" name="CustomShape 2"/>
          <p:cNvSpPr/>
          <p:nvPr/>
        </p:nvSpPr>
        <p:spPr>
          <a:xfrm>
            <a:off x="0" y="0"/>
            <a:ext cx="10079280" cy="7185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3"/>
          <p:cNvSpPr/>
          <p:nvPr/>
        </p:nvSpPr>
        <p:spPr>
          <a:xfrm>
            <a:off x="216000" y="108000"/>
            <a:ext cx="8711280" cy="4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Boolean Operation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144000" y="720000"/>
            <a:ext cx="5039280" cy="541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G4SubtractionSolid 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Subtraction of one shape from another.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G4SubtractionSolid(  const G4String&amp;pName,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                               </a:t>
            </a: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G4VSolid* pSolidA ,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                               </a:t>
            </a: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G4VSolid* pSolidB   ) 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G4Box boxA("boxA",3*m,3*m,3*m);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G4Orb orb("orbB",4*m);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ff"/>
                </a:solidFill>
                <a:latin typeface="Arial"/>
                <a:ea typeface="DejaVu Sans"/>
              </a:rPr>
              <a:t>G4SubtractionSolid subtracted("subtracted_boxes",&amp;boxA,&amp;orb);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ff"/>
                </a:solidFill>
                <a:latin typeface="Arial"/>
                <a:ea typeface="DejaVu Sans"/>
              </a:rPr>
              <a:t>G4UnionSolid: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ff"/>
                </a:solidFill>
                <a:latin typeface="Arial"/>
                <a:ea typeface="DejaVu Sans"/>
              </a:rPr>
              <a:t>Union of two shapes.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G4UnionSolid(  const G4String&amp;pName,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                               </a:t>
            </a: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G4VSolid* pSolidA ,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                               </a:t>
            </a: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G4VSolid* pSolidB   ) 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ff"/>
                </a:solidFill>
                <a:latin typeface="Arial"/>
                <a:ea typeface="DejaVu Sans"/>
              </a:rPr>
              <a:t>G4UnionSolid union("subtracted_boxes",&amp;boxA,&amp;orb);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2022-11-19T19:15:09Z</dcterms:created>
  <dc:creator/>
  <dc:description/>
  <dc:language>en-IN</dc:language>
  <cp:lastModifiedBy/>
  <dcterms:modified xsi:type="dcterms:W3CDTF">2022-12-05T00:37:37Z</dcterms:modified>
  <cp:revision>108</cp:revision>
  <dc:subject/>
  <dc:title/>
</cp:coreProperties>
</file>