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929CB49-237C-4331-A031-B13291BE38C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rsehgal/IUCCA_tutorials" TargetMode="External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3"/>
          <p:cNvSpPr txBox="1"/>
          <p:nvPr/>
        </p:nvSpPr>
        <p:spPr>
          <a:xfrm>
            <a:off x="720000" y="1944000"/>
            <a:ext cx="9000000" cy="179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000" spc="-1" strike="noStrike">
                <a:latin typeface="Arial"/>
              </a:rPr>
              <a:t>Building Complete GEANT application</a:t>
            </a:r>
            <a:endParaRPr b="0" lang="en-IN" sz="4000" spc="-1" strike="noStrike">
              <a:latin typeface="Arial"/>
            </a:endParaRPr>
          </a:p>
          <a:p>
            <a:r>
              <a:rPr b="1" lang="en-IN" sz="4000" spc="-1" strike="noStrike">
                <a:latin typeface="Arial"/>
              </a:rPr>
              <a:t>	</a:t>
            </a:r>
            <a:r>
              <a:rPr b="1" lang="en-IN" sz="4000" spc="-1" strike="noStrike">
                <a:solidFill>
                  <a:srgbClr val="610506"/>
                </a:solidFill>
                <a:latin typeface="Arial"/>
              </a:rPr>
              <a:t>-- </a:t>
            </a:r>
            <a:r>
              <a:rPr b="1" lang="en-IN" sz="3600" spc="-1" strike="noStrike">
                <a:solidFill>
                  <a:srgbClr val="610506"/>
                </a:solidFill>
                <a:latin typeface="Arial"/>
              </a:rPr>
              <a:t>Basic Structure of Geant4 Code</a:t>
            </a:r>
            <a:endParaRPr b="0" lang="en-IN" sz="3600" spc="-1" strike="noStrike">
              <a:latin typeface="Arial"/>
            </a:endParaRPr>
          </a:p>
          <a:p>
            <a:r>
              <a:rPr b="1" lang="en-IN" sz="4000" spc="-1" strike="noStrike">
                <a:solidFill>
                  <a:srgbClr val="680059"/>
                </a:solidFill>
                <a:latin typeface="Arial"/>
              </a:rPr>
              <a:t>	</a:t>
            </a:r>
            <a:r>
              <a:rPr b="1" lang="en-IN" sz="4000" spc="-1" strike="noStrike">
                <a:solidFill>
                  <a:srgbClr val="680059"/>
                </a:solidFill>
                <a:latin typeface="Arial"/>
              </a:rPr>
              <a:t>-- </a:t>
            </a:r>
            <a:r>
              <a:rPr b="1" lang="en-IN" sz="3600" spc="-1" strike="noStrike">
                <a:solidFill>
                  <a:srgbClr val="680059"/>
                </a:solidFill>
                <a:latin typeface="Arial"/>
              </a:rPr>
              <a:t>Where to write what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3"/>
          <p:cNvSpPr txBox="1"/>
          <p:nvPr/>
        </p:nvSpPr>
        <p:spPr>
          <a:xfrm>
            <a:off x="216000" y="14400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Action Initialization : </a:t>
            </a: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G4</a:t>
            </a:r>
            <a:r>
              <a:rPr b="1" lang="en-IN" sz="2200" spc="-1" strike="noStrike">
                <a:solidFill>
                  <a:srgbClr val="ed1c24"/>
                </a:solidFill>
                <a:latin typeface="Arial"/>
              </a:rPr>
              <a:t>V</a:t>
            </a: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UserActionInitialization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288000" y="936000"/>
            <a:ext cx="792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Basically used to instantiate various classes required during event loop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5184000" y="1296720"/>
            <a:ext cx="4719240" cy="331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class Sim01_ActionInitialization : public G4VUserActionInitialization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</a:t>
            </a:r>
            <a:r>
              <a:rPr b="0" lang="en-IN" sz="1600" spc="-1" strike="noStrike">
                <a:latin typeface="Arial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Sim01_ActionInitialization(){}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virtual ~Sim01_ActionInitialization(){}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virtual void BuildForMaster() const{}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1" lang="en-IN" sz="1600" spc="-1" strike="noStrike">
                <a:latin typeface="Arial"/>
              </a:rPr>
              <a:t>virtual void Build() const{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Link the objects of classes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invoked 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during the event loop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// EventAction, SteppingAction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1" lang="en-IN" sz="1600" spc="-1" strike="noStrike"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6" name="TextShape 6"/>
          <p:cNvSpPr txBox="1"/>
          <p:nvPr/>
        </p:nvSpPr>
        <p:spPr>
          <a:xfrm>
            <a:off x="313560" y="1440000"/>
            <a:ext cx="4222440" cy="21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class G4VUserActionInitialization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G4VUserActionInitialization();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virtual ~G4VUserActionInitialization();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1" lang="en-IN" sz="1600" spc="-1" strike="noStrike">
                <a:latin typeface="Arial"/>
              </a:rPr>
              <a:t>virtual void Build() const = 0;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7" name="Line 7"/>
          <p:cNvSpPr/>
          <p:nvPr/>
        </p:nvSpPr>
        <p:spPr>
          <a:xfrm>
            <a:off x="4716000" y="1296000"/>
            <a:ext cx="0" cy="2304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216000" y="18000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Revisit : Geant4 Program structure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36000" y="792000"/>
            <a:ext cx="9792000" cy="488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main()</a:t>
            </a:r>
            <a:r>
              <a:rPr b="0" lang="en-IN" sz="1800" spc="-1" strike="noStrike">
                <a:latin typeface="Arial"/>
              </a:rPr>
              <a:t> : There is no starting point provided by Geant4.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It is the place where you actually registers different component of you application.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Initialization classes </a:t>
            </a:r>
            <a:r>
              <a:rPr b="0" lang="en-IN" sz="1800" spc="-1" strike="noStrike">
                <a:latin typeface="Arial"/>
              </a:rPr>
              <a:t>: Classes whose </a:t>
            </a:r>
            <a:r>
              <a:rPr b="0" lang="en-IN" sz="1800" spc="-1" strike="noStrike">
                <a:solidFill>
                  <a:srgbClr val="158466"/>
                </a:solidFill>
                <a:latin typeface="Arial"/>
              </a:rPr>
              <a:t>objects needs to initiated</a:t>
            </a:r>
            <a:r>
              <a:rPr b="0" lang="en-IN" sz="1800" spc="-1" strike="noStrike">
                <a:latin typeface="Arial"/>
              </a:rPr>
              <a:t> before you simulation starts.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Detector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UserDetectorConstruction</a:t>
            </a: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Physics 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UserPhysicsList / </a:t>
            </a:r>
            <a:r>
              <a:rPr b="1" lang="en-IN" sz="1800" spc="-1" strike="noStrike">
                <a:solidFill>
                  <a:srgbClr val="650953"/>
                </a:solidFill>
                <a:latin typeface="Arial"/>
              </a:rPr>
              <a:t>Existing or Implemented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UserActions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Action classes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instantiated in the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action classes are invoked during the event loop : ie. When you simulation is running.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UserPrimaryGeneratorAction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G4UserRunAction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G4UserEventAction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G4UserStackingAction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G4UserTrackingAction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G4UserSteppingAction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4032000" y="3933720"/>
            <a:ext cx="59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 classes starting with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800080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are abstract classes.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Their objects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can’t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 be created.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They are there to provide a skeleton required by Geant4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User needs to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inherit these classes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and to implement few functions which are mandatory.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3"/>
          <p:cNvSpPr txBox="1"/>
          <p:nvPr/>
        </p:nvSpPr>
        <p:spPr>
          <a:xfrm>
            <a:off x="100800" y="911520"/>
            <a:ext cx="94752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main()</a:t>
            </a:r>
            <a:r>
              <a:rPr b="0" lang="en-IN" sz="1800" spc="-1" strike="noStrike">
                <a:latin typeface="Arial"/>
              </a:rPr>
              <a:t> :The place where you actually registers different components of your application.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Things TODO: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1) Instantiate your RunManager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Noto Sans CJK SC"/>
              </a:rPr>
              <a:t>2) </a:t>
            </a:r>
            <a:r>
              <a:rPr b="0" lang="en-IN" sz="1800" spc="-1" strike="noStrike">
                <a:latin typeface="Arial"/>
              </a:rPr>
              <a:t>Instantiate your DetectorConstruction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Noto Sans CJK SC"/>
              </a:rPr>
              <a:t>3) </a:t>
            </a:r>
            <a:r>
              <a:rPr b="0" lang="en-IN" sz="1800" spc="-1" strike="noStrike">
                <a:latin typeface="Arial"/>
              </a:rPr>
              <a:t>Instantiate your PhysicsList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Noto Sans CJK SC"/>
              </a:rPr>
              <a:t>4) </a:t>
            </a:r>
            <a:r>
              <a:rPr b="0" lang="en-IN" sz="1800" spc="-1" strike="noStrike">
                <a:latin typeface="Arial"/>
              </a:rPr>
              <a:t>Instantiate your ActionInitialization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5) Run your code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Optional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Noto Sans CJK SC"/>
              </a:rPr>
              <a:t>6) </a:t>
            </a:r>
            <a:r>
              <a:rPr b="0" lang="en-IN" sz="1800" spc="-1" strike="noStrike">
                <a:latin typeface="Arial"/>
              </a:rPr>
              <a:t>Instantiate your Visualization 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216000" y="18036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Structure of main() function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5508000" y="1440000"/>
            <a:ext cx="4500000" cy="41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Int main(){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G4RunManager *runManager = new G4RunManager;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DetectorConstruction *det = new DetectorConstruction();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G4VModularPhysicsList *physicsList = new FTFP_BERT;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ActionInitialization *actIni = new ActionInitialization();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runManager-&gt;SetUserInitialization(det);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runManager-&gt;SetUserInitialization(physicsList);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runManager-&gt;SetUserInitialization(actIni);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G4UImanager *UImanager = G4UImanager::GetUIpointer();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Uimanager-&gt;ApplyCommand(“/control/execute Run.mac”);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8" name="TextShape 6"/>
          <p:cNvSpPr txBox="1"/>
          <p:nvPr/>
        </p:nvSpPr>
        <p:spPr>
          <a:xfrm>
            <a:off x="2592000" y="4653720"/>
            <a:ext cx="20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IN" sz="1800" spc="-1" strike="noStrike">
                <a:latin typeface="Arial"/>
              </a:rPr>
              <a:t>/run</a:t>
            </a:r>
            <a:r>
              <a:rPr b="0" lang="en-IN" sz="1800" spc="-1" strike="noStrike">
                <a:latin typeface="Arial"/>
              </a:rPr>
              <a:t>/initialize</a:t>
            </a:r>
            <a:endParaRPr b="0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/run</a:t>
            </a:r>
            <a:r>
              <a:rPr b="0" lang="en-IN" sz="1800" spc="-1" strike="noStrike">
                <a:latin typeface="Arial"/>
              </a:rPr>
              <a:t>/beamOn 100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TextShape 7"/>
          <p:cNvSpPr txBox="1"/>
          <p:nvPr/>
        </p:nvSpPr>
        <p:spPr>
          <a:xfrm>
            <a:off x="2664000" y="4320000"/>
            <a:ext cx="20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Run.mac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3"/>
          <p:cNvSpPr txBox="1"/>
          <p:nvPr/>
        </p:nvSpPr>
        <p:spPr>
          <a:xfrm>
            <a:off x="100800" y="911520"/>
            <a:ext cx="94752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main()</a:t>
            </a:r>
            <a:r>
              <a:rPr b="0" lang="en-IN" sz="1800" spc="-1" strike="noStrike">
                <a:latin typeface="Arial"/>
              </a:rPr>
              <a:t> :The place where you actually registers different components of your application.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216000" y="18036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Structure of main() function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504000" y="1620000"/>
            <a:ext cx="7632000" cy="41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Int main(){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G4RunManager *runManager = new G4RunManager;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DetectorConstruction *det = new DetectorConstruction();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G4VModularPhysicsList *physicsList = new FTFP_BERT;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ActionInitialization *actIni = new ActionInitialization();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runManager-&gt;SetUserInitialization(det);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runManager-&gt;SetUserInitialization(physicsList);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runManager-&gt;SetUserInitialization(actIni);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G4UImanager *UImanager = G4UImanager::GetUIpointer();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Uimanager-&gt;ApplyCommand(“/control/execute Run.mac”);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5" name="TextShape 6"/>
          <p:cNvSpPr txBox="1"/>
          <p:nvPr/>
        </p:nvSpPr>
        <p:spPr>
          <a:xfrm>
            <a:off x="7344000" y="2637720"/>
            <a:ext cx="20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IN" sz="1800" spc="-1" strike="noStrike">
                <a:latin typeface="Arial"/>
              </a:rPr>
              <a:t>/run</a:t>
            </a:r>
            <a:r>
              <a:rPr b="0" lang="en-IN" sz="1800" spc="-1" strike="noStrike">
                <a:latin typeface="Arial"/>
              </a:rPr>
              <a:t>/initialize</a:t>
            </a:r>
            <a:endParaRPr b="0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/run</a:t>
            </a:r>
            <a:r>
              <a:rPr b="0" lang="en-IN" sz="1800" spc="-1" strike="noStrike">
                <a:latin typeface="Arial"/>
              </a:rPr>
              <a:t>/beamOn 100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TextShape 7"/>
          <p:cNvSpPr txBox="1"/>
          <p:nvPr/>
        </p:nvSpPr>
        <p:spPr>
          <a:xfrm>
            <a:off x="7344000" y="2317680"/>
            <a:ext cx="20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Run.mac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216000" y="18072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Our program is running : Where is the output ??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60000" y="936000"/>
            <a:ext cx="518400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Geant4 runs the full simulation silently.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required information needs to extracted.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Just to see what going on 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</a:t>
            </a:r>
            <a:r>
              <a:rPr b="1" lang="en-IN" sz="1800" spc="-1" strike="noStrike">
                <a:latin typeface="Arial"/>
              </a:rPr>
              <a:t>use UI commands : /</a:t>
            </a:r>
            <a:r>
              <a:rPr b="1" i="1" lang="en-IN" sz="1800" spc="-1" strike="noStrike">
                <a:latin typeface="Arial"/>
              </a:rPr>
              <a:t>tracking/verbose 1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This will basically start printing all the tracking information.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Particle information (location, direction etc.)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Step information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Energy loss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Associated volume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TrackId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33200" y="1761120"/>
            <a:ext cx="9258120" cy="30189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532280" y="774720"/>
            <a:ext cx="2403720" cy="181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3"/>
          <p:cNvSpPr txBox="1"/>
          <p:nvPr/>
        </p:nvSpPr>
        <p:spPr>
          <a:xfrm>
            <a:off x="216000" y="18108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Geant4 Classes to get the information from the simulations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360000" y="1008000"/>
            <a:ext cx="9000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Information can be fetched at different levels, depending upon the requirements.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Run level information (G4UserRunAction)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Event level information (G4UserEventAction)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Step level information (G4UserSteppingAction)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--&gt; Few more are also there.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3"/>
          <p:cNvSpPr txBox="1"/>
          <p:nvPr/>
        </p:nvSpPr>
        <p:spPr>
          <a:xfrm>
            <a:off x="336600" y="1021680"/>
            <a:ext cx="44154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500" spc="-1" strike="noStrike">
                <a:latin typeface="Arial"/>
              </a:rPr>
              <a:t>class G4UserRunAction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{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</a:t>
            </a:r>
            <a:r>
              <a:rPr b="0" lang="en-IN" sz="1500" spc="-1" strike="noStrike">
                <a:latin typeface="Arial"/>
              </a:rPr>
              <a:t>public: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G4UserRunAction();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virtual ~G4UserRunAction();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</a:t>
            </a:r>
            <a:r>
              <a:rPr b="0" lang="en-IN" sz="1500" spc="-1" strike="noStrike">
                <a:latin typeface="Arial"/>
              </a:rPr>
              <a:t>public: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virtual G4Run* GenerateRun();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virtual void BeginOfRunAction(const G4Run* aRun);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virtual void EndOfRunAction(const G4Run* aRun);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5112000" y="756000"/>
            <a:ext cx="4896000" cy="392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class Sim01_RunAction : public  G4UserRunAction{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Sim01_RunAction();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~Sim01_RunAction();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BeginOfRunAction(const G4Run*){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//Open some file for writing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//Initialize your required datastructure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//ROOT Tree, histogram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EndOfRunAction(const G4Run*){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 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//Print summary of Run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//Close all the open resources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3" name="Line 5"/>
          <p:cNvSpPr/>
          <p:nvPr/>
        </p:nvSpPr>
        <p:spPr>
          <a:xfrm>
            <a:off x="4680000" y="1021680"/>
            <a:ext cx="0" cy="286632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6"/>
          <p:cNvSpPr txBox="1"/>
          <p:nvPr/>
        </p:nvSpPr>
        <p:spPr>
          <a:xfrm>
            <a:off x="216000" y="18144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Getting information from RunAction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35" name="TextShape 7"/>
          <p:cNvSpPr txBox="1"/>
          <p:nvPr/>
        </p:nvSpPr>
        <p:spPr>
          <a:xfrm>
            <a:off x="72000" y="4608000"/>
            <a:ext cx="9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Now just register the object of your </a:t>
            </a:r>
            <a:r>
              <a:rPr b="1" lang="en-IN" sz="1800" spc="-1" strike="noStrike">
                <a:latin typeface="Arial"/>
              </a:rPr>
              <a:t>RunAction</a:t>
            </a:r>
            <a:r>
              <a:rPr b="0" lang="en-IN" sz="1800" spc="-1" strike="noStrike">
                <a:latin typeface="Arial"/>
              </a:rPr>
              <a:t> in the </a:t>
            </a:r>
            <a:r>
              <a:rPr b="1" lang="en-IN" sz="1800" spc="-1" strike="noStrike">
                <a:latin typeface="Arial"/>
              </a:rPr>
              <a:t>Build</a:t>
            </a:r>
            <a:r>
              <a:rPr b="0" lang="en-IN" sz="1800" spc="-1" strike="noStrike">
                <a:latin typeface="Arial"/>
              </a:rPr>
              <a:t> function of your </a:t>
            </a:r>
            <a:r>
              <a:rPr b="1" lang="en-IN" sz="1800" spc="-1" strike="noStrike">
                <a:latin typeface="Arial"/>
              </a:rPr>
              <a:t>ActionInitialization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TextShape 8"/>
          <p:cNvSpPr txBox="1"/>
          <p:nvPr/>
        </p:nvSpPr>
        <p:spPr>
          <a:xfrm>
            <a:off x="2962800" y="5004360"/>
            <a:ext cx="538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ce181e"/>
                </a:solidFill>
                <a:latin typeface="Arial"/>
              </a:rPr>
              <a:t>SetUserAction(new Sim01_RunAction);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3"/>
          <p:cNvSpPr/>
          <p:nvPr/>
        </p:nvSpPr>
        <p:spPr>
          <a:xfrm>
            <a:off x="4320000" y="1021680"/>
            <a:ext cx="0" cy="286632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4"/>
          <p:cNvSpPr txBox="1"/>
          <p:nvPr/>
        </p:nvSpPr>
        <p:spPr>
          <a:xfrm>
            <a:off x="216000" y="18144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Getting information from EventAction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72000" y="4536000"/>
            <a:ext cx="9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Now just register the object of your </a:t>
            </a:r>
            <a:r>
              <a:rPr b="1" lang="en-IN" sz="1800" spc="-1" strike="noStrike">
                <a:latin typeface="Arial"/>
              </a:rPr>
              <a:t>EventAction</a:t>
            </a:r>
            <a:r>
              <a:rPr b="0" lang="en-IN" sz="1800" spc="-1" strike="noStrike">
                <a:latin typeface="Arial"/>
              </a:rPr>
              <a:t> in the </a:t>
            </a:r>
            <a:r>
              <a:rPr b="1" lang="en-IN" sz="1800" spc="-1" strike="noStrike">
                <a:latin typeface="Arial"/>
              </a:rPr>
              <a:t>Build</a:t>
            </a:r>
            <a:r>
              <a:rPr b="0" lang="en-IN" sz="1800" spc="-1" strike="noStrike">
                <a:latin typeface="Arial"/>
              </a:rPr>
              <a:t> function of your </a:t>
            </a:r>
            <a:r>
              <a:rPr b="1" lang="en-IN" sz="1800" spc="-1" strike="noStrike">
                <a:latin typeface="Arial"/>
              </a:rPr>
              <a:t>ActionInitialization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TextShape 6"/>
          <p:cNvSpPr txBox="1"/>
          <p:nvPr/>
        </p:nvSpPr>
        <p:spPr>
          <a:xfrm>
            <a:off x="2962800" y="4968360"/>
            <a:ext cx="538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ce181e"/>
                </a:solidFill>
                <a:latin typeface="Arial"/>
              </a:rPr>
              <a:t>SetUserAction(new Sim01_EventAction);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TextShape 7"/>
          <p:cNvSpPr txBox="1"/>
          <p:nvPr/>
        </p:nvSpPr>
        <p:spPr>
          <a:xfrm>
            <a:off x="227160" y="926280"/>
            <a:ext cx="3804840" cy="26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500" spc="-1" strike="noStrike">
                <a:latin typeface="Arial"/>
              </a:rPr>
              <a:t>class G4UserEventAction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{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G4UserEventAction();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~G4UserEventAction();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void BeginOfEventAction(const          G4Event* anEvent);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void EndOfEventAction(const             G4Event* anEvent);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4" name="TextShape 8"/>
          <p:cNvSpPr txBox="1"/>
          <p:nvPr/>
        </p:nvSpPr>
        <p:spPr>
          <a:xfrm>
            <a:off x="4652640" y="812520"/>
            <a:ext cx="5139360" cy="41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class Sim01_EventAction : public  G4UserEventAction{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Sim01_EventAction();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~Sim01_EventAction();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</a:t>
            </a:r>
            <a:r>
              <a:rPr b="0" lang="en-IN" sz="1600" spc="-1" strike="noStrike">
                <a:latin typeface="Arial"/>
              </a:rPr>
              <a:t>Doubel eDep;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BeginOfEventAction(const G4Event* anEvent){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//Initialize all event related parameter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eDep=0;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EndOfEventAction(const G4Event* anEvent){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//Print total energy deposited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//Use G4RunManager::GetRunManager() 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;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"/>
          <p:cNvSpPr/>
          <p:nvPr/>
        </p:nvSpPr>
        <p:spPr>
          <a:xfrm>
            <a:off x="4320000" y="1021680"/>
            <a:ext cx="0" cy="286632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4"/>
          <p:cNvSpPr txBox="1"/>
          <p:nvPr/>
        </p:nvSpPr>
        <p:spPr>
          <a:xfrm>
            <a:off x="216000" y="18144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Getting information from SteppingAction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00" y="4320000"/>
            <a:ext cx="9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Now just register the object of your </a:t>
            </a:r>
            <a:r>
              <a:rPr b="1" lang="en-IN" sz="1800" spc="-1" strike="noStrike">
                <a:latin typeface="Arial"/>
              </a:rPr>
              <a:t>SteppingAction</a:t>
            </a:r>
            <a:r>
              <a:rPr b="0" lang="en-IN" sz="1800" spc="-1" strike="noStrike">
                <a:latin typeface="Arial"/>
              </a:rPr>
              <a:t> in the </a:t>
            </a:r>
            <a:r>
              <a:rPr b="1" lang="en-IN" sz="1800" spc="-1" strike="noStrike">
                <a:latin typeface="Arial"/>
              </a:rPr>
              <a:t>Build</a:t>
            </a:r>
            <a:r>
              <a:rPr b="0" lang="en-IN" sz="1800" spc="-1" strike="noStrike">
                <a:latin typeface="Arial"/>
              </a:rPr>
              <a:t> function of your </a:t>
            </a:r>
            <a:r>
              <a:rPr b="1" lang="en-IN" sz="1800" spc="-1" strike="noStrike">
                <a:latin typeface="Arial"/>
              </a:rPr>
              <a:t>ActionInitialization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TextShape 6"/>
          <p:cNvSpPr txBox="1"/>
          <p:nvPr/>
        </p:nvSpPr>
        <p:spPr>
          <a:xfrm>
            <a:off x="2962800" y="4716360"/>
            <a:ext cx="538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ce181e"/>
                </a:solidFill>
                <a:latin typeface="Arial"/>
              </a:rPr>
              <a:t>SetUserAction(new Sim01_SteppingAction);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4652640" y="920520"/>
            <a:ext cx="5139360" cy="34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  <a:ea typeface="Noto Sans CJK SC"/>
              </a:rPr>
              <a:t>class Sim01_SteppingAction : public  G4User</a:t>
            </a:r>
            <a:r>
              <a:rPr b="0" lang="en-IN" sz="1600" spc="-1" strike="noStrike">
                <a:latin typeface="Arial"/>
              </a:rPr>
              <a:t>SteppingAction{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latin typeface="Arial"/>
                <a:ea typeface="Noto Sans CJK SC"/>
              </a:rPr>
              <a:t>Sim01_</a:t>
            </a:r>
            <a:r>
              <a:rPr b="0" lang="en-IN" sz="1600" spc="-1" strike="noStrike">
                <a:latin typeface="Arial"/>
              </a:rPr>
              <a:t>SteppingAction();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latin typeface="Arial"/>
                <a:ea typeface="Noto Sans CJK SC"/>
              </a:rPr>
              <a:t>~Sim01_</a:t>
            </a:r>
            <a:r>
              <a:rPr b="0" lang="en-IN" sz="1600" spc="-1" strike="noStrike">
                <a:latin typeface="Arial"/>
              </a:rPr>
              <a:t>SteppingAction();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UserSteppingAction(const G4Step *step){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//Write your stuff here like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//Use G4RunManager::GetRunManager()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std::cout &lt;&lt; step-&gt;GetLength() &lt;&lt; std::endl;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	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std::cout &lt;&lt; step-&gt;GetTotalEnergyDeposit() &lt;&lt; std::endl;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2" name="TextShape 8"/>
          <p:cNvSpPr txBox="1"/>
          <p:nvPr/>
        </p:nvSpPr>
        <p:spPr>
          <a:xfrm>
            <a:off x="144000" y="936000"/>
            <a:ext cx="426492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class G4UserSteppingAction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G4UserSteppingAction();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virtual ~G4UserSteppingAction();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virtual void UserSteppingAction(const G4Step*){;}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};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3"/>
          <p:cNvSpPr txBox="1"/>
          <p:nvPr/>
        </p:nvSpPr>
        <p:spPr>
          <a:xfrm>
            <a:off x="360000" y="1080000"/>
            <a:ext cx="80640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Geant4 Analogy of real experiment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Basic structure of the simulation code.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Writing a basic simulation code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Mandatory classes for your simulation code.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Implementation of these mandatory classes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Getting the required information out of you simulation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Optional classes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Implementation of these optional classes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360000" y="18072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Things to be discussed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3"/>
          <p:cNvSpPr txBox="1"/>
          <p:nvPr/>
        </p:nvSpPr>
        <p:spPr>
          <a:xfrm>
            <a:off x="216000" y="18180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Efficient scoring : Making your detector sensitive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360000" y="1080000"/>
            <a:ext cx="9288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Stepping action class process every step, irrespective of the volume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But what if you want to analyze steps which belongs to particular volume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Can be done by check the volume name before doing the processing on the step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This introduce extra burden on the simulation.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Geant4 provides a concept of sensitive detector, where the required processing is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Done only if the volume is declared as sensitive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Lets have a look at the Sensitive detector class.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3"/>
          <p:cNvSpPr txBox="1"/>
          <p:nvPr/>
        </p:nvSpPr>
        <p:spPr>
          <a:xfrm>
            <a:off x="216000" y="216000"/>
            <a:ext cx="94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Sensitive Detector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SensitiveDetector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360000" y="1053360"/>
            <a:ext cx="4608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500" spc="-1" strike="noStrike">
                <a:latin typeface="Arial"/>
              </a:rPr>
              <a:t>class G4VSensitiveDetector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{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</a:t>
            </a:r>
            <a:r>
              <a:rPr b="0" lang="en-IN" sz="1500" spc="-1" strike="noStrike">
                <a:latin typeface="Arial"/>
              </a:rPr>
              <a:t>//Constructors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</a:t>
            </a:r>
            <a:r>
              <a:rPr b="0" lang="en-IN" sz="1500" spc="-1" strike="noStrike">
                <a:latin typeface="Arial"/>
              </a:rPr>
              <a:t>//Destructors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G4bool ProcessHits(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G4Step*aStep,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G4TouchableHistory*ROhist) = 0;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void Initialize(G4HCofThisEvent*);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void EndOfEvent(G4HCofThisEvent*);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61" name="Line 5"/>
          <p:cNvSpPr/>
          <p:nvPr/>
        </p:nvSpPr>
        <p:spPr>
          <a:xfrm>
            <a:off x="4536000" y="765360"/>
            <a:ext cx="0" cy="341064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6"/>
          <p:cNvSpPr txBox="1"/>
          <p:nvPr/>
        </p:nvSpPr>
        <p:spPr>
          <a:xfrm>
            <a:off x="4738680" y="693360"/>
            <a:ext cx="6601320" cy="435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class MySD : public G4VSensitiveDetector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//constructors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//destructors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virtual G4bool ProcessHits(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G4Step *, 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G4TouchableHistory *){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	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latin typeface="Arial"/>
              </a:rPr>
              <a:t>	</a:t>
            </a:r>
            <a:r>
              <a:rPr b="1" lang="en-IN" sz="1600" spc="-1" strike="noStrike">
                <a:latin typeface="Arial"/>
              </a:rPr>
              <a:t>	</a:t>
            </a:r>
            <a:r>
              <a:rPr b="1" lang="en-IN" sz="1600" spc="-1" strike="noStrike">
                <a:latin typeface="Arial"/>
              </a:rPr>
              <a:t>	</a:t>
            </a:r>
            <a:r>
              <a:rPr b="1" lang="en-IN" sz="1600" spc="-1" strike="noStrike"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void Initialize(G4HCofThisEvent*){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//Initialize required data members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void EndOfEvent(G4HCofThisEvent*){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//Things to do at the end of event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	</a:t>
            </a:r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</a:t>
            </a:r>
            <a:r>
              <a:rPr b="0" lang="en-IN" sz="1800" spc="-1" strike="noStrike">
                <a:latin typeface="Arial"/>
              </a:rPr>
              <a:t>;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-7200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3"/>
          <p:cNvSpPr txBox="1"/>
          <p:nvPr/>
        </p:nvSpPr>
        <p:spPr>
          <a:xfrm>
            <a:off x="216000" y="216000"/>
            <a:ext cx="94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Making a Logical Volume Sensitive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324000" y="972000"/>
            <a:ext cx="9072000" cy="404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We have created a sensitive detector class, but not yet link it to our detector volume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Now we need and Sensitive Detector Manager class :</a:t>
            </a:r>
            <a:r>
              <a:rPr b="1" lang="en-IN" sz="1800" spc="-1" strike="noStrike">
                <a:latin typeface="Arial"/>
              </a:rPr>
              <a:t> G4SDManager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G4VPhysicalVolume* Construct(){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G4LogicalVolume myVol;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 //Logical volume that we want to make sensitive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  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G4SDManager *sdman = G4SDManager::GetSDMpointer();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//pointer to SDManager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MySD *mySD = new MySD("MySensitiveDetector");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 //object of Sensitive Detector class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sdman-&gt;AddNewDetector(mySD);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 // registering the Sensitive Detector with manager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myVol-&gt;SetSensitiveDetector(mySD);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//finally making the logical volume sensitive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-7200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3"/>
          <p:cNvSpPr txBox="1"/>
          <p:nvPr/>
        </p:nvSpPr>
        <p:spPr>
          <a:xfrm>
            <a:off x="2268000" y="2232000"/>
            <a:ext cx="66240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 spc="-1" strike="noStrike">
                <a:latin typeface="Arial"/>
              </a:rPr>
              <a:t>Thanks for your attention</a:t>
            </a:r>
            <a:endParaRPr b="1" lang="en-IN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3"/>
          <p:cNvSpPr txBox="1"/>
          <p:nvPr/>
        </p:nvSpPr>
        <p:spPr>
          <a:xfrm>
            <a:off x="288000" y="1476000"/>
            <a:ext cx="78814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G4RunManager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SetUserAction(G4UserRunAction* userAction);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SetUserAction(G4VUserPrimaryGeneratorAction* userAction);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SetUserAction(G4UserEventAction* userAction);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SetUserAction(G4UserStackingAction* userAction);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SetUserAction(G4UserTrackingAction* userAction);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SetUserAction(G4UserSteppingAction* userAction);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288000" y="3449520"/>
            <a:ext cx="64216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ed1c24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SetUserAction(G4VUserPrimaryGeneratorAction*) const;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SetUserAction(G4UserRunAction*) const;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SetUserAction(G4UserEventAction*) const;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SetUserAction(G4UserStackingAction*) const;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SetUserAction(G4UserTrackingAction*) const;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void SetUserAction(G4UserSteppingAction*) const;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216000" y="144000"/>
            <a:ext cx="9432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Classes invoked during the event loop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5" name="TextShape 6"/>
          <p:cNvSpPr txBox="1"/>
          <p:nvPr/>
        </p:nvSpPr>
        <p:spPr>
          <a:xfrm>
            <a:off x="288000" y="936000"/>
            <a:ext cx="511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G4RunManager /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ed1c24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UserActionInitialization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3"/>
          <p:cNvSpPr txBox="1"/>
          <p:nvPr/>
        </p:nvSpPr>
        <p:spPr>
          <a:xfrm>
            <a:off x="504000" y="1152000"/>
            <a:ext cx="9072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The program discussed during the presentation is available at following link.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hlinkClick r:id="rId1"/>
              </a:rPr>
              <a:t>https://github.com/rsehgal/IUCCA_tutorials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Particularly Sim09, contains everything, and you can switch ON/OFF various classes at the compile time using the flags available in CMAKE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If you have </a:t>
            </a:r>
            <a:r>
              <a:rPr b="1" lang="en-IN" sz="1800" spc="-1" strike="noStrike">
                <a:latin typeface="Arial"/>
              </a:rPr>
              <a:t>cmake-curses-gui</a:t>
            </a:r>
            <a:r>
              <a:rPr b="0" lang="en-IN" sz="1800" spc="-1" strike="noStrike">
                <a:latin typeface="Arial"/>
              </a:rPr>
              <a:t> installed, then you can use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ed1c24"/>
                </a:solidFill>
                <a:latin typeface="Arial"/>
              </a:rPr>
              <a:t>ccmake .</a:t>
            </a:r>
            <a:r>
              <a:rPr b="0" lang="en-IN" sz="1800" spc="-1" strike="noStrike">
                <a:latin typeface="Arial"/>
              </a:rPr>
              <a:t>  (provided you had compiled the code in the current directory)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to see various flags.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216000" y="18180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Sample programs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3"/>
          <p:cNvSpPr txBox="1"/>
          <p:nvPr/>
        </p:nvSpPr>
        <p:spPr>
          <a:xfrm>
            <a:off x="216000" y="18036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Geant4 Analogy of the real experiment setup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288000" y="1008000"/>
            <a:ext cx="9432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Beam On : As in real experiment the Geant4 run starts with “Beam On”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 run is basically a collection of event.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As in experiment once the run start, user cannot change anything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--&gt; Geometry Setup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--&gt; Physics processes to study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Before starting the run, following things need to be initialized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--&gt; Detector setup (geometry is optimized)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--&gt; Physics List (cross-section tables are calculated, depending upon the materials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used in the geometry creation)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3"/>
          <p:cNvSpPr txBox="1"/>
          <p:nvPr/>
        </p:nvSpPr>
        <p:spPr>
          <a:xfrm>
            <a:off x="216000" y="18000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Important user classes : Geant4 Program structure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36000" y="792000"/>
            <a:ext cx="9792000" cy="488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main()</a:t>
            </a:r>
            <a:r>
              <a:rPr b="0" lang="en-IN" sz="1800" spc="-1" strike="noStrike">
                <a:latin typeface="Arial"/>
              </a:rPr>
              <a:t> : There is no starting point provided by Geant4.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It is the place where you actually registers different component of you application.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Initialization classes </a:t>
            </a:r>
            <a:r>
              <a:rPr b="0" lang="en-IN" sz="1800" spc="-1" strike="noStrike">
                <a:latin typeface="Arial"/>
              </a:rPr>
              <a:t>: Classes whose </a:t>
            </a:r>
            <a:r>
              <a:rPr b="0" lang="en-IN" sz="1800" spc="-1" strike="noStrike">
                <a:solidFill>
                  <a:srgbClr val="158466"/>
                </a:solidFill>
                <a:latin typeface="Arial"/>
              </a:rPr>
              <a:t>objects needs to initiated</a:t>
            </a:r>
            <a:r>
              <a:rPr b="0" lang="en-IN" sz="1800" spc="-1" strike="noStrike">
                <a:latin typeface="Arial"/>
              </a:rPr>
              <a:t> before you simulation starts.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Detector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UserDetectorConstruction</a:t>
            </a: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Physics 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UserPhysicsList / </a:t>
            </a:r>
            <a:r>
              <a:rPr b="1" lang="en-IN" sz="1800" spc="-1" strike="noStrike">
                <a:solidFill>
                  <a:srgbClr val="650953"/>
                </a:solidFill>
                <a:latin typeface="Arial"/>
              </a:rPr>
              <a:t>Existing or Implemented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UserActions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Action classes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instantiated in the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action classes are invoked during the event loop : ie. When you simulation is running.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UserPrimaryGeneratorAction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G4UserRunAction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G4UserEventAction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G4UserStackingAction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G4UserTrackingAction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G4UserSteppingAction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6" name="TextShape 5"/>
          <p:cNvSpPr txBox="1"/>
          <p:nvPr/>
        </p:nvSpPr>
        <p:spPr>
          <a:xfrm>
            <a:off x="4032000" y="3933720"/>
            <a:ext cx="59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 classes starting with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800080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are abstract classes.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Their objects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can’t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 be created.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They are there to provide a skeleton required by Geant4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User needs to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inherit these classes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and to implement few functions which are mandatory.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3"/>
          <p:cNvSpPr txBox="1"/>
          <p:nvPr/>
        </p:nvSpPr>
        <p:spPr>
          <a:xfrm>
            <a:off x="216000" y="144000"/>
            <a:ext cx="90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Creation of your DetectorConstruction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UserDetectorConstruction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300960" y="972720"/>
            <a:ext cx="4523040" cy="24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class </a:t>
            </a:r>
            <a:r>
              <a:rPr b="1" lang="en-IN" sz="1600" spc="-1" strike="noStrike">
                <a:solidFill>
                  <a:srgbClr val="ff0000"/>
                </a:solidFill>
                <a:latin typeface="Arial"/>
              </a:rPr>
              <a:t>G4VUserDetectorConstruction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</a:t>
            </a:r>
            <a:r>
              <a:rPr b="0" lang="en-IN" sz="1600" spc="-1" strike="noStrike">
                <a:latin typeface="Arial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</a:t>
            </a:r>
            <a:r>
              <a:rPr b="0" lang="en-IN" sz="1600" spc="-1" strike="noStrike">
                <a:latin typeface="Arial"/>
              </a:rPr>
              <a:t>G4VUserDetectorConstruction();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</a:t>
            </a:r>
            <a:r>
              <a:rPr b="0" lang="en-IN" sz="1600" spc="-1" strike="noStrike">
                <a:latin typeface="Arial"/>
              </a:rPr>
              <a:t>virtual ~G4VUserDetectorConstruction();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</a:t>
            </a:r>
            <a:r>
              <a:rPr b="0" lang="en-IN" sz="1600" spc="-1" strike="noStrike">
                <a:latin typeface="Arial"/>
              </a:rPr>
              <a:t>virtual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G4VPhysicalVolume* Construct() = 0;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</a:t>
            </a:r>
            <a:r>
              <a:rPr b="0" lang="en-IN" sz="1800" spc="-1" strike="noStrike">
                <a:latin typeface="Arial"/>
              </a:rPr>
              <a:t>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TextShape 5"/>
          <p:cNvSpPr txBox="1"/>
          <p:nvPr/>
        </p:nvSpPr>
        <p:spPr>
          <a:xfrm>
            <a:off x="4968000" y="1029960"/>
            <a:ext cx="4627080" cy="302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class Sim01_DetectorConstruction : public </a:t>
            </a:r>
            <a:r>
              <a:rPr b="0" lang="en-IN" sz="1600" spc="-1" strike="noStrike">
                <a:solidFill>
                  <a:srgbClr val="ff0000"/>
                </a:solidFill>
                <a:latin typeface="Arial"/>
              </a:rPr>
              <a:t>G4VUserDetectorConstruction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Sim01_DetectorConstruction(){}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~Sim01_DetectorConstruction(){}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latin typeface="Arial"/>
              </a:rPr>
              <a:t>      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G4VPhysicalVolume* Construct(){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//construct all your materials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//construct all your volumes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//declare you volume as sensitive</a:t>
            </a:r>
            <a:endParaRPr b="0" lang="en-IN" sz="1600" spc="-1" strike="noStrike">
              <a:latin typeface="Arial"/>
            </a:endParaRPr>
          </a:p>
          <a:p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2" name="Line 6"/>
          <p:cNvSpPr/>
          <p:nvPr/>
        </p:nvSpPr>
        <p:spPr>
          <a:xfrm>
            <a:off x="4788000" y="864000"/>
            <a:ext cx="0" cy="2160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7"/>
          <p:cNvSpPr txBox="1"/>
          <p:nvPr/>
        </p:nvSpPr>
        <p:spPr>
          <a:xfrm>
            <a:off x="1008000" y="255600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(Pure virtual function)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TextShape 8"/>
          <p:cNvSpPr txBox="1"/>
          <p:nvPr/>
        </p:nvSpPr>
        <p:spPr>
          <a:xfrm>
            <a:off x="504000" y="3456000"/>
            <a:ext cx="417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The </a:t>
            </a:r>
            <a:r>
              <a:rPr b="1" lang="en-IN" sz="1800" spc="-1" strike="noStrike">
                <a:latin typeface="Arial"/>
              </a:rPr>
              <a:t>Construct</a:t>
            </a:r>
            <a:r>
              <a:rPr b="0" lang="en-IN" sz="1800" spc="-1" strike="noStrike">
                <a:latin typeface="Arial"/>
              </a:rPr>
              <a:t> method should return the pointer to the world physical volume, which represents your entire geometry setup.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3"/>
          <p:cNvSpPr txBox="1"/>
          <p:nvPr/>
        </p:nvSpPr>
        <p:spPr>
          <a:xfrm>
            <a:off x="468000" y="870120"/>
            <a:ext cx="9144000" cy="38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There is no default particles and physics process that comes automatically in your simulation code.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Not even particle transport.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Derive your own concrete class from </a:t>
            </a:r>
            <a:r>
              <a:rPr b="1" lang="en-IN" sz="1800" spc="-1" strike="noStrike">
                <a:latin typeface="Arial"/>
              </a:rPr>
              <a:t>G4</a:t>
            </a:r>
            <a:r>
              <a:rPr b="1" lang="en-IN" sz="1800" spc="-1" strike="noStrike">
                <a:solidFill>
                  <a:srgbClr val="ed1c24"/>
                </a:solidFill>
                <a:latin typeface="Arial"/>
              </a:rPr>
              <a:t>V</a:t>
            </a:r>
            <a:r>
              <a:rPr b="1" lang="en-IN" sz="1800" spc="-1" strike="noStrike">
                <a:latin typeface="Arial"/>
              </a:rPr>
              <a:t>UserPhysicsList</a:t>
            </a:r>
            <a:r>
              <a:rPr b="0" lang="en-IN" sz="1800" spc="-1" strike="noStrike">
                <a:latin typeface="Arial"/>
              </a:rPr>
              <a:t> abstract base class.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– </a:t>
            </a:r>
            <a:r>
              <a:rPr b="0" lang="en-IN" sz="1800" spc="-1" strike="noStrike">
                <a:latin typeface="Arial"/>
              </a:rPr>
              <a:t>Define all necessary particles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– </a:t>
            </a:r>
            <a:r>
              <a:rPr b="0" lang="en-IN" sz="1800" spc="-1" strike="noStrike">
                <a:latin typeface="Arial"/>
              </a:rPr>
              <a:t>Define all necessary processes and assign them to proper particles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– </a:t>
            </a:r>
            <a:r>
              <a:rPr b="0" lang="en-IN" sz="1800" spc="-1" strike="noStrike">
                <a:latin typeface="Arial"/>
              </a:rPr>
              <a:t>Define all the required cut-off ranges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OR use the various physics lists that are already available in GEANT4.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FPFP_BERT </a:t>
            </a:r>
            <a:r>
              <a:rPr b="1" lang="en-IN" sz="1800" spc="-1" strike="noStrike">
                <a:solidFill>
                  <a:srgbClr val="bc312e"/>
                </a:solidFill>
                <a:latin typeface="Arial"/>
              </a:rPr>
              <a:t>(add few more list)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216000" y="144000"/>
            <a:ext cx="9072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Define your Physics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3"/>
          <p:cNvSpPr txBox="1"/>
          <p:nvPr/>
        </p:nvSpPr>
        <p:spPr>
          <a:xfrm>
            <a:off x="216000" y="144000"/>
            <a:ext cx="94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Primary Generator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UserPrimaryGeneratorAction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288000" y="936000"/>
            <a:ext cx="936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The second mandatory user class : Controls the generation of primary particles.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--&gt; This is again a abstract class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--&gt; You cannot instantiate it : Will not do anything on its own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73" name="TextShape 5"/>
          <p:cNvSpPr txBox="1"/>
          <p:nvPr/>
        </p:nvSpPr>
        <p:spPr>
          <a:xfrm>
            <a:off x="288000" y="1850040"/>
            <a:ext cx="3960000" cy="250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class G4VUserPrimaryGeneratorAction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</a:t>
            </a:r>
            <a:r>
              <a:rPr b="0" lang="en-IN" sz="1300" spc="-1" strike="noStrike">
                <a:latin typeface="Arial"/>
              </a:rPr>
              <a:t>G4VUserPrimaryGeneratorAction();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</a:t>
            </a:r>
            <a:r>
              <a:rPr b="0" lang="en-IN" sz="1300" spc="-1" strike="noStrike">
                <a:latin typeface="Arial"/>
              </a:rPr>
              <a:t>virtual ~G4VUserPrimaryGeneratorAction();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</a:rPr>
              <a:t>  </a:t>
            </a:r>
            <a:r>
              <a:rPr b="1" lang="en-IN" sz="1300" spc="-1" strike="noStrike">
                <a:latin typeface="Arial"/>
              </a:rPr>
              <a:t>virtual void GeneratePrimaries(G4Event* anEvent) = 0;</a:t>
            </a:r>
            <a:endParaRPr b="0" lang="en-IN" sz="13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</a:t>
            </a:r>
            <a:r>
              <a:rPr b="0" lang="en-IN" sz="2200" spc="-1" strike="noStrike">
                <a:latin typeface="Arial"/>
              </a:rPr>
              <a:t>;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74" name="TextShape 6"/>
          <p:cNvSpPr txBox="1"/>
          <p:nvPr/>
        </p:nvSpPr>
        <p:spPr>
          <a:xfrm>
            <a:off x="4752000" y="1800000"/>
            <a:ext cx="4824000" cy="22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latin typeface="Arial"/>
              </a:rPr>
              <a:t>class Sim01_PrimaryGeneratorAction : public G4VUserPrimaryGeneratorAction</a:t>
            </a:r>
            <a:endParaRPr b="0" lang="en-IN" sz="14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{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G4ParticleGun *fParticleGun;</a:t>
            </a:r>
            <a:endParaRPr b="0" lang="en-IN" sz="12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</a:t>
            </a:r>
            <a:r>
              <a:rPr b="0" lang="en-IN" sz="1300" spc="-1" strike="noStrike">
                <a:latin typeface="Arial"/>
              </a:rPr>
              <a:t>Sim01_PrimaryGeneratorAction(){}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</a:t>
            </a:r>
            <a:r>
              <a:rPr b="0" lang="en-IN" sz="1300" spc="-1" strike="noStrike">
                <a:latin typeface="Arial"/>
              </a:rPr>
              <a:t>~Sim01_PrimaryGeneratorAction(){}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</a:rPr>
              <a:t>      </a:t>
            </a:r>
            <a:r>
              <a:rPr b="1" lang="en-IN" sz="1300" spc="-1" strike="noStrike">
                <a:latin typeface="Arial"/>
              </a:rPr>
              <a:t>void GeneratePrimaries(G4Event*){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</a:rPr>
              <a:t>	</a:t>
            </a:r>
            <a:r>
              <a:rPr b="1" lang="en-IN" sz="1300" spc="-1" strike="noStrike">
                <a:latin typeface="Arial"/>
              </a:rPr>
              <a:t>fParticleGun-&gt;GeneratePrimaryVertex();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</a:rPr>
              <a:t>      </a:t>
            </a:r>
            <a:r>
              <a:rPr b="1" lang="en-IN" sz="1300" spc="-1" strike="noStrike">
                <a:latin typeface="Arial"/>
              </a:rPr>
              <a:t>}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};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5" name="Line 7"/>
          <p:cNvSpPr/>
          <p:nvPr/>
        </p:nvSpPr>
        <p:spPr>
          <a:xfrm>
            <a:off x="4392000" y="1872000"/>
            <a:ext cx="0" cy="172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8"/>
          <p:cNvSpPr txBox="1"/>
          <p:nvPr/>
        </p:nvSpPr>
        <p:spPr>
          <a:xfrm>
            <a:off x="648000" y="4176000"/>
            <a:ext cx="885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The generate primaries method is called at the beginning of every event.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primary generator will not generate any primary particle, until you call </a:t>
            </a:r>
            <a:r>
              <a:rPr b="1" lang="en-IN" sz="1800" spc="-1" strike="noStrike">
                <a:latin typeface="Arial"/>
              </a:rPr>
              <a:t>GeneratePrimaryVertex() </a:t>
            </a:r>
            <a:r>
              <a:rPr b="0" lang="en-IN" sz="1800" spc="-1" strike="noStrike">
                <a:latin typeface="Arial"/>
              </a:rPr>
              <a:t>function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3"/>
          <p:cNvSpPr txBox="1"/>
          <p:nvPr/>
        </p:nvSpPr>
        <p:spPr>
          <a:xfrm>
            <a:off x="3024000" y="1008000"/>
            <a:ext cx="6408000" cy="23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400" spc="-1" strike="noStrike">
                <a:solidFill>
                  <a:srgbClr val="650953"/>
                </a:solidFill>
                <a:latin typeface="Arial"/>
              </a:rPr>
              <a:t>Sim01_PrimaryGeneratorAction::Sim01_PrimaryGeneratorAction() {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int numOfParticle = 1;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 = new G4ParticleGun(numOfParticle);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G4ParticleTable *particleTable = G4ParticleTable::GetParticleTable();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G4ParticleDefinition *particle = particleTable-&gt;FindParticle("mu-");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fParticleGun-&gt;SetParticleDefinition(particle);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fParticleGun-&gt;SetParticleMomentumDirection(G4ThreeVector(0.,0.,-1.));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fParticleGun-&gt;SetParticleEnergy(3.*GeV);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fParticleGun-&gt;SetParticlePosition(G4ThreeVector(0.,0.,30.*cm));</a:t>
            </a:r>
            <a:endParaRPr b="0" lang="en-IN" sz="14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650953"/>
                </a:solidFill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088000" y="2160000"/>
            <a:ext cx="1080000" cy="216000"/>
          </a:xfrm>
          <a:custGeom>
            <a:avLst/>
            <a:gdLst/>
            <a:ahLst/>
            <a:rect l="0" t="0" r="r" b="b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5"/>
          <p:cNvSpPr txBox="1"/>
          <p:nvPr/>
        </p:nvSpPr>
        <p:spPr>
          <a:xfrm>
            <a:off x="3060000" y="3672000"/>
            <a:ext cx="6408000" cy="129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400" spc="-1" strike="noStrike">
                <a:solidFill>
                  <a:srgbClr val="158466"/>
                </a:solidFill>
                <a:latin typeface="Arial"/>
              </a:rPr>
              <a:t>void Sim01_PrimaryGeneratorAction::GeneratePrimaries(G4Event *event) {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fParticleGun-&gt;SetParticleMomentumDirection(</a:t>
            </a:r>
            <a:r>
              <a:rPr b="1" lang="en-IN" sz="1400" spc="-1" strike="noStrike">
                <a:solidFill>
                  <a:srgbClr val="158466"/>
                </a:solidFill>
                <a:latin typeface="Arial"/>
              </a:rPr>
              <a:t>G4RandomDirection()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);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fParticleGun-&gt;GeneratePrimaryVertex(event);</a:t>
            </a:r>
            <a:endParaRPr b="0" lang="en-IN" sz="1400" spc="-1" strike="noStrike">
              <a:latin typeface="Arial"/>
            </a:endParaRPr>
          </a:p>
          <a:p>
            <a:r>
              <a:rPr b="1" lang="en-IN" sz="1400" spc="-1" strike="noStrike">
                <a:solidFill>
                  <a:srgbClr val="158466"/>
                </a:solidFill>
                <a:latin typeface="Arial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2016360" y="3960360"/>
            <a:ext cx="1080000" cy="216000"/>
          </a:xfrm>
          <a:custGeom>
            <a:avLst/>
            <a:gdLst/>
            <a:ahLst/>
            <a:rect l="0" t="0" r="r" b="b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7"/>
          <p:cNvSpPr txBox="1"/>
          <p:nvPr/>
        </p:nvSpPr>
        <p:spPr>
          <a:xfrm>
            <a:off x="216000" y="2088000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Called only once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TextShape 8"/>
          <p:cNvSpPr txBox="1"/>
          <p:nvPr/>
        </p:nvSpPr>
        <p:spPr>
          <a:xfrm>
            <a:off x="216000" y="3816000"/>
            <a:ext cx="216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Called in the beginning of every event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0080000" cy="72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5364000"/>
            <a:ext cx="10080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216000" y="14400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Run Manager : G4RunManager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360000" y="1008000"/>
            <a:ext cx="4968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One of the manager class in Geant4 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Helps in linking various objects and modules required during the initialization and run.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program cannot run without the Run Manager.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User can inherit in their derived class to customize the behaviour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949280" y="1116000"/>
            <a:ext cx="4931640" cy="2232000"/>
          </a:xfrm>
          <a:prstGeom prst="rect">
            <a:avLst/>
          </a:prstGeom>
          <a:ln>
            <a:noFill/>
          </a:ln>
        </p:spPr>
      </p:pic>
      <p:sp>
        <p:nvSpPr>
          <p:cNvPr id="90" name="TextShape 5"/>
          <p:cNvSpPr txBox="1"/>
          <p:nvPr/>
        </p:nvSpPr>
        <p:spPr>
          <a:xfrm>
            <a:off x="288000" y="3708000"/>
            <a:ext cx="936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G4RunManager or its Derived class must be singleton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      </a:t>
            </a:r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--&gt; Only one object should exist in the program’s memory.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Singleton instance helps in accessing the same RunManager object in different locations in the code.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2022-11-25T13:04:34Z</dcterms:created>
  <dc:creator/>
  <dc:description/>
  <dc:language>en-IN</dc:language>
  <cp:lastModifiedBy/>
  <dcterms:modified xsi:type="dcterms:W3CDTF">2022-12-05T07:55:23Z</dcterms:modified>
  <cp:revision>93</cp:revision>
  <dc:subject/>
  <dc:title/>
</cp:coreProperties>
</file>