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1224000" y="1944000"/>
            <a:ext cx="7630920" cy="17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Introductory talk on Geant4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Raman Sehgal (BARC)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80000" y="900000"/>
            <a:ext cx="8962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80000" y="3564000"/>
            <a:ext cx="677988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44800" y="2497320"/>
            <a:ext cx="70970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5720" cy="194220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144000" y="915120"/>
            <a:ext cx="677988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4800" cy="1942200"/>
          </a:xfrm>
          <a:prstGeom prst="rect">
            <a:avLst/>
          </a:prstGeom>
          <a:ln>
            <a:noFill/>
          </a:ln>
        </p:spPr>
      </p:pic>
      <p:grpSp>
        <p:nvGrpSpPr>
          <p:cNvPr id="222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223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225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3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234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4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6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7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4400" cy="24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5364000" y="756000"/>
            <a:ext cx="4686120" cy="4564440"/>
            <a:chOff x="5364000" y="756000"/>
            <a:chExt cx="4686120" cy="4564440"/>
          </a:xfrm>
        </p:grpSpPr>
        <p:pic>
          <p:nvPicPr>
            <p:cNvPr id="250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8200" cy="222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1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5080" cy="223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6120" cy="208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3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79880" cy="2014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4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216000" y="108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44000" y="720000"/>
            <a:ext cx="5038200" cy="54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04000" y="864000"/>
            <a:ext cx="9142560" cy="49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can be define in two ways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the exising NIST database provided by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Contains a lot of material as elements, isotopes and compound.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Need an object of NistManger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G4NistManager *nist = G4NistManager::Instance();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G4Material *world_mat = nist-&gt;FindOrBuildMaterial("G4_AIR");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(G4_Pb, G4_Al, G4_Mg, G4_Na ..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(G4_BAKELLITE, G4_ANTHRACENE etc..)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Making your own material that can be defined using the various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 available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Isotope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G4Isotope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Element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G4Element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Molecules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Compound and Mixture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0600" cy="117000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1600" cy="108432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6960" cy="156060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468000" y="2016000"/>
            <a:ext cx="48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68000" y="3528000"/>
            <a:ext cx="48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creating material from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5544000" y="3276000"/>
            <a:ext cx="4462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Getting Water from NISTManager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G4Material *world_mat =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nist-&gt;FindOrBuildMaterial("G4_WATER");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521640" y="67680"/>
            <a:ext cx="94129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216000" y="936000"/>
            <a:ext cx="4606560" cy="23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G4LogicalVolume(G4VSolid* pSolid,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pMaterial,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name);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5516280" y="936000"/>
            <a:ext cx="456228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G4Box box(“test”, 5*cm, 5*cm, 5*cm);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 Al;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*logicalBox = new G4LogicalVolume(box, Al, “LogicalBox”);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168840" y="2685600"/>
            <a:ext cx="522972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G4PVPlacement(G4RotationMatrix *pRot,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G4ThreeVector &amp;tlate,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*pMotherLogical,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pMany,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G4int  pCopyNo,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pSurfChk=false);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5465520" y="2592000"/>
            <a:ext cx="446904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G4PVPlacement(0,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G4ThreeVector(),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logicalBox,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“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PhysicalVolume”,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motherLogicalVol,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c9211e"/>
                </a:solidFill>
                <a:latin typeface="Arial"/>
                <a:ea typeface="DejaVu Sans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288000" y="792000"/>
            <a:ext cx="6981480" cy="36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6920" cy="302148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324000" y="4068000"/>
            <a:ext cx="9357480" cy="10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7056000" y="772920"/>
            <a:ext cx="2243880" cy="2221200"/>
          </a:xfrm>
          <a:prstGeom prst="rect">
            <a:avLst/>
          </a:prstGeom>
          <a:ln w="36000">
            <a:noFill/>
          </a:ln>
        </p:spPr>
      </p:pic>
      <p:sp>
        <p:nvSpPr>
          <p:cNvPr id="286" name="CustomShape 2"/>
          <p:cNvSpPr/>
          <p:nvPr/>
        </p:nvSpPr>
        <p:spPr>
          <a:xfrm>
            <a:off x="540000" y="1008000"/>
            <a:ext cx="5434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468000" y="3348000"/>
            <a:ext cx="5578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7092360" y="3292920"/>
            <a:ext cx="2243880" cy="2221200"/>
          </a:xfrm>
          <a:prstGeom prst="rect">
            <a:avLst/>
          </a:prstGeom>
          <a:ln w="36000">
            <a:noFill/>
          </a:ln>
        </p:spPr>
      </p:pic>
      <p:sp>
        <p:nvSpPr>
          <p:cNvPr id="291" name="Line 6"/>
          <p:cNvSpPr/>
          <p:nvPr/>
        </p:nvSpPr>
        <p:spPr>
          <a:xfrm>
            <a:off x="228600" y="3139200"/>
            <a:ext cx="9601200" cy="36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4080" cy="2825280"/>
          </a:xfrm>
          <a:prstGeom prst="rect">
            <a:avLst/>
          </a:prstGeom>
          <a:ln w="36000">
            <a:noFill/>
          </a:ln>
        </p:spPr>
      </p:pic>
      <p:sp>
        <p:nvSpPr>
          <p:cNvPr id="294" name="CustomShape 2"/>
          <p:cNvSpPr/>
          <p:nvPr/>
        </p:nvSpPr>
        <p:spPr>
          <a:xfrm>
            <a:off x="540000" y="1008000"/>
            <a:ext cx="5434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8000" cy="26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4080" cy="2825280"/>
          </a:xfrm>
          <a:prstGeom prst="rect">
            <a:avLst/>
          </a:prstGeom>
          <a:ln w="36000"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468000" y="1116000"/>
            <a:ext cx="5578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00" name="Group 3"/>
          <p:cNvGrpSpPr/>
          <p:nvPr/>
        </p:nvGrpSpPr>
        <p:grpSpPr>
          <a:xfrm>
            <a:off x="504000" y="2924280"/>
            <a:ext cx="5614200" cy="2689920"/>
            <a:chOff x="504000" y="2924280"/>
            <a:chExt cx="5614200" cy="2689920"/>
          </a:xfrm>
        </p:grpSpPr>
        <p:pic>
          <p:nvPicPr>
            <p:cNvPr id="301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4200" cy="268992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302" name="CustomShape 4"/>
            <p:cNvSpPr/>
            <p:nvPr/>
          </p:nvSpPr>
          <p:spPr>
            <a:xfrm>
              <a:off x="504000" y="3538080"/>
              <a:ext cx="4852080" cy="42012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16000" y="936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Quick Brushup of OOPs in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Geometries in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Structure of Geant4 application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466040" y="1080000"/>
            <a:ext cx="2539440" cy="273348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08" name="Group 4"/>
          <p:cNvGrpSpPr/>
          <p:nvPr/>
        </p:nvGrpSpPr>
        <p:grpSpPr>
          <a:xfrm>
            <a:off x="108000" y="1152000"/>
            <a:ext cx="3091680" cy="2733480"/>
            <a:chOff x="108000" y="1152000"/>
            <a:chExt cx="3091680" cy="2733480"/>
          </a:xfrm>
        </p:grpSpPr>
        <p:grpSp>
          <p:nvGrpSpPr>
            <p:cNvPr id="309" name="Group 5"/>
            <p:cNvGrpSpPr/>
            <p:nvPr/>
          </p:nvGrpSpPr>
          <p:grpSpPr>
            <a:xfrm>
              <a:off x="293040" y="1152000"/>
              <a:ext cx="2748240" cy="2350440"/>
              <a:chOff x="293040" y="1152000"/>
              <a:chExt cx="2748240" cy="2350440"/>
            </a:xfrm>
          </p:grpSpPr>
          <p:sp>
            <p:nvSpPr>
              <p:cNvPr id="310" name="CustomShape 6"/>
              <p:cNvSpPr/>
              <p:nvPr/>
            </p:nvSpPr>
            <p:spPr>
              <a:xfrm>
                <a:off x="1033560" y="1152000"/>
                <a:ext cx="110844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1" name="CustomShape 7"/>
              <p:cNvSpPr/>
              <p:nvPr/>
            </p:nvSpPr>
            <p:spPr>
              <a:xfrm>
                <a:off x="293040" y="208224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2" name="CustomShape 8"/>
              <p:cNvSpPr/>
              <p:nvPr/>
            </p:nvSpPr>
            <p:spPr>
              <a:xfrm>
                <a:off x="1879920" y="2082240"/>
                <a:ext cx="110808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3" name="CustomShape 9"/>
              <p:cNvSpPr/>
              <p:nvPr/>
            </p:nvSpPr>
            <p:spPr>
              <a:xfrm>
                <a:off x="293040" y="301248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4" name="CustomShape 10"/>
              <p:cNvSpPr/>
              <p:nvPr/>
            </p:nvSpPr>
            <p:spPr>
              <a:xfrm>
                <a:off x="1932480" y="301248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5" name="Line 11"/>
              <p:cNvSpPr/>
              <p:nvPr/>
            </p:nvSpPr>
            <p:spPr>
              <a:xfrm flipH="1">
                <a:off x="82188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Line 12"/>
              <p:cNvSpPr/>
              <p:nvPr/>
            </p:nvSpPr>
            <p:spPr>
              <a:xfrm>
                <a:off x="172080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Line 13"/>
              <p:cNvSpPr/>
              <p:nvPr/>
            </p:nvSpPr>
            <p:spPr>
              <a:xfrm>
                <a:off x="82152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14"/>
              <p:cNvSpPr/>
              <p:nvPr/>
            </p:nvSpPr>
            <p:spPr>
              <a:xfrm>
                <a:off x="235548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9" name="CustomShape 15"/>
            <p:cNvSpPr/>
            <p:nvPr/>
          </p:nvSpPr>
          <p:spPr>
            <a:xfrm>
              <a:off x="108000" y="1863360"/>
              <a:ext cx="1478880" cy="202212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6"/>
            <p:cNvSpPr/>
            <p:nvPr/>
          </p:nvSpPr>
          <p:spPr>
            <a:xfrm>
              <a:off x="1720800" y="1836000"/>
              <a:ext cx="1478880" cy="202212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CustomShape 17"/>
          <p:cNvSpPr/>
          <p:nvPr/>
        </p:nvSpPr>
        <p:spPr>
          <a:xfrm>
            <a:off x="3272400" y="1044000"/>
            <a:ext cx="4308480" cy="39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Make sure you give proper copy number and name to physical placement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1038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IN" sz="32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IN" sz="24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28000" y="1152000"/>
            <a:ext cx="536760" cy="17607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056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44000" y="1908000"/>
            <a:ext cx="860760" cy="4561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864000" y="3564000"/>
            <a:ext cx="8492760" cy="20754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216000" y="-133920"/>
            <a:ext cx="439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432000" y="-1342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639720" y="21960"/>
            <a:ext cx="64789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22572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612000" y="936000"/>
            <a:ext cx="8421120" cy="29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6720" cy="277020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576000" y="4752000"/>
            <a:ext cx="8925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"/>
          <p:cNvSpPr/>
          <p:nvPr/>
        </p:nvSpPr>
        <p:spPr>
          <a:xfrm>
            <a:off x="311040" y="78480"/>
            <a:ext cx="87202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1620000" y="841680"/>
            <a:ext cx="6298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656000" y="1368000"/>
            <a:ext cx="2877120" cy="30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6192000" y="1368000"/>
            <a:ext cx="2518200" cy="30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1002600" y="93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462600" y="21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462600" y="21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8760" cy="932040"/>
          </a:xfrm>
          <a:prstGeom prst="rect">
            <a:avLst/>
          </a:prstGeom>
          <a:ln>
            <a:noFill/>
          </a:ln>
        </p:spPr>
      </p:pic>
      <p:sp>
        <p:nvSpPr>
          <p:cNvPr id="360" name="CustomShape 4"/>
          <p:cNvSpPr/>
          <p:nvPr/>
        </p:nvSpPr>
        <p:spPr>
          <a:xfrm>
            <a:off x="3024000" y="864000"/>
            <a:ext cx="31669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&lt;solids&gt;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tag of GDML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462600" y="93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  <p:grpSp>
        <p:nvGrpSpPr>
          <p:cNvPr id="365" name="Group 4"/>
          <p:cNvGrpSpPr/>
          <p:nvPr/>
        </p:nvGrpSpPr>
        <p:grpSpPr>
          <a:xfrm>
            <a:off x="3996000" y="762840"/>
            <a:ext cx="4361040" cy="4780080"/>
            <a:chOff x="3996000" y="762840"/>
            <a:chExt cx="4361040" cy="4780080"/>
          </a:xfrm>
        </p:grpSpPr>
        <p:pic>
          <p:nvPicPr>
            <p:cNvPr id="366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1040" cy="4780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7" name="Group 5"/>
            <p:cNvGrpSpPr/>
            <p:nvPr/>
          </p:nvGrpSpPr>
          <p:grpSpPr>
            <a:xfrm>
              <a:off x="4428000" y="1169640"/>
              <a:ext cx="3312000" cy="4194720"/>
              <a:chOff x="4428000" y="1169640"/>
              <a:chExt cx="3312000" cy="4194720"/>
            </a:xfrm>
          </p:grpSpPr>
          <p:sp>
            <p:nvSpPr>
              <p:cNvPr id="368" name="Line 6"/>
              <p:cNvSpPr/>
              <p:nvPr/>
            </p:nvSpPr>
            <p:spPr>
              <a:xfrm>
                <a:off x="4428000" y="4608000"/>
                <a:ext cx="331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Line 7"/>
              <p:cNvSpPr/>
              <p:nvPr/>
            </p:nvSpPr>
            <p:spPr>
              <a:xfrm>
                <a:off x="4428000" y="3456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Line 8"/>
              <p:cNvSpPr/>
              <p:nvPr/>
            </p:nvSpPr>
            <p:spPr>
              <a:xfrm>
                <a:off x="4680000" y="5364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Line 9"/>
              <p:cNvSpPr/>
              <p:nvPr/>
            </p:nvSpPr>
            <p:spPr>
              <a:xfrm>
                <a:off x="6228000" y="3636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Line 10"/>
              <p:cNvSpPr/>
              <p:nvPr/>
            </p:nvSpPr>
            <p:spPr>
              <a:xfrm>
                <a:off x="6228000" y="385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Line 11"/>
              <p:cNvSpPr/>
              <p:nvPr/>
            </p:nvSpPr>
            <p:spPr>
              <a:xfrm>
                <a:off x="6228000" y="403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Line 12"/>
              <p:cNvSpPr/>
              <p:nvPr/>
            </p:nvSpPr>
            <p:spPr>
              <a:xfrm>
                <a:off x="6228000" y="4248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Line 13"/>
              <p:cNvSpPr/>
              <p:nvPr/>
            </p:nvSpPr>
            <p:spPr>
              <a:xfrm flipV="1">
                <a:off x="6516000" y="1169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Line 14"/>
              <p:cNvSpPr/>
              <p:nvPr/>
            </p:nvSpPr>
            <p:spPr>
              <a:xfrm flipV="1">
                <a:off x="6516000" y="1745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Quick Brush up of C++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6000" y="765000"/>
            <a:ext cx="5904000" cy="44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 Class is basically a user-defined data type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 The variables of class is known as objects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 Class contains following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(a) Data members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(b) Member functions: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4) Constructor : A special function without any return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type and is called automaticallyupon creation of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objects of class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5) Construct can be default (without any parameters), or parameterized constructor.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6) Its always a good practice to define constructor.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used to set the data member upon creation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object.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64" name="Group 5"/>
          <p:cNvGrpSpPr/>
          <p:nvPr/>
        </p:nvGrpSpPr>
        <p:grpSpPr>
          <a:xfrm>
            <a:off x="7920000" y="936000"/>
            <a:ext cx="1368000" cy="1224000"/>
            <a:chOff x="7920000" y="936000"/>
            <a:chExt cx="1368000" cy="1224000"/>
          </a:xfrm>
        </p:grpSpPr>
        <p:sp>
          <p:nvSpPr>
            <p:cNvPr id="165" name="CustomShape 6"/>
            <p:cNvSpPr/>
            <p:nvPr/>
          </p:nvSpPr>
          <p:spPr>
            <a:xfrm>
              <a:off x="7920000" y="936000"/>
              <a:ext cx="1368000" cy="4078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Base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6" name="CustomShape 7"/>
            <p:cNvSpPr/>
            <p:nvPr/>
          </p:nvSpPr>
          <p:spPr>
            <a:xfrm>
              <a:off x="7920000" y="1752120"/>
              <a:ext cx="1368000" cy="407880"/>
            </a:xfrm>
            <a:prstGeom prst="rect">
              <a:avLst/>
            </a:prstGeom>
            <a:solidFill>
              <a:srgbClr val="00a93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Derived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7" name="Line 8"/>
            <p:cNvSpPr/>
            <p:nvPr/>
          </p:nvSpPr>
          <p:spPr>
            <a:xfrm flipV="1">
              <a:off x="8563680" y="1343880"/>
              <a:ext cx="0" cy="40824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TextShape 9"/>
          <p:cNvSpPr txBox="1"/>
          <p:nvPr/>
        </p:nvSpPr>
        <p:spPr>
          <a:xfrm>
            <a:off x="2376000" y="1721520"/>
            <a:ext cx="74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The variable defined inside the class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functions that operates on those variables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328000" y="2376000"/>
            <a:ext cx="449424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000" y="-18000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"/>
          <p:cNvSpPr/>
          <p:nvPr/>
        </p:nvSpPr>
        <p:spPr>
          <a:xfrm>
            <a:off x="288000" y="792000"/>
            <a:ext cx="5758560" cy="49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8840" cy="3388680"/>
          </a:xfrm>
          <a:prstGeom prst="rect">
            <a:avLst/>
          </a:prstGeom>
          <a:ln>
            <a:noFill/>
          </a:ln>
        </p:spPr>
      </p:pic>
      <p:sp>
        <p:nvSpPr>
          <p:cNvPr id="382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396000" y="144000"/>
            <a:ext cx="48949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&lt;structure&gt; tag of GDML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7600" cy="3028680"/>
          </a:xfrm>
          <a:prstGeom prst="rect">
            <a:avLst/>
          </a:prstGeom>
          <a:ln>
            <a:noFill/>
          </a:ln>
        </p:spPr>
      </p:pic>
      <p:sp>
        <p:nvSpPr>
          <p:cNvPr id="385" name="CustomShape 1"/>
          <p:cNvSpPr/>
          <p:nvPr/>
        </p:nvSpPr>
        <p:spPr>
          <a:xfrm>
            <a:off x="1080000" y="216000"/>
            <a:ext cx="83491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0" y="72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288000" y="116280"/>
            <a:ext cx="289944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IN" sz="2600" spc="-1" strike="noStrike">
              <a:latin typeface="Arial"/>
            </a:endParaRPr>
          </a:p>
        </p:txBody>
      </p:sp>
      <p:grpSp>
        <p:nvGrpSpPr>
          <p:cNvPr id="388" name="Group 4"/>
          <p:cNvGrpSpPr/>
          <p:nvPr/>
        </p:nvGrpSpPr>
        <p:grpSpPr>
          <a:xfrm>
            <a:off x="3723840" y="1404000"/>
            <a:ext cx="6105240" cy="3562920"/>
            <a:chOff x="3723840" y="1404000"/>
            <a:chExt cx="6105240" cy="3562920"/>
          </a:xfrm>
        </p:grpSpPr>
        <p:pic>
          <p:nvPicPr>
            <p:cNvPr id="389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5240" cy="356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0" name="Line 5"/>
            <p:cNvSpPr/>
            <p:nvPr/>
          </p:nvSpPr>
          <p:spPr>
            <a:xfrm>
              <a:off x="4032000" y="3096000"/>
              <a:ext cx="1872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6"/>
            <p:cNvSpPr/>
            <p:nvPr/>
          </p:nvSpPr>
          <p:spPr>
            <a:xfrm>
              <a:off x="4248000" y="3600000"/>
              <a:ext cx="2664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432000" y="955800"/>
            <a:ext cx="935820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0" y="72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>
            <a:off x="446760" y="62280"/>
            <a:ext cx="6096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&lt;setup&gt; tab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1120" cy="7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04000" y="-13392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72000" y="684000"/>
            <a:ext cx="9933120" cy="52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G4GDMLParser myGDMLParser;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2100" spc="-1" strike="noStrike">
                <a:solidFill>
                  <a:srgbClr val="c9211e"/>
                </a:solidFill>
                <a:latin typeface="Arial"/>
                <a:ea typeface="DejaVu Sans"/>
              </a:rPr>
              <a:t>NOTE : Geant4 needs to be compile with xercesC library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47160" y="82800"/>
            <a:ext cx="81921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"/>
          <p:cNvSpPr/>
          <p:nvPr/>
        </p:nvSpPr>
        <p:spPr>
          <a:xfrm>
            <a:off x="720000" y="1944000"/>
            <a:ext cx="8998920" cy="17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Complete GEANT application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  <a:ea typeface="DejaVu Sans"/>
              </a:rPr>
              <a:t>Basic Structure of Geant4 Code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  <a:ea typeface="DejaVu Sans"/>
              </a:rPr>
              <a:t>Where to write what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360000" y="1080000"/>
            <a:ext cx="8062920" cy="44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Analogy of real experiment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structure of the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basic simulation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Mandatory classes for your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mandatory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Getting the required information out of you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Optional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optional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360000" y="18072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"/>
          <p:cNvSpPr/>
          <p:nvPr/>
        </p:nvSpPr>
        <p:spPr>
          <a:xfrm>
            <a:off x="216000" y="18036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Analogy of the real experiment setup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288000" y="1008000"/>
            <a:ext cx="9430920" cy="39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 On : As in real experiment the Geant4 run starts with “Beam On”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run is basically a collection of event.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in experiment once the run start, user cannot change anything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Geometry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processes to study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starting the run, following things need to be initialized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Detector setup (geometry is optimized)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List (cross-section tables are calculated, depending upon the materials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in the geometry creation)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216000" y="180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Important user classes : Geant4 Program structure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36000" y="792000"/>
            <a:ext cx="10021680" cy="48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There is no starting point provided by Geant4.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place where you actually registers different component of you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classes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Classes whose </a:t>
            </a:r>
            <a:r>
              <a:rPr b="1" lang="en-IN" sz="1800" spc="-1" strike="noStrike">
                <a:solidFill>
                  <a:srgbClr val="158466"/>
                </a:solidFill>
                <a:latin typeface="Arial"/>
                <a:ea typeface="DejaVu Sans"/>
              </a:rPr>
              <a:t>objects needs to initiated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before you simulation starts.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UserDetectorConstruction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Existing or Implemented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classes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action classes are invoked during the event loop : ie. When you simulation is running.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3672000" y="3897720"/>
            <a:ext cx="5974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are abstract classes.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be created.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They are there to provide a skeleton required by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and to implement few functions which are mandatory.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986400" y="3643920"/>
            <a:ext cx="37947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UserPrimaryGeneratorAction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G4UserRunAction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G4UserEventAction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G4UserTrackingAction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G4UserSteppingAction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216000" y="144000"/>
            <a:ext cx="907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UserDetectorConstruction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300960" y="972720"/>
            <a:ext cx="4521960" cy="24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 = 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4968000" y="1029960"/>
            <a:ext cx="462600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Sim01_DetectorConstruction(){}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~Sim01_DetectorConstruction(){}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materials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volumes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//declare you volume as sensitive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24" name="Line 6"/>
          <p:cNvSpPr/>
          <p:nvPr/>
        </p:nvSpPr>
        <p:spPr>
          <a:xfrm>
            <a:off x="4788000" y="864000"/>
            <a:ext cx="36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"/>
          <p:cNvSpPr/>
          <p:nvPr/>
        </p:nvSpPr>
        <p:spPr>
          <a:xfrm>
            <a:off x="1008000" y="2556000"/>
            <a:ext cx="359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(Pure virtual function)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504000" y="3456000"/>
            <a:ext cx="417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 should return the pointer to the world physical volume, which represents your entire geometry setup.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108000" y="648000"/>
            <a:ext cx="9613080" cy="20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 Two types of classes are there: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Objects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Concrete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 </a:t>
            </a: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13) It is mandatory to implement all the pure virtual function in derived class,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otherwise the derived class itself become an Abstract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14) Pointers of base class can hold the reference to the object of base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(A very important concept, which is extremely used while write Geant4 simulation code)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Base *ptr = new Derived;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base class holding object of derived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Derived  *derivedPtr = static_cast&lt;Derived*&gt;(basePtr)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//casting the base class pointer to derived class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468000" y="870120"/>
            <a:ext cx="914292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default particles and physics process that comes automatically in your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even particle transport.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Derive your own concrete class from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 base class.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processes and assign them to proper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the required cut-off ranges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use the various physics lists that are already available in GEANT4.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  <a:ea typeface="DejaVu Sans"/>
              </a:rPr>
              <a:t>(add few more list)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216000" y="144000"/>
            <a:ext cx="9070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Define your Physics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216000" y="144000"/>
            <a:ext cx="94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UserPrimaryGeneratorAction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288000" y="936000"/>
            <a:ext cx="9358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second mandatory user class : Controls the generation of primary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This is again a abstract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You cannot instantiate it : Will not do anything on its 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288000" y="1850040"/>
            <a:ext cx="3958920" cy="25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G4VUserPrimaryGeneratorAction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G4VUserPrimaryGeneratorAction();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~G4VUserPrimaryGeneratorAction();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GeneratePrimaries(G4Event* anEvent) = 0;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4752000" y="1800000"/>
            <a:ext cx="482292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Sim01_PrimaryGeneratorAction : public G4VUserPrimaryGeneratorAction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G4ParticleGun *fParticleGun;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Sim01_PrimaryGeneratorAction(){}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~Sim01_PrimaryGeneratorAction(){}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void GeneratePrimaries(G4Event*){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fParticleGun-&gt;GeneratePrimaryVertex();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7" name="Line 7"/>
          <p:cNvSpPr/>
          <p:nvPr/>
        </p:nvSpPr>
        <p:spPr>
          <a:xfrm>
            <a:off x="4392000" y="1872000"/>
            <a:ext cx="36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8"/>
          <p:cNvSpPr/>
          <p:nvPr/>
        </p:nvSpPr>
        <p:spPr>
          <a:xfrm>
            <a:off x="648000" y="4176000"/>
            <a:ext cx="8854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generate primaries method is called at the beginning of every event.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primary generator will not generate any primary particle, until you call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GeneratePrimaryVertex()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"/>
          <p:cNvSpPr/>
          <p:nvPr/>
        </p:nvSpPr>
        <p:spPr>
          <a:xfrm>
            <a:off x="3024000" y="1008000"/>
            <a:ext cx="6406920" cy="23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Sim01_PrimaryGeneratorAction::Sim01_PrimaryGeneratorAction()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int numOfParticle = 1;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 = new G4ParticleGun(numOfParticle);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G4ParticleTable *particleTable = G4ParticleTable::GetParticleTable();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G4ParticleDefinition *particle = particleTable-&gt;FindParticle("mu-");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fParticleGun-&gt;SetParticleDefinition(particle);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fParticleGun-&gt;SetParticleMomentumDirection(G4ThreeVector(0.,0.,-1.));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fParticleGun-&gt;SetParticleEnergy(3.*GeV);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fParticleGun-&gt;SetParticlePosition(G4ThreeVector(0.,0.,30.*cm));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088000" y="2160000"/>
            <a:ext cx="1078920" cy="214920"/>
          </a:xfrm>
          <a:custGeom>
            <a:avLst/>
            <a:gdLst/>
            <a:ahLst/>
            <a:rect l="l" t="t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5"/>
          <p:cNvSpPr/>
          <p:nvPr/>
        </p:nvSpPr>
        <p:spPr>
          <a:xfrm>
            <a:off x="3060000" y="3672000"/>
            <a:ext cx="640692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void Sim01_PrimaryGeneratorAction::GeneratePrimaries(G4Event *event)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fParticleGun-&gt;GeneratePrimaryVertex(event);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2016360" y="3960360"/>
            <a:ext cx="1078920" cy="214920"/>
          </a:xfrm>
          <a:custGeom>
            <a:avLst/>
            <a:gdLst/>
            <a:ahLst/>
            <a:rect l="l" t="t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"/>
          <p:cNvSpPr/>
          <p:nvPr/>
        </p:nvSpPr>
        <p:spPr>
          <a:xfrm>
            <a:off x="216000" y="2088000"/>
            <a:ext cx="21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only once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6" name="CustomShape 8"/>
          <p:cNvSpPr/>
          <p:nvPr/>
        </p:nvSpPr>
        <p:spPr>
          <a:xfrm>
            <a:off x="216000" y="3816000"/>
            <a:ext cx="2158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in the beginning of every event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216000" y="144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Run Manager : G4RunManager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360000" y="1008000"/>
            <a:ext cx="496692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manager class in Geant4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Helps in linking various objects and modules required during the initialization and run.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program cannot run without the Run Manager.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inherit in their derived class to customize the behaviour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0560" cy="2230920"/>
          </a:xfrm>
          <a:prstGeom prst="rect">
            <a:avLst/>
          </a:prstGeom>
          <a:ln>
            <a:noFill/>
          </a:ln>
        </p:spPr>
      </p:pic>
      <p:sp>
        <p:nvSpPr>
          <p:cNvPr id="452" name="CustomShape 5"/>
          <p:cNvSpPr/>
          <p:nvPr/>
        </p:nvSpPr>
        <p:spPr>
          <a:xfrm>
            <a:off x="288000" y="3708000"/>
            <a:ext cx="9358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G4RunManager or its Derived class must be singleton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--&gt; Only one object should exist in the program’s memory.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instance helps in accessing the same RunManager object in different locations in the code.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"/>
          <p:cNvSpPr/>
          <p:nvPr/>
        </p:nvSpPr>
        <p:spPr>
          <a:xfrm>
            <a:off x="216000" y="144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  <a:ea typeface="Noto Sans CJK SC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UserActionInitialization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88000" y="936000"/>
            <a:ext cx="791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used to instantiate various classes required during event loop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5184000" y="1296720"/>
            <a:ext cx="471816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Sim01_ActionInitialization : public G4VUserActionInitialization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Sim01_ActionInitialization(){}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~Sim01_ActionInitialization(){}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BuildForMaster() const{}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invoked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during the event loop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EventAction, SteppingAction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313560" y="1440000"/>
            <a:ext cx="4221360" cy="21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G4VUserActionInitialization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 = 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9" name="Line 7"/>
          <p:cNvSpPr/>
          <p:nvPr/>
        </p:nvSpPr>
        <p:spPr>
          <a:xfrm>
            <a:off x="4716000" y="1296000"/>
            <a:ext cx="36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100800" y="911520"/>
            <a:ext cx="94741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:The place where you actually registers different components of your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Things TODO: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Instantiate your RunManager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Instantiate your DetectorConstruction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Instantiate your 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4) Instantiate your 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5) Run your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Optional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6) Instantiate your Visualization 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216000" y="18036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Structure of main() function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5508000" y="1440000"/>
            <a:ext cx="4498920" cy="41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G4RunManager *runManager = new G4RunManager;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DetectorConstruction *det = new 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G4VModularPhysicsList *physicsList = new FTFP_BERT;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ActionInitialization *actIni = new 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runManager-&gt;SetUserInitialization(det);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runManager-&gt;SetUserInitialization(physicsList);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runManager-&gt;SetUserInitialization(actIni);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G4UImanager *UImanager = G4UImanager::GetUIpointer();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Uimanager-&gt;ApplyCommand(“/control/execute Run.mac”);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2592000" y="465372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/initialize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/beamOn 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2664000" y="4320000"/>
            <a:ext cx="208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Run.mac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216000" y="18072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Our program is running : Where is the output ??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360000" y="936000"/>
            <a:ext cx="5182920" cy="41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runs the full simulation silently.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required information needs to extracted.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Just to see what going on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UI commands : /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tracking/verbose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will basically start printing all the tracking information.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Particle information (location, direction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information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Energy loss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Associated 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TrackId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7040" cy="301788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264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216000" y="18108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Classes to get the information from the simulations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360000" y="1008000"/>
            <a:ext cx="899892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can be fetched at different levels, depending upon the requirements.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Run level information (G4UserRunAction)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Event level information (G4UserEventAction)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level information (G4UserSteppingAction)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Few more are also there.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will be discussed in detail in the coming talks.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"/>
          <p:cNvSpPr/>
          <p:nvPr/>
        </p:nvSpPr>
        <p:spPr>
          <a:xfrm>
            <a:off x="-7200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"/>
          <p:cNvSpPr/>
          <p:nvPr/>
        </p:nvSpPr>
        <p:spPr>
          <a:xfrm>
            <a:off x="2268000" y="2232000"/>
            <a:ext cx="662292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Code snippet to demonstrate Abstract and Concrete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16000" y="936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216000" y="1080000"/>
            <a:ext cx="2736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class Shape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virtual void Area() = 0; </a:t>
            </a:r>
            <a:r>
              <a:rPr b="0" lang="en-IN" sz="1800" spc="-1" strike="noStrike">
                <a:latin typeface="Arial"/>
              </a:rPr>
              <a:t>     // Pure virtual function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79" name="TextShape 6"/>
          <p:cNvSpPr txBox="1"/>
          <p:nvPr/>
        </p:nvSpPr>
        <p:spPr>
          <a:xfrm>
            <a:off x="3024000" y="864000"/>
            <a:ext cx="44640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class Square : public Shape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double side;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Square(double s){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side = s;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void Draw() {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std::cout &lt;&lt; "Drawing Circle\n";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void Area()</a:t>
            </a:r>
            <a:r>
              <a:rPr b="0" lang="en-IN" sz="1800" spc="-1" strike="noStrike">
                <a:latin typeface="Arial"/>
              </a:rPr>
              <a:t>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std::cout &lt;&lt; "Area : " &lt;&lt; (side*side) &lt;&lt; std::endl;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7668000" y="957960"/>
            <a:ext cx="2376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int main(){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//Shape s ;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//Not allowed as it is a abstract class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Square s(4);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s.Area();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Line 8"/>
          <p:cNvSpPr/>
          <p:nvPr/>
        </p:nvSpPr>
        <p:spPr>
          <a:xfrm>
            <a:off x="2952000" y="936000"/>
            <a:ext cx="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9"/>
          <p:cNvSpPr/>
          <p:nvPr/>
        </p:nvSpPr>
        <p:spPr>
          <a:xfrm>
            <a:off x="7452000" y="936000"/>
            <a:ext cx="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in Geant4 (Things to be discussed)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16000" y="936000"/>
            <a:ext cx="8422200" cy="38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8560" cy="231696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44000" y="792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216000" y="144000"/>
            <a:ext cx="942948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152000" y="5832000"/>
            <a:ext cx="7412760" cy="26712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1400" cy="45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32000" y="1008000"/>
            <a:ext cx="8493480" cy="21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01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202" name="CustomShape 6"/>
            <p:cNvSpPr/>
            <p:nvPr/>
          </p:nvSpPr>
          <p:spPr>
            <a:xfrm>
              <a:off x="7488000" y="1296000"/>
              <a:ext cx="1077480" cy="165348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8"/>
            <p:cNvSpPr/>
            <p:nvPr/>
          </p:nvSpPr>
          <p:spPr>
            <a:xfrm>
              <a:off x="6623640" y="212220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7776000" y="2088000"/>
              <a:ext cx="501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6" name="CustomShape 10"/>
            <p:cNvSpPr/>
            <p:nvPr/>
          </p:nvSpPr>
          <p:spPr>
            <a:xfrm>
              <a:off x="8568000" y="2160000"/>
              <a:ext cx="50148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7" name="CustomShape 11"/>
            <p:cNvSpPr/>
            <p:nvPr/>
          </p:nvSpPr>
          <p:spPr>
            <a:xfrm>
              <a:off x="6948000" y="2088000"/>
              <a:ext cx="645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8" name="CustomShape 12"/>
            <p:cNvSpPr/>
            <p:nvPr/>
          </p:nvSpPr>
          <p:spPr>
            <a:xfrm>
              <a:off x="7416000" y="2952000"/>
              <a:ext cx="789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9" name="CustomShape 13"/>
            <p:cNvSpPr/>
            <p:nvPr/>
          </p:nvSpPr>
          <p:spPr>
            <a:xfrm>
              <a:off x="7956000" y="972000"/>
              <a:ext cx="789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dcterms:modified xsi:type="dcterms:W3CDTF">2025-02-17T13:58:14Z</dcterms:modified>
  <cp:revision>138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